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726" r:id="rId3"/>
    <p:sldMasterId id="2147483737" r:id="rId4"/>
    <p:sldMasterId id="2147483822" r:id="rId5"/>
    <p:sldMasterId id="2147483828" r:id="rId6"/>
    <p:sldMasterId id="2147483846" r:id="rId7"/>
  </p:sldMasterIdLst>
  <p:notesMasterIdLst>
    <p:notesMasterId r:id="rId48"/>
  </p:notesMasterIdLst>
  <p:sldIdLst>
    <p:sldId id="256" r:id="rId8"/>
    <p:sldId id="2145726396" r:id="rId9"/>
    <p:sldId id="2145726404" r:id="rId10"/>
    <p:sldId id="2145726406" r:id="rId11"/>
    <p:sldId id="2145726405" r:id="rId12"/>
    <p:sldId id="2145726394" r:id="rId13"/>
    <p:sldId id="2145726397" r:id="rId14"/>
    <p:sldId id="293" r:id="rId15"/>
    <p:sldId id="282" r:id="rId16"/>
    <p:sldId id="1134" r:id="rId17"/>
    <p:sldId id="290" r:id="rId18"/>
    <p:sldId id="284" r:id="rId19"/>
    <p:sldId id="285" r:id="rId20"/>
    <p:sldId id="283" r:id="rId21"/>
    <p:sldId id="279" r:id="rId22"/>
    <p:sldId id="280" r:id="rId23"/>
    <p:sldId id="260" r:id="rId24"/>
    <p:sldId id="1133" r:id="rId25"/>
    <p:sldId id="2145726395" r:id="rId26"/>
    <p:sldId id="258" r:id="rId27"/>
    <p:sldId id="2145726398" r:id="rId28"/>
    <p:sldId id="265" r:id="rId29"/>
    <p:sldId id="261" r:id="rId30"/>
    <p:sldId id="268" r:id="rId31"/>
    <p:sldId id="266" r:id="rId32"/>
    <p:sldId id="273" r:id="rId33"/>
    <p:sldId id="271" r:id="rId34"/>
    <p:sldId id="272" r:id="rId35"/>
    <p:sldId id="275" r:id="rId36"/>
    <p:sldId id="277" r:id="rId37"/>
    <p:sldId id="274" r:id="rId38"/>
    <p:sldId id="276" r:id="rId39"/>
    <p:sldId id="278" r:id="rId40"/>
    <p:sldId id="2145726399" r:id="rId41"/>
    <p:sldId id="281" r:id="rId42"/>
    <p:sldId id="2145726400" r:id="rId43"/>
    <p:sldId id="2145726401" r:id="rId44"/>
    <p:sldId id="2145726402" r:id="rId45"/>
    <p:sldId id="2145726403" r:id="rId46"/>
    <p:sldId id="2145726341" r:id="rId47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27"/>
    <a:srgbClr val="EE7B31"/>
    <a:srgbClr val="CC6600"/>
    <a:srgbClr val="FFDF57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75070-8B51-440B-89FE-7A23A94BEBE1}" v="43" dt="2023-09-28T11:04:35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5EC943D-9FC1-40BC-969B-36703E0E5328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656C3D5-D016-48BC-A622-AF59D5F70F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EEEF1-AEDE-4C60-9B96-CCB72F386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0B582-D9EE-4822-8970-E2301BF93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036A4-18E1-4A89-99CA-B0C12C3E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75369-EC94-48F3-9177-63C67F00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A4D8-DB92-4493-866B-FF0A83F7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1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E3B4-A0EA-4DDF-A4A4-4FC677AA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6C3A4-D4A5-44E0-B982-1838D28C7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F6E08-5549-4186-B614-F9F0808F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98A5A-51E6-4F7A-AB03-86A6F13A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81548-CC39-44CD-8273-28EB2A7B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22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B6064-5F05-42F0-B4D9-D5BF2066B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2AC22-5FC2-45BE-B91D-40B91BD16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4322-E65B-4BFF-B21C-A3A584764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2D9CE-EACB-48DF-87E2-D8879E13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09513-4743-4433-9053-1A1B9414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5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203201" y="6362700"/>
            <a:ext cx="22033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latin typeface="Arial" pitchFamily="1" charset="0"/>
              </a:rPr>
              <a:t>www.worcestershire.gov.uk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514600"/>
            <a:ext cx="10871200" cy="11430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86200"/>
            <a:ext cx="10871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74400" y="76200"/>
            <a:ext cx="916517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7BA2-DA29-1248-90FE-E5176F9E64E6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9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D2688D-57F9-014B-A5EC-73A92ABCB0E5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0" i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</p:txBody>
      </p:sp>
    </p:spTree>
    <p:extLst>
      <p:ext uri="{BB962C8B-B14F-4D97-AF65-F5344CB8AC3E}">
        <p14:creationId xmlns:p14="http://schemas.microsoft.com/office/powerpoint/2010/main" val="3209638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F3850D-EF14-154D-BFAB-79207C675DD5}" type="slidenum">
              <a:rPr lang="en-US"/>
              <a:pPr>
                <a:defRPr/>
              </a:pPr>
              <a:t>‹#›</a:t>
            </a:fld>
            <a:endParaRPr lang="en-US" sz="1400" b="0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9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EA3351-E226-6B49-89AF-8CA9EA5A0FA2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  <p:pic>
        <p:nvPicPr>
          <p:cNvPr id="8" name="Picture 7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01C3E795-4651-4F9F-A0F2-9C71E6F91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5894" y="6043679"/>
            <a:ext cx="1920213" cy="7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30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9387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3638"/>
            <a:ext cx="5386917" cy="3357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9387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3638"/>
            <a:ext cx="5389033" cy="3357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31CDC-7CA6-B44B-95E4-E0DE28C4EB69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61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6ACD5C-53BA-D540-846F-28DDCA2F7BBA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3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ACE5A7-784D-DB4F-ACF2-47004661C9D4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45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334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33401"/>
            <a:ext cx="6815667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95451"/>
            <a:ext cx="4011084" cy="4171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CB9559-9E1F-2743-A28E-3EE05ABC14F5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A9F6-DD48-4C54-A1EC-0402CD17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814C5-27ED-4100-B86E-5E9704511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6AA5F-B15E-4BE8-828D-9E7E34C5C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A02BC-5F18-4B4B-B47E-E1E8D960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78999-A665-42F5-B191-736D0C9A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69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8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8068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E10F85-35E6-3E44-B391-C4CE18440921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13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3F49A7-3237-3042-A89C-041B1DC9858F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98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399B4A-CE53-F949-B438-9393503C09D2}" type="slidenum">
              <a:rPr lang="en-US"/>
              <a:pPr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dirty="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97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D1957-A186-6D4C-9B8D-9E01B3743AE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562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A6BFCB5-DC70-3F4D-9F09-FC8763A5D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312" y="2725555"/>
            <a:ext cx="6532562" cy="508601"/>
          </a:xfrm>
        </p:spPr>
        <p:txBody>
          <a:bodyPr anchor="b">
            <a:spAutoFit/>
          </a:bodyPr>
          <a:lstStyle>
            <a:lvl1pPr marL="0" indent="0" algn="l">
              <a:buNone/>
              <a:defRPr sz="4000" b="1" spc="-50" baseline="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Put your title here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8119411-E973-724D-B915-20623A3D4D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312" y="3283894"/>
            <a:ext cx="6532562" cy="899157"/>
          </a:xfrm>
        </p:spPr>
        <p:txBody>
          <a:bodyPr anchor="t">
            <a:spAutoFit/>
          </a:bodyPr>
          <a:lstStyle>
            <a:lvl1pPr marL="0" indent="0" algn="l">
              <a:lnSpc>
                <a:spcPct val="114000"/>
              </a:lnSpc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It’s always good to have a subtitle, even if it’s just your name and a date.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CAB7599-3336-564E-B0A7-FC84F9879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78408" y="2000678"/>
            <a:ext cx="3098531" cy="275716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AE0436-D231-6D41-85DA-5173C73611B7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1831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64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DCC0C-BCDE-EC48-80F6-86BFA257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DED2-F0FC-5547-B4B4-09931C859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635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9959414-3CE8-6248-ABE2-43C07C335DC6}"/>
              </a:ext>
            </a:extLst>
          </p:cNvPr>
          <p:cNvGrpSpPr/>
          <p:nvPr userDrawn="1"/>
        </p:nvGrpSpPr>
        <p:grpSpPr>
          <a:xfrm>
            <a:off x="838200" y="153721"/>
            <a:ext cx="10521875" cy="703478"/>
            <a:chOff x="838200" y="6045798"/>
            <a:chExt cx="10521875" cy="703478"/>
          </a:xfrm>
          <a:solidFill>
            <a:srgbClr val="FFFFFF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C530AFE-9861-6F4B-805F-DF8FD44B2B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8200" y="6397537"/>
              <a:ext cx="4680473" cy="0"/>
            </a:xfrm>
            <a:prstGeom prst="line">
              <a:avLst/>
            </a:prstGeom>
            <a:grpFill/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D563D4-F786-7241-9817-05A64EF279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79602" y="6397537"/>
              <a:ext cx="4680473" cy="0"/>
            </a:xfrm>
            <a:prstGeom prst="line">
              <a:avLst/>
            </a:prstGeom>
            <a:grpFill/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DAD111B-4205-7142-8AA5-F19BED973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700712" y="6045798"/>
              <a:ext cx="790575" cy="703478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4254E-A2A8-2C42-B2F2-721079E96B60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562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1E12529-7AC8-A745-954B-E9C7501429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312" y="2725555"/>
            <a:ext cx="6532562" cy="508601"/>
          </a:xfrm>
        </p:spPr>
        <p:txBody>
          <a:bodyPr anchor="b">
            <a:spAutoFit/>
          </a:bodyPr>
          <a:lstStyle>
            <a:lvl1pPr marL="0" indent="0" algn="l">
              <a:buNone/>
              <a:defRPr sz="4000" b="1" spc="-50" baseline="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Put your title here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994E830D-70A0-FC48-A51D-50AC6FBBC3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312" y="3283894"/>
            <a:ext cx="6532562" cy="899157"/>
          </a:xfrm>
        </p:spPr>
        <p:txBody>
          <a:bodyPr anchor="t">
            <a:spAutoFit/>
          </a:bodyPr>
          <a:lstStyle>
            <a:lvl1pPr marL="0" indent="0" algn="l">
              <a:lnSpc>
                <a:spcPct val="114000"/>
              </a:lnSpc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It’s always good to have a subtitle, even if it’s just your name and a date.</a:t>
            </a:r>
          </a:p>
        </p:txBody>
      </p:sp>
    </p:spTree>
    <p:extLst>
      <p:ext uri="{BB962C8B-B14F-4D97-AF65-F5344CB8AC3E}">
        <p14:creationId xmlns:p14="http://schemas.microsoft.com/office/powerpoint/2010/main" val="3834317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EB7C-541A-8449-972A-E5E9E64B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9DD9-52C2-0049-95DA-4CB559280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992DA-DDEE-7340-8A53-3A262BC20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773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09B9-0A72-3541-9E20-270C4B31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01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99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A4E3-3A32-E041-9606-9673DB0F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9C24-EF3A-FD48-8F2B-FED803E20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B98A0-9C00-5C4F-9126-D8F5D3AF6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790"/>
            <a:ext cx="3932237" cy="36721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17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FC76-421E-4FA6-86D0-2D409E01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EA09-AE78-454E-8A98-B39DD3FD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45CA9-8CFF-4EFB-A94B-7062F0A2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D85EA-8B80-4BFE-AA73-364C436D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CB35-76DF-491C-B622-8591380C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202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9546-5658-6446-8B68-9BF1A182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EDB3E-CA7C-7A43-9EFA-F69405D84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B1C2C-E057-9A4D-94A2-E2E3FE91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790"/>
            <a:ext cx="3932237" cy="3672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4DC73-EC5B-4645-9D56-E40559D01762}"/>
              </a:ext>
            </a:extLst>
          </p:cNvPr>
          <p:cNvCxnSpPr>
            <a:cxnSpLocks/>
          </p:cNvCxnSpPr>
          <p:nvPr userDrawn="1"/>
        </p:nvCxnSpPr>
        <p:spPr>
          <a:xfrm>
            <a:off x="807523" y="6397537"/>
            <a:ext cx="542912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4067D9-9773-9F44-B70D-2500AC79F805}"/>
              </a:ext>
            </a:extLst>
          </p:cNvPr>
          <p:cNvCxnSpPr>
            <a:cxnSpLocks/>
          </p:cNvCxnSpPr>
          <p:nvPr userDrawn="1"/>
        </p:nvCxnSpPr>
        <p:spPr>
          <a:xfrm>
            <a:off x="2511364" y="6397537"/>
            <a:ext cx="3007309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0CD864-2DBE-3142-9FFC-4F4F944469D7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5461"/>
            <a:ext cx="46804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CEBB5-AD8B-3B40-951D-7E7610F58F5D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7376"/>
            <a:ext cx="4680473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4C2C578C-A77C-B743-B34F-68277EF66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32474" y="6045798"/>
            <a:ext cx="790575" cy="7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8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9546-5658-6446-8B68-9BF1A182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30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EDB3E-CA7C-7A43-9EFA-F69405D84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B1C2C-E057-9A4D-94A2-E2E3FE91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4307" y="2185638"/>
            <a:ext cx="3932237" cy="36833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 Regular"/>
              <a:buNone/>
              <a:tabLst/>
              <a:defRPr/>
            </a:pP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4DC73-EC5B-4645-9D56-E40559D01762}"/>
              </a:ext>
            </a:extLst>
          </p:cNvPr>
          <p:cNvCxnSpPr>
            <a:cxnSpLocks/>
          </p:cNvCxnSpPr>
          <p:nvPr userDrawn="1"/>
        </p:nvCxnSpPr>
        <p:spPr>
          <a:xfrm>
            <a:off x="10806544" y="6397537"/>
            <a:ext cx="542912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4067D9-9773-9F44-B70D-2500AC79F805}"/>
              </a:ext>
            </a:extLst>
          </p:cNvPr>
          <p:cNvCxnSpPr>
            <a:cxnSpLocks/>
          </p:cNvCxnSpPr>
          <p:nvPr userDrawn="1"/>
        </p:nvCxnSpPr>
        <p:spPr>
          <a:xfrm>
            <a:off x="6668983" y="6397537"/>
            <a:ext cx="3007309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F566E44B-8D25-1F4B-A605-0F2387A38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66477" y="6045797"/>
            <a:ext cx="790575" cy="7034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CEBB5-AD8B-3B40-951D-7E7610F58F5D}"/>
              </a:ext>
            </a:extLst>
          </p:cNvPr>
          <p:cNvCxnSpPr>
            <a:cxnSpLocks/>
          </p:cNvCxnSpPr>
          <p:nvPr userDrawn="1"/>
        </p:nvCxnSpPr>
        <p:spPr>
          <a:xfrm>
            <a:off x="6668983" y="505461"/>
            <a:ext cx="4680473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37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D1957-A186-6D4C-9B8D-9E01B3743AE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562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8CAB7599-3336-564E-B0A7-FC84F9879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6734" y="1731748"/>
            <a:ext cx="3098531" cy="275716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AE0436-D231-6D41-85DA-5173C73611B7}"/>
              </a:ext>
            </a:extLst>
          </p:cNvPr>
          <p:cNvCxnSpPr>
            <a:cxnSpLocks/>
          </p:cNvCxnSpPr>
          <p:nvPr userDrawn="1"/>
        </p:nvCxnSpPr>
        <p:spPr>
          <a:xfrm>
            <a:off x="838200" y="51298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814CFB6-88FE-6144-9CD4-80D0658BAD3F}"/>
              </a:ext>
            </a:extLst>
          </p:cNvPr>
          <p:cNvGrpSpPr/>
          <p:nvPr userDrawn="1"/>
        </p:nvGrpSpPr>
        <p:grpSpPr>
          <a:xfrm>
            <a:off x="4048760" y="4885130"/>
            <a:ext cx="4094480" cy="291727"/>
            <a:chOff x="4246880" y="4890929"/>
            <a:chExt cx="4094480" cy="2917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96CC00-A9EA-4B4C-A24C-290D7837BF11}"/>
                </a:ext>
              </a:extLst>
            </p:cNvPr>
            <p:cNvGrpSpPr/>
            <p:nvPr userDrawn="1"/>
          </p:nvGrpSpPr>
          <p:grpSpPr>
            <a:xfrm>
              <a:off x="4246880" y="4890929"/>
              <a:ext cx="1849120" cy="291727"/>
              <a:chOff x="2946400" y="5209897"/>
              <a:chExt cx="1849120" cy="29172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E8B9958C-054F-B345-8A9A-8197E7414E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46400" y="5209897"/>
                <a:ext cx="243840" cy="24384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419BD-4881-A04B-9661-77C226BC0D62}"/>
                  </a:ext>
                </a:extLst>
              </p:cNvPr>
              <p:cNvSpPr txBox="1"/>
              <p:nvPr userDrawn="1"/>
            </p:nvSpPr>
            <p:spPr>
              <a:xfrm>
                <a:off x="3190240" y="5234588"/>
                <a:ext cx="1605280" cy="26703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 fontScale="70000" lnSpcReduction="20000"/>
              </a:bodyPr>
              <a:lstStyle/>
              <a:p>
                <a:pPr algn="l"/>
                <a:r>
                  <a:rPr lang="en-GB" sz="200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severnwye.org.uk</a:t>
                </a:r>
                <a:endParaRPr lang="en-GB"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9831190-3159-4E49-A598-3C0D879E1F0A}"/>
                </a:ext>
              </a:extLst>
            </p:cNvPr>
            <p:cNvGrpSpPr/>
            <p:nvPr userDrawn="1"/>
          </p:nvGrpSpPr>
          <p:grpSpPr>
            <a:xfrm>
              <a:off x="6604000" y="4915620"/>
              <a:ext cx="1737360" cy="267036"/>
              <a:chOff x="5303520" y="5234588"/>
              <a:chExt cx="1737360" cy="267036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82ED08F6-564B-014D-A533-86D54378EF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03520" y="5246186"/>
                <a:ext cx="300111" cy="24384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D6FEDD-7774-C346-BA02-8B0784CB7411}"/>
                  </a:ext>
                </a:extLst>
              </p:cNvPr>
              <p:cNvSpPr txBox="1"/>
              <p:nvPr userDrawn="1"/>
            </p:nvSpPr>
            <p:spPr>
              <a:xfrm>
                <a:off x="5638800" y="5234588"/>
                <a:ext cx="1402080" cy="26703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 fontScale="70000" lnSpcReduction="20000"/>
              </a:bodyPr>
              <a:lstStyle/>
              <a:p>
                <a:pPr algn="l"/>
                <a:r>
                  <a:rPr lang="en-GB" sz="20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</a:t>
                </a:r>
                <a:r>
                  <a:rPr lang="en-GB" sz="200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Severn_Wye</a:t>
                </a:r>
                <a:endParaRPr lang="en-GB"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7007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D1957-A186-6D4C-9B8D-9E01B3743AE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562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A6BFCB5-DC70-3F4D-9F09-FC8763A5D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312" y="2725555"/>
            <a:ext cx="6532562" cy="508601"/>
          </a:xfrm>
        </p:spPr>
        <p:txBody>
          <a:bodyPr anchor="b">
            <a:spAutoFit/>
          </a:bodyPr>
          <a:lstStyle>
            <a:lvl1pPr marL="0" indent="0" algn="l">
              <a:buNone/>
              <a:defRPr sz="4000" b="1" spc="-50" baseline="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Put your title here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8119411-E973-724D-B915-20623A3D4D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312" y="3283894"/>
            <a:ext cx="6532562" cy="899157"/>
          </a:xfrm>
        </p:spPr>
        <p:txBody>
          <a:bodyPr anchor="t">
            <a:spAutoFit/>
          </a:bodyPr>
          <a:lstStyle>
            <a:lvl1pPr marL="0" indent="0" algn="l">
              <a:lnSpc>
                <a:spcPct val="114000"/>
              </a:lnSpc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It’s always good to have a subtitle, even if it’s just your name and a date.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CAB7599-3336-564E-B0A7-FC84F9879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78408" y="2000678"/>
            <a:ext cx="3098531" cy="275716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AE0436-D231-6D41-85DA-5173C73611B7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1831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40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DCC0C-BCDE-EC48-80F6-86BFA257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DED2-F0FC-5547-B4B4-09931C859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09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9959414-3CE8-6248-ABE2-43C07C335DC6}"/>
              </a:ext>
            </a:extLst>
          </p:cNvPr>
          <p:cNvGrpSpPr/>
          <p:nvPr userDrawn="1"/>
        </p:nvGrpSpPr>
        <p:grpSpPr>
          <a:xfrm>
            <a:off x="838200" y="153721"/>
            <a:ext cx="10521875" cy="703478"/>
            <a:chOff x="838200" y="6045798"/>
            <a:chExt cx="10521875" cy="703478"/>
          </a:xfrm>
          <a:solidFill>
            <a:srgbClr val="FFFFFF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C530AFE-9861-6F4B-805F-DF8FD44B2B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8200" y="6397537"/>
              <a:ext cx="4680473" cy="0"/>
            </a:xfrm>
            <a:prstGeom prst="line">
              <a:avLst/>
            </a:prstGeom>
            <a:grpFill/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D563D4-F786-7241-9817-05A64EF279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79602" y="6397537"/>
              <a:ext cx="4680473" cy="0"/>
            </a:xfrm>
            <a:prstGeom prst="line">
              <a:avLst/>
            </a:prstGeom>
            <a:grpFill/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DAD111B-4205-7142-8AA5-F19BED973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700712" y="6045798"/>
              <a:ext cx="790575" cy="703478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4254E-A2A8-2C42-B2F2-721079E96B60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562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1E12529-7AC8-A745-954B-E9C7501429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312" y="2725555"/>
            <a:ext cx="6532562" cy="508601"/>
          </a:xfrm>
        </p:spPr>
        <p:txBody>
          <a:bodyPr anchor="b">
            <a:spAutoFit/>
          </a:bodyPr>
          <a:lstStyle>
            <a:lvl1pPr marL="0" indent="0" algn="l">
              <a:buNone/>
              <a:defRPr sz="4000" b="1" spc="-50" baseline="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Put your title here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994E830D-70A0-FC48-A51D-50AC6FBBC3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312" y="3283894"/>
            <a:ext cx="6532562" cy="899157"/>
          </a:xfrm>
        </p:spPr>
        <p:txBody>
          <a:bodyPr anchor="t">
            <a:spAutoFit/>
          </a:bodyPr>
          <a:lstStyle>
            <a:lvl1pPr marL="0" indent="0" algn="l">
              <a:lnSpc>
                <a:spcPct val="114000"/>
              </a:lnSpc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GB" sz="2400"/>
              <a:t>It’s always good to have a subtitle, even if it’s just your name and a date.</a:t>
            </a:r>
          </a:p>
        </p:txBody>
      </p:sp>
    </p:spTree>
    <p:extLst>
      <p:ext uri="{BB962C8B-B14F-4D97-AF65-F5344CB8AC3E}">
        <p14:creationId xmlns:p14="http://schemas.microsoft.com/office/powerpoint/2010/main" val="2237541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EB7C-541A-8449-972A-E5E9E64B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9DD9-52C2-0049-95DA-4CB559280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992DA-DDEE-7340-8A53-3A262BC20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95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09B9-0A72-3541-9E20-270C4B31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39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492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A4E3-3A32-E041-9606-9673DB0F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9C24-EF3A-FD48-8F2B-FED803E20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B98A0-9C00-5C4F-9126-D8F5D3AF6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790"/>
            <a:ext cx="3932237" cy="36721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82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FB8C-D636-4D39-B1FB-96AB99AA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A715F-2B3B-4B4F-A6ED-A7CD2D2AC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711C-9E25-4F43-9D1A-09878DCDC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BF83A-F448-4958-A9C2-4498D692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6F797-BEE9-4160-9AF8-26C7C132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87C38-469A-4BE3-9716-3DC50A14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982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9546-5658-6446-8B68-9BF1A182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EDB3E-CA7C-7A43-9EFA-F69405D84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B1C2C-E057-9A4D-94A2-E2E3FE91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6790"/>
            <a:ext cx="3932237" cy="36721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4DC73-EC5B-4645-9D56-E40559D01762}"/>
              </a:ext>
            </a:extLst>
          </p:cNvPr>
          <p:cNvCxnSpPr>
            <a:cxnSpLocks/>
          </p:cNvCxnSpPr>
          <p:nvPr userDrawn="1"/>
        </p:nvCxnSpPr>
        <p:spPr>
          <a:xfrm>
            <a:off x="807523" y="6397537"/>
            <a:ext cx="542912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4067D9-9773-9F44-B70D-2500AC79F805}"/>
              </a:ext>
            </a:extLst>
          </p:cNvPr>
          <p:cNvCxnSpPr>
            <a:cxnSpLocks/>
          </p:cNvCxnSpPr>
          <p:nvPr userDrawn="1"/>
        </p:nvCxnSpPr>
        <p:spPr>
          <a:xfrm>
            <a:off x="2511364" y="6397537"/>
            <a:ext cx="3007309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0CD864-2DBE-3142-9FFC-4F4F944469D7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5461"/>
            <a:ext cx="46804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CEBB5-AD8B-3B40-951D-7E7610F58F5D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7376"/>
            <a:ext cx="4680473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4C2C578C-A77C-B743-B34F-68277EF66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32474" y="6045798"/>
            <a:ext cx="790575" cy="7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59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9546-5658-6446-8B68-9BF1A182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30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EDB3E-CA7C-7A43-9EFA-F69405D84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B1C2C-E057-9A4D-94A2-E2E3FE91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4307" y="2185638"/>
            <a:ext cx="3932237" cy="368334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 Regular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4DC73-EC5B-4645-9D56-E40559D01762}"/>
              </a:ext>
            </a:extLst>
          </p:cNvPr>
          <p:cNvCxnSpPr>
            <a:cxnSpLocks/>
          </p:cNvCxnSpPr>
          <p:nvPr userDrawn="1"/>
        </p:nvCxnSpPr>
        <p:spPr>
          <a:xfrm>
            <a:off x="10806544" y="6397537"/>
            <a:ext cx="542912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4067D9-9773-9F44-B70D-2500AC79F805}"/>
              </a:ext>
            </a:extLst>
          </p:cNvPr>
          <p:cNvCxnSpPr>
            <a:cxnSpLocks/>
          </p:cNvCxnSpPr>
          <p:nvPr userDrawn="1"/>
        </p:nvCxnSpPr>
        <p:spPr>
          <a:xfrm>
            <a:off x="6668983" y="6397537"/>
            <a:ext cx="3007309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F566E44B-8D25-1F4B-A605-0F2387A38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66477" y="6045797"/>
            <a:ext cx="790575" cy="7034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CEBB5-AD8B-3B40-951D-7E7610F58F5D}"/>
              </a:ext>
            </a:extLst>
          </p:cNvPr>
          <p:cNvCxnSpPr>
            <a:cxnSpLocks/>
          </p:cNvCxnSpPr>
          <p:nvPr userDrawn="1"/>
        </p:nvCxnSpPr>
        <p:spPr>
          <a:xfrm>
            <a:off x="6668983" y="505461"/>
            <a:ext cx="4680473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22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FD1957-A186-6D4C-9B8D-9E01B3743AE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562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8CAB7599-3336-564E-B0A7-FC84F9879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46734" y="1747707"/>
            <a:ext cx="3098531" cy="275716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AE0436-D231-6D41-85DA-5173C73611B7}"/>
              </a:ext>
            </a:extLst>
          </p:cNvPr>
          <p:cNvCxnSpPr>
            <a:cxnSpLocks/>
          </p:cNvCxnSpPr>
          <p:nvPr userDrawn="1"/>
        </p:nvCxnSpPr>
        <p:spPr>
          <a:xfrm>
            <a:off x="838200" y="512982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0B46C-D208-CB48-91EB-57A90C3A2E13}"/>
              </a:ext>
            </a:extLst>
          </p:cNvPr>
          <p:cNvGrpSpPr/>
          <p:nvPr userDrawn="1"/>
        </p:nvGrpSpPr>
        <p:grpSpPr>
          <a:xfrm>
            <a:off x="4102048" y="4901089"/>
            <a:ext cx="4094480" cy="271407"/>
            <a:chOff x="4246880" y="4911249"/>
            <a:chExt cx="4094480" cy="2714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96CC00-A9EA-4B4C-A24C-290D7837BF11}"/>
                </a:ext>
              </a:extLst>
            </p:cNvPr>
            <p:cNvGrpSpPr/>
            <p:nvPr userDrawn="1"/>
          </p:nvGrpSpPr>
          <p:grpSpPr>
            <a:xfrm>
              <a:off x="4246880" y="4911249"/>
              <a:ext cx="1849120" cy="271407"/>
              <a:chOff x="2946400" y="5230217"/>
              <a:chExt cx="1849120" cy="27140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E8B9958C-054F-B345-8A9A-8197E7414E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46400" y="5230217"/>
                <a:ext cx="243840" cy="24384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419BD-4881-A04B-9661-77C226BC0D62}"/>
                  </a:ext>
                </a:extLst>
              </p:cNvPr>
              <p:cNvSpPr txBox="1"/>
              <p:nvPr userDrawn="1"/>
            </p:nvSpPr>
            <p:spPr>
              <a:xfrm>
                <a:off x="3190240" y="5234588"/>
                <a:ext cx="1605280" cy="26703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 fontScale="70000" lnSpcReduction="20000"/>
              </a:bodyPr>
              <a:lstStyle/>
              <a:p>
                <a:pPr algn="l"/>
                <a:r>
                  <a:rPr lang="en-GB" sz="200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severnwye.org.uk</a:t>
                </a:r>
                <a:endParaRPr lang="en-GB"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9831190-3159-4E49-A598-3C0D879E1F0A}"/>
                </a:ext>
              </a:extLst>
            </p:cNvPr>
            <p:cNvGrpSpPr/>
            <p:nvPr userDrawn="1"/>
          </p:nvGrpSpPr>
          <p:grpSpPr>
            <a:xfrm>
              <a:off x="6604000" y="4915620"/>
              <a:ext cx="1737360" cy="267036"/>
              <a:chOff x="5303520" y="5234588"/>
              <a:chExt cx="1737360" cy="267036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82ED08F6-564B-014D-A533-86D54378EF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03520" y="5246186"/>
                <a:ext cx="300111" cy="24384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D6FEDD-7774-C346-BA02-8B0784CB7411}"/>
                  </a:ext>
                </a:extLst>
              </p:cNvPr>
              <p:cNvSpPr txBox="1"/>
              <p:nvPr userDrawn="1"/>
            </p:nvSpPr>
            <p:spPr>
              <a:xfrm>
                <a:off x="5638800" y="5234588"/>
                <a:ext cx="1402080" cy="26703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 fontScale="70000" lnSpcReduction="20000"/>
              </a:bodyPr>
              <a:lstStyle/>
              <a:p>
                <a:pPr algn="l"/>
                <a:r>
                  <a:rPr lang="en-GB" sz="200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</a:t>
                </a:r>
                <a:r>
                  <a:rPr lang="en-GB" sz="200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Severn_Wye</a:t>
                </a:r>
                <a:endParaRPr lang="en-GB"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4740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9677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7" y="1825625"/>
            <a:ext cx="5732463" cy="4200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5136" cy="4200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2723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558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EEEF1-AEDE-4C60-9B96-CCB72F386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0B582-D9EE-4822-8970-E2301BF93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036A4-18E1-4A89-99CA-B0C12C3E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75369-EC94-48F3-9177-63C67F00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A4D8-DB92-4493-866B-FF0A83F7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464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673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541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81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6CBC-02C3-47D9-B8BE-B55D8207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2816F-2601-4240-A15E-DAD18A0CF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07C32-F2EF-473A-A269-45651C7E0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06BA0-2715-4A27-940A-8ECA99E5D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2C36F-0C13-4C55-92BF-5BC4C2CCF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1535E-B0C0-41B0-86F4-C5E558DF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2F981-76C3-4728-8F76-DCCD7870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159D9-0FC2-493C-98E7-B66DE238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48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737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93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52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688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1042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63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650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6752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6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9422-B5DF-4498-BDCB-40FBD4B58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7CF24-7EA9-41E5-918B-1142BA7E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64805-0A8A-4228-8866-8ED84E1C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21D88-E4A9-439F-96EB-05CCA0E1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317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45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782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562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08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302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7" y="1825625"/>
            <a:ext cx="5732463" cy="4200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5136" cy="4200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2443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5633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613645" y="2144593"/>
            <a:ext cx="3780000" cy="1815778"/>
          </a:xfrm>
          <a:prstGeom prst="rect">
            <a:avLst/>
          </a:prstGeom>
          <a:solidFill>
            <a:srgbClr val="FFC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87338" y="1715620"/>
            <a:ext cx="5734315" cy="2696583"/>
            <a:chOff x="287338" y="1715620"/>
            <a:chExt cx="5734315" cy="2696583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87338" y="1715620"/>
              <a:ext cx="5734315" cy="36000"/>
            </a:xfrm>
            <a:prstGeom prst="rect">
              <a:avLst/>
            </a:prstGeom>
            <a:solidFill>
              <a:srgbClr val="FFC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128031" y="4375259"/>
              <a:ext cx="2880000" cy="36000"/>
            </a:xfrm>
            <a:prstGeom prst="rect">
              <a:avLst/>
            </a:prstGeom>
            <a:solidFill>
              <a:srgbClr val="FFC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985652" y="1715620"/>
              <a:ext cx="36000" cy="2696583"/>
            </a:xfrm>
            <a:prstGeom prst="rect">
              <a:avLst/>
            </a:prstGeom>
            <a:solidFill>
              <a:srgbClr val="FFC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14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85358-641C-402A-8871-89A9100C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E282B-3FA1-4C9D-8BBE-73FEFE07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4054D-2D35-4014-A7FD-467547DF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25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E04A-2726-4BD9-BBE9-B9312307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1BDFD-7DBA-47E4-826B-04BCD07E2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11FE8-51B2-40E7-9FA0-2026E55B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95E71-A8FE-4E1A-AE48-6D00EA11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20313-47CB-467C-BAD8-16C67FCB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FEED8-116E-4918-8317-2E0D8F7B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51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121D-2083-4862-9AE7-E6CDB330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9F606-25E9-4F4F-9CE3-447C91C339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358F4-D905-447C-A591-55A37B8C4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1C0C2-7F2A-4D37-BD6F-9BA32D89A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BB8F1-90C9-4B59-B6FD-85EF6DB1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612C9-D11D-4153-9514-A8D0B7E5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87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2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C03BF-F75B-4304-9F17-09A681EA7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B2517-B0D9-4408-B528-AE824185D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442F8-7EA6-4A5B-B66D-8CDCB7E0C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05BDA-D336-48FC-B280-E6D373253EDB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EAA52-FF6E-470B-ABFC-A4E57E19E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4811F-0D10-411D-A82F-089A07644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73139-76CF-4DDF-83E2-30C548CDF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9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10972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1097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762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833F792-BF5D-9948-BCB2-7146925A994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1600" y="76200"/>
            <a:ext cx="599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[Slideshow Title - edit in Headers &amp; Footers] </a:t>
            </a:r>
          </a:p>
          <a:p>
            <a:pPr>
              <a:defRPr/>
            </a:pPr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203201" y="6362700"/>
            <a:ext cx="22033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latin typeface="Arial" pitchFamily="1" charset="0"/>
              </a:rPr>
              <a:t>www.worcestershire.gov.uk</a:t>
            </a:r>
          </a:p>
        </p:txBody>
      </p:sp>
    </p:spTree>
    <p:extLst>
      <p:ext uri="{BB962C8B-B14F-4D97-AF65-F5344CB8AC3E}">
        <p14:creationId xmlns:p14="http://schemas.microsoft.com/office/powerpoint/2010/main" val="328036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81A31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  <a:ea typeface="Geneva" charset="-128"/>
          <a:cs typeface="Geneva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  <a:ea typeface="Geneva" charset="-128"/>
          <a:cs typeface="Geneva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  <a:ea typeface="Geneva" charset="-128"/>
          <a:cs typeface="Geneva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  <a:ea typeface="Geneva" charset="-128"/>
          <a:cs typeface="Geneva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1DA5AD"/>
          </a:solidFill>
          <a:latin typeface="Arial" pitchFamily="1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28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Geneva" charset="-128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Geneva" charset="-128"/>
        </a:defRPr>
      </a:lvl3pPr>
      <a:lvl4pPr marL="1600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Geneva" charset="-128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Geneva" charset="-128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7AD2D-0A33-A44B-AB3A-1F4DE141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428"/>
            <a:ext cx="10515600" cy="1088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B30D1-17B0-B146-ADA8-C1910FE73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3345"/>
            <a:ext cx="10515600" cy="4152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3CDA2E-2F08-424E-993B-4EEE00B70C48}"/>
              </a:ext>
            </a:extLst>
          </p:cNvPr>
          <p:cNvGrpSpPr/>
          <p:nvPr userDrawn="1"/>
        </p:nvGrpSpPr>
        <p:grpSpPr>
          <a:xfrm>
            <a:off x="838200" y="6045798"/>
            <a:ext cx="10521875" cy="703478"/>
            <a:chOff x="838200" y="6045798"/>
            <a:chExt cx="10521875" cy="703478"/>
          </a:xfrm>
          <a:solidFill>
            <a:srgbClr val="FFFFFF"/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B730D5-D3DA-8643-B992-703866C90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8200" y="6397537"/>
              <a:ext cx="4680473" cy="0"/>
            </a:xfrm>
            <a:prstGeom prst="line">
              <a:avLst/>
            </a:prstGeom>
            <a:grpFill/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D80CFA-AF7A-1F4D-A651-CD14B14170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79602" y="6397537"/>
              <a:ext cx="4680473" cy="0"/>
            </a:xfrm>
            <a:prstGeom prst="line">
              <a:avLst/>
            </a:prstGeom>
            <a:grpFill/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1D0D0BF-1EF9-E94C-B06D-1FC592E7C4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700712" y="6045798"/>
              <a:ext cx="790575" cy="703478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A9F20-F41C-D84C-A5CF-F38A21CCD6E1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5461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408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/>
        </a:buClr>
        <a:buFont typeface="System Font Regular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7AD2D-0A33-A44B-AB3A-1F4DE141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428"/>
            <a:ext cx="10515600" cy="1088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B30D1-17B0-B146-ADA8-C1910FE73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3345"/>
            <a:ext cx="10515600" cy="4152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B730D5-D3DA-8643-B992-703866C90DC0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97537"/>
            <a:ext cx="4680473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D80CFA-AF7A-1F4D-A651-CD14B14170CA}"/>
              </a:ext>
            </a:extLst>
          </p:cNvPr>
          <p:cNvCxnSpPr>
            <a:cxnSpLocks/>
          </p:cNvCxnSpPr>
          <p:nvPr userDrawn="1"/>
        </p:nvCxnSpPr>
        <p:spPr>
          <a:xfrm>
            <a:off x="6679602" y="6397537"/>
            <a:ext cx="4680473" cy="0"/>
          </a:xfrm>
          <a:prstGeom prst="line">
            <a:avLst/>
          </a:prstGeom>
          <a:solidFill>
            <a:srgbClr val="FFFFFF"/>
          </a:soli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1D0D0BF-1EF9-E94C-B06D-1FC592E7C42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700712" y="6045798"/>
            <a:ext cx="790575" cy="7034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A9F20-F41C-D84C-A5CF-F38A21CCD6E1}"/>
              </a:ext>
            </a:extLst>
          </p:cNvPr>
          <p:cNvCxnSpPr>
            <a:cxnSpLocks/>
          </p:cNvCxnSpPr>
          <p:nvPr userDrawn="1"/>
        </p:nvCxnSpPr>
        <p:spPr>
          <a:xfrm>
            <a:off x="838200" y="505461"/>
            <a:ext cx="10515600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542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/>
        </a:buClr>
        <a:buFont typeface="System Font Regular"/>
        <a:buChar char="–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Font typeface="System Font Regular"/>
        <a:buChar char="–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365125"/>
            <a:ext cx="11519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825625"/>
            <a:ext cx="11520000" cy="420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32" y="6283139"/>
            <a:ext cx="2711646" cy="37822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87337" y="6031688"/>
            <a:ext cx="11520000" cy="144000"/>
          </a:xfrm>
          <a:prstGeom prst="rect">
            <a:avLst/>
          </a:prstGeom>
          <a:solidFill>
            <a:srgbClr val="FFC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4" y="6338502"/>
            <a:ext cx="2031841" cy="3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B64B16D-3C12-4416-909E-5FA01A80F673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280B-BA21-458F-93D5-C2C3BE180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635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365125"/>
            <a:ext cx="11519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825625"/>
            <a:ext cx="11520000" cy="420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532" y="6283139"/>
            <a:ext cx="2711646" cy="37822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87337" y="6031688"/>
            <a:ext cx="11520000" cy="144000"/>
          </a:xfrm>
          <a:prstGeom prst="rect">
            <a:avLst/>
          </a:prstGeom>
          <a:solidFill>
            <a:srgbClr val="FFC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4" y="6338502"/>
            <a:ext cx="2031841" cy="3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32BFFEA6-9FFD-423F-86CC-CE48992FAD6E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cid:5FB7B963-D0C0-4365-B152-28CDFB7E94CF" TargetMode="Externa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efordshiregeneralpractice.co.uk/our-practices/health-and-wellbei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oss.org.uk/young-carers-young-adult-carers/" TargetMode="External"/><Relationship Id="rId2" Type="http://schemas.openxmlformats.org/officeDocument/2006/relationships/hyperlink" Target="http://www.crossroadstogether.org.uk/our-services/carerlinks/carerlinks-herefordshire/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pcvh.co.uk/" TargetMode="External"/><Relationship Id="rId5" Type="http://schemas.openxmlformats.org/officeDocument/2006/relationships/hyperlink" Target="http://www.hycclub.co.uk/" TargetMode="External"/><Relationship Id="rId4" Type="http://schemas.openxmlformats.org/officeDocument/2006/relationships/hyperlink" Target="https://dementiamattershere.co.uk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am@healthwatchherefordshire.co.uk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14/05/commitment-to-carers-may14.pdf" TargetMode="External"/><Relationship Id="rId2" Type="http://schemas.openxmlformats.org/officeDocument/2006/relationships/hyperlink" Target="https://centreforcare.ac.uk/wp-content/uploads/2023/05/Valuing_Carers_WEB2.pdf" TargetMode="External"/><Relationship Id="rId1" Type="http://schemas.openxmlformats.org/officeDocument/2006/relationships/slideLayout" Target="../slideLayouts/slideLayout64.xml"/><Relationship Id="rId5" Type="http://schemas.openxmlformats.org/officeDocument/2006/relationships/hyperlink" Target="https://www.legislation.gov.uk/ukpga/2014/23" TargetMode="External"/><Relationship Id="rId4" Type="http://schemas.openxmlformats.org/officeDocument/2006/relationships/hyperlink" Target="https://www.herefordshire.gov.uk/downloads/download/501/herefordshire-carers-strateg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eventbrite.co.uk/e/meet-the-funder--tickets-717928111307?aff=ebdsoporgprofil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w.engage@nhs.net" TargetMode="External"/><Relationship Id="rId2" Type="http://schemas.openxmlformats.org/officeDocument/2006/relationships/hyperlink" Target="https://gbr01.safelinks.protection.outlook.com/?url=https%3A%2F%2Fwww.surveymonkey.co.uk%2Fr%2FICBEngagement&amp;data=05%7C01%7Cruth.cooper-jones%40nhs.net%7Cde81126236234890b49808dbbab6feb7%7C37c354b285b047f5b22207b48d774ee3%7C0%7C0%7C638309067334789906%7CUnknown%7CTWFpbGZsb3d8eyJWIjoiMC4wLjAwMDAiLCJQIjoiV2luMzIiLCJBTiI6Ik1haWwiLCJXVCI6Mn0%3D%7C3000%7C%7C%7C&amp;sdata=SF3IV%2B6W7NErOPmoiveJUelxzVFFCqLpBw3Zar8BbsA%3D&amp;reserved=0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votel://+443300534356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8E88C9-98F0-4C72-8FE8-E79AEAB20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/>
          <a:stretch/>
        </p:blipFill>
        <p:spPr>
          <a:xfrm>
            <a:off x="923365" y="181159"/>
            <a:ext cx="10592824" cy="26959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8F2A90-6DB0-4B1E-85DD-D9EBB5DA13F7}"/>
              </a:ext>
            </a:extLst>
          </p:cNvPr>
          <p:cNvSpPr/>
          <p:nvPr/>
        </p:nvSpPr>
        <p:spPr>
          <a:xfrm>
            <a:off x="7273100" y="2677154"/>
            <a:ext cx="41735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29</a:t>
            </a:r>
            <a:r>
              <a:rPr lang="en-US" sz="3600" b="1" baseline="30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September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40BCA8-017A-5B86-85D6-9AD1E0F2FEA8}"/>
              </a:ext>
            </a:extLst>
          </p:cNvPr>
          <p:cNvSpPr/>
          <p:nvPr/>
        </p:nvSpPr>
        <p:spPr>
          <a:xfrm>
            <a:off x="431884" y="3255962"/>
            <a:ext cx="8834885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9:00-9:30		Arrival &amp; networking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9:30-09:40		Introduction &amp; Updates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9:40-10:00 	           New Talk Wellbeing Service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10:00 -11:00	Developing a Carers Strategy 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5427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11:00-11:30		Refreshments &amp; Networking </a:t>
            </a:r>
          </a:p>
          <a:p>
            <a:pPr>
              <a:spcAft>
                <a:spcPts val="600"/>
              </a:spcAft>
            </a:pPr>
            <a:endParaRPr lang="en-US" sz="1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Switch over to Community Paradigm Workshop Event … </a:t>
            </a:r>
          </a:p>
        </p:txBody>
      </p:sp>
    </p:spTree>
    <p:extLst>
      <p:ext uri="{BB962C8B-B14F-4D97-AF65-F5344CB8AC3E}">
        <p14:creationId xmlns:p14="http://schemas.microsoft.com/office/powerpoint/2010/main" val="186551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diagram of a patient&#10;&#10;Description automatically generated">
            <a:extLst>
              <a:ext uri="{FF2B5EF4-FFF2-40B4-BE49-F238E27FC236}">
                <a16:creationId xmlns:a16="http://schemas.microsoft.com/office/drawing/2014/main" id="{755242DA-29A6-E109-A603-C6B5FA530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98" y="0"/>
            <a:ext cx="8356467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D5908-6202-3C21-15CD-6019A804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8500" y="964672"/>
            <a:ext cx="2628900" cy="156246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Impact </a:t>
            </a:r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D6536C3A-CEE9-30AA-282C-BE190373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226"/>
            <a:ext cx="3267595" cy="2450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59D9B-AB9D-6526-4B64-0121ADBB03E2}"/>
              </a:ext>
            </a:extLst>
          </p:cNvPr>
          <p:cNvSpPr txBox="1"/>
          <p:nvPr/>
        </p:nvSpPr>
        <p:spPr>
          <a:xfrm>
            <a:off x="130629" y="2461545"/>
            <a:ext cx="362745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Approximate savings to primary &amp; secondary care = £14,388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Saving up to 200 GP contacts a year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FAA0-1C2D-383F-9889-96E399F012C5}"/>
              </a:ext>
            </a:extLst>
          </p:cNvPr>
          <p:cNvSpPr txBox="1"/>
          <p:nvPr/>
        </p:nvSpPr>
        <p:spPr>
          <a:xfrm>
            <a:off x="7095506" y="350387"/>
            <a:ext cx="1593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(17.07.23-26.09.23)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A90CD-E1D6-55AE-4953-29D0234B2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09" y="4208950"/>
            <a:ext cx="3495675" cy="2238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D950E-769F-C713-3124-E31039A2EED7}"/>
              </a:ext>
            </a:extLst>
          </p:cNvPr>
          <p:cNvSpPr txBox="1"/>
          <p:nvPr/>
        </p:nvSpPr>
        <p:spPr>
          <a:xfrm>
            <a:off x="241408" y="6481187"/>
            <a:ext cx="2461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Source: NAPC</a:t>
            </a:r>
          </a:p>
        </p:txBody>
      </p:sp>
    </p:spTree>
    <p:extLst>
      <p:ext uri="{BB962C8B-B14F-4D97-AF65-F5344CB8AC3E}">
        <p14:creationId xmlns:p14="http://schemas.microsoft.com/office/powerpoint/2010/main" val="319153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573C-87F9-22AE-53A2-627406F5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2098"/>
          </a:xfrm>
        </p:spPr>
        <p:txBody>
          <a:bodyPr/>
          <a:lstStyle/>
          <a:p>
            <a:r>
              <a:rPr lang="en-GB"/>
              <a:t>Outcomes </a:t>
            </a:r>
            <a:r>
              <a:rPr lang="en-GB" sz="1800"/>
              <a:t>(total appointments: 202)  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354F1-9899-EFFA-20A9-8EF243295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64816"/>
            <a:ext cx="8946541" cy="4783583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 patients have been registered at a GP Practice through Talk Wellbeing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 patients with moderate/high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QRisk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status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22 patients with a high blood pressure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24 patients with high cholesterol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138 contacts with a social prescriber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117 health checks completed 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Key themes of contacts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Homelessness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Access to food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Advice on housing 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Signposting to Benefit support and reviews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Too busy to go to practice </a:t>
            </a:r>
          </a:p>
          <a:p>
            <a:endParaRPr lang="en-GB" dirty="0"/>
          </a:p>
        </p:txBody>
      </p:sp>
      <p:pic>
        <p:nvPicPr>
          <p:cNvPr id="5" name="Picture 4" descr="Inline image">
            <a:extLst>
              <a:ext uri="{FF2B5EF4-FFF2-40B4-BE49-F238E27FC236}">
                <a16:creationId xmlns:a16="http://schemas.microsoft.com/office/drawing/2014/main" id="{19BA305B-3E50-56B6-BE1A-7974BA7A43D4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02" y="2302757"/>
            <a:ext cx="4485445" cy="336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nline image">
            <a:extLst>
              <a:ext uri="{FF2B5EF4-FFF2-40B4-BE49-F238E27FC236}">
                <a16:creationId xmlns:a16="http://schemas.microsoft.com/office/drawing/2014/main" id="{D287FF04-958A-F9C9-C5F3-578EB2EC3F08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853" y="3680849"/>
            <a:ext cx="4903834" cy="3678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80C42-874F-4ED4-8C55-2ECE8E2C34C0}"/>
              </a:ext>
            </a:extLst>
          </p:cNvPr>
          <p:cNvSpPr txBox="1"/>
          <p:nvPr/>
        </p:nvSpPr>
        <p:spPr>
          <a:xfrm>
            <a:off x="3502404" y="1080981"/>
            <a:ext cx="1936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(17.07.23-13.09.23)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D7EF83D7-B860-71EA-BDEF-06B8633E7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05" y="113318"/>
            <a:ext cx="3267595" cy="24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8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FEAD8-8DD8-9698-65D8-700AD54B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160323"/>
            <a:ext cx="9404723" cy="771437"/>
          </a:xfrm>
        </p:spPr>
        <p:txBody>
          <a:bodyPr/>
          <a:lstStyle/>
          <a:p>
            <a:r>
              <a:rPr lang="en-GB"/>
              <a:t>Events – October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681E53E-D586-ED94-73F3-CCD0A9901D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1645" y="1243123"/>
          <a:ext cx="8752114" cy="55079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9689">
                  <a:extLst>
                    <a:ext uri="{9D8B030D-6E8A-4147-A177-3AD203B41FA5}">
                      <a16:colId xmlns:a16="http://schemas.microsoft.com/office/drawing/2014/main" val="4110936091"/>
                    </a:ext>
                  </a:extLst>
                </a:gridCol>
                <a:gridCol w="2673921">
                  <a:extLst>
                    <a:ext uri="{9D8B030D-6E8A-4147-A177-3AD203B41FA5}">
                      <a16:colId xmlns:a16="http://schemas.microsoft.com/office/drawing/2014/main" val="4203510595"/>
                    </a:ext>
                  </a:extLst>
                </a:gridCol>
                <a:gridCol w="4368504">
                  <a:extLst>
                    <a:ext uri="{9D8B030D-6E8A-4147-A177-3AD203B41FA5}">
                      <a16:colId xmlns:a16="http://schemas.microsoft.com/office/drawing/2014/main" val="885439220"/>
                    </a:ext>
                  </a:extLst>
                </a:gridCol>
              </a:tblGrid>
              <a:tr h="343067">
                <a:tc>
                  <a:txBody>
                    <a:bodyPr/>
                    <a:lstStyle/>
                    <a:p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Month &amp;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Cohort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02612"/>
                  </a:ext>
                </a:extLst>
              </a:tr>
              <a:tr h="410007"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Hereford Livestock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Thurs 5</a:t>
                      </a:r>
                      <a:r>
                        <a:rPr lang="en-GB" sz="14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Store Cattle Sale</a:t>
                      </a:r>
                    </a:p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Tue 24</a:t>
                      </a:r>
                      <a:r>
                        <a:rPr lang="en-GB" sz="14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Breeding Ewes &amp; Weaned Calves 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Agricultural population, rurally and digitally excluded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385215"/>
                  </a:ext>
                </a:extLst>
              </a:tr>
              <a:tr h="610828"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Tesco Belmont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 – Alternate Friday's weekly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deprivation area, low income and health. Where English is service users second language.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679241"/>
                  </a:ext>
                </a:extLst>
              </a:tr>
              <a:tr h="568989"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Cart 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 T.B.C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Cohorts with learning difficulties and mental health issues as well as low income. R</a:t>
                      </a:r>
                      <a:r>
                        <a:rPr lang="en-GB" sz="1400" b="0" i="0" u="none" strike="noStrike" noProof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urally and digitally excluded </a:t>
                      </a: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732405"/>
                  </a:ext>
                </a:extLst>
              </a:tr>
              <a:tr h="568989"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October- Alternate Friday's weekly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of income deprivation and health inequalities. </a:t>
                      </a:r>
                      <a:r>
                        <a:rPr lang="en-GB" sz="1400" b="0" i="0" u="none" strike="noStrike" noProof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Where English is service users second language.</a:t>
                      </a:r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719145"/>
                  </a:ext>
                </a:extLst>
              </a:tr>
              <a:tr h="568989"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Ross community garden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October-  Wednesday weekly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Disengaged patients with  healthcare, deprivation of income and mental health issues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544052"/>
                  </a:ext>
                </a:extLst>
              </a:tr>
              <a:tr h="35143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Healthy lifestyle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Working with the team to jointly attend events where appropriate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005229"/>
                  </a:ext>
                </a:extLst>
              </a:tr>
              <a:tr h="309597"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Living Room Hereford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Ever other 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Disengaged patients with  healthcare, deprivation of income and mental health issues </a:t>
                      </a:r>
                    </a:p>
                    <a:p>
                      <a:endParaRPr lang="en-GB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33498"/>
                  </a:ext>
                </a:extLst>
              </a:tr>
              <a:tr h="3095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Morrisons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r>
                        <a:rPr lang="en-GB" sz="14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October TBC</a:t>
                      </a:r>
                    </a:p>
                    <a:p>
                      <a:pPr lvl="0">
                        <a:buNone/>
                      </a:pP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Focus on detection of atrial fibrillation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3934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60AEDEC-1DB1-C623-112F-54881433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122" y="709379"/>
            <a:ext cx="1801848" cy="3162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92E8B-237D-80EA-498E-EC6F2245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650" y="3503839"/>
            <a:ext cx="1916663" cy="33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36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CED-FB57-90EB-367F-3ABEC007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39" y="80998"/>
            <a:ext cx="4270341" cy="1316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900" dirty="0">
                <a:latin typeface="Calibri" panose="020F0502020204030204" pitchFamily="34" charset="0"/>
                <a:cs typeface="Calibri" panose="020F0502020204030204" pitchFamily="34" charset="0"/>
              </a:rPr>
              <a:t>Hereford Livestock Market, Hereford 12 September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CDA1B-0D26-3695-A1E4-BB29572D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3" r="24248"/>
          <a:stretch/>
        </p:blipFill>
        <p:spPr>
          <a:xfrm>
            <a:off x="5044272" y="10"/>
            <a:ext cx="715053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A9A9-CDD7-014D-ECB4-B92A28ABC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39" y="1316336"/>
            <a:ext cx="4812953" cy="3707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8097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Outreach vehicle </a:t>
            </a:r>
          </a:p>
          <a:p>
            <a:pPr marL="180975" indent="-18097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19 Patients assessed by staff, 2 of which had urgent referrals and were seen later that day by GP. One in own surgery and one seen in enhanced access.</a:t>
            </a:r>
          </a:p>
          <a:p>
            <a:pPr marL="180975" indent="-18097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Positive engagement with NFU Hereford and Herefordshire rural Hub representatives to collaborate at future events</a:t>
            </a:r>
          </a:p>
          <a:p>
            <a:pPr marL="180975" indent="-180975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Future sales earmarked for return visit. Different days attract different farmers.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63EF9-41DC-14AE-8542-273E30710D64}"/>
              </a:ext>
            </a:extLst>
          </p:cNvPr>
          <p:cNvSpPr txBox="1"/>
          <p:nvPr/>
        </p:nvSpPr>
        <p:spPr>
          <a:xfrm>
            <a:off x="107930" y="4683429"/>
            <a:ext cx="4508825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Feedback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Wish our Health service would do something like this, what a great idea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My Blood Pressure won't be good, I'm about to pay for a pen of ewes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6AD971-BBA4-D938-DA2A-D2A9B6BD0C30}"/>
              </a:ext>
            </a:extLst>
          </p:cNvPr>
          <p:cNvSpPr/>
          <p:nvPr/>
        </p:nvSpPr>
        <p:spPr>
          <a:xfrm>
            <a:off x="5044273" y="5295481"/>
            <a:ext cx="7147727" cy="15625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his is really exciting it was on the TV last month and you’re here this month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are you offering? I've not seen my GP for over 15 years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Fantastic service, are you here all day? I'll text my mother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0DEC02-EE47-86B3-2568-F12B9F07CF0F}"/>
              </a:ext>
            </a:extLst>
          </p:cNvPr>
          <p:cNvCxnSpPr/>
          <p:nvPr/>
        </p:nvCxnSpPr>
        <p:spPr>
          <a:xfrm>
            <a:off x="0" y="4602145"/>
            <a:ext cx="5044272" cy="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7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CED-FB57-90EB-367F-3ABEC007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The Living Room, Hereford City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9A9A9-CDD7-014D-ECB4-B92A28ABC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251588"/>
            <a:ext cx="6188189" cy="436164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FFFFFF"/>
                </a:solidFill>
              </a:rPr>
              <a:t>The Living Room is a café, a community larder and a safe community space</a:t>
            </a:r>
          </a:p>
          <a:p>
            <a:pPr marL="0" indent="0">
              <a:lnSpc>
                <a:spcPct val="90000"/>
              </a:lnSpc>
              <a:buNone/>
            </a:pPr>
            <a:endParaRPr lang="en-GB" sz="16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FF"/>
                </a:solidFill>
              </a:rPr>
              <a:t>Everyone is welcomed and those who are homeless are offered food, drinks, clothing and support </a:t>
            </a:r>
          </a:p>
          <a:p>
            <a:pPr marL="0" indent="0">
              <a:lnSpc>
                <a:spcPct val="90000"/>
              </a:lnSpc>
              <a:buNone/>
            </a:pPr>
            <a:endParaRPr lang="en-GB" sz="16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200">
                <a:solidFill>
                  <a:srgbClr val="FFFFFF"/>
                </a:solidFill>
              </a:rPr>
              <a:t>Open during the week to support the local community</a:t>
            </a:r>
          </a:p>
          <a:p>
            <a:pPr marL="0" indent="0">
              <a:lnSpc>
                <a:spcPct val="90000"/>
              </a:lnSpc>
              <a:buNone/>
            </a:pPr>
            <a:endParaRPr lang="en-GB" sz="16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200">
                <a:solidFill>
                  <a:srgbClr val="FFFFFF"/>
                </a:solidFill>
              </a:rPr>
              <a:t>Let's Talk Wellbeing have offered health checks &amp; Social Prescribing to the homeless and most vulnerable in the community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13CF41-F07D-F6BB-0D2C-4C657E559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28314" b="1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B151-23A1-47A2-E5D3-6E0EAAEB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Wellbeing Case Study  </a:t>
            </a: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0563C69F-625A-9DDC-5E7C-649590619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05" y="113318"/>
            <a:ext cx="3267595" cy="2450696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674147D-0E9A-1335-E180-B718314428F5}"/>
              </a:ext>
            </a:extLst>
          </p:cNvPr>
          <p:cNvSpPr/>
          <p:nvPr/>
        </p:nvSpPr>
        <p:spPr>
          <a:xfrm>
            <a:off x="249087" y="1211136"/>
            <a:ext cx="2143131" cy="2217864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9E5E9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Background…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9E5E9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attended appointment – persistent cough for over 8 weeks &amp; struggling with bereavement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9E5E9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FB63F98-9FC9-CDE2-4E35-C59B24F9F221}"/>
              </a:ext>
            </a:extLst>
          </p:cNvPr>
          <p:cNvSpPr/>
          <p:nvPr/>
        </p:nvSpPr>
        <p:spPr>
          <a:xfrm>
            <a:off x="2467535" y="3481766"/>
            <a:ext cx="2760639" cy="284386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6EF6AD7-9A36-90CE-DB94-CB938A077C7D}"/>
              </a:ext>
            </a:extLst>
          </p:cNvPr>
          <p:cNvSpPr/>
          <p:nvPr/>
        </p:nvSpPr>
        <p:spPr>
          <a:xfrm>
            <a:off x="9279636" y="3678953"/>
            <a:ext cx="2760639" cy="284386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4C78C3B-44C1-3EC5-6B43-1F99FEFD71C2}"/>
              </a:ext>
            </a:extLst>
          </p:cNvPr>
          <p:cNvSpPr/>
          <p:nvPr/>
        </p:nvSpPr>
        <p:spPr>
          <a:xfrm>
            <a:off x="5750380" y="1261936"/>
            <a:ext cx="3205734" cy="320752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24106E1-12E4-F916-9BB8-5C8C2306CB70}"/>
              </a:ext>
            </a:extLst>
          </p:cNvPr>
          <p:cNvSpPr/>
          <p:nvPr/>
        </p:nvSpPr>
        <p:spPr>
          <a:xfrm>
            <a:off x="2377077" y="3481766"/>
            <a:ext cx="2794669" cy="2843868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6B729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Issues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b="1" i="0" u="none" strike="noStrike" kern="1200" cap="none" spc="0" normalizeH="0" baseline="0" noProof="0">
              <a:ln>
                <a:noFill/>
              </a:ln>
              <a:solidFill>
                <a:srgbClr val="E6B729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Persistent cough – known smoker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Recent bereavement of close relative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wanting to give up smoking but not knowing where to start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>
              <a:ln>
                <a:noFill/>
              </a:ln>
              <a:solidFill>
                <a:srgbClr val="E6B729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54F7F26-E5E7-5788-AD05-41B1BD429A8D}"/>
              </a:ext>
            </a:extLst>
          </p:cNvPr>
          <p:cNvSpPr/>
          <p:nvPr/>
        </p:nvSpPr>
        <p:spPr>
          <a:xfrm>
            <a:off x="9225380" y="3789474"/>
            <a:ext cx="2760639" cy="2843868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6AAC9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Outcome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Pt had number of clinical assessments completed by their own GP.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Noted 3 yearly screening overdue - completed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Pt in engaging in counselling for herself &amp; has  been in contact with Hope Support for her children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6D1292A-F1F2-AD7C-B9F8-F53C64564647}"/>
              </a:ext>
            </a:extLst>
          </p:cNvPr>
          <p:cNvSpPr/>
          <p:nvPr/>
        </p:nvSpPr>
        <p:spPr>
          <a:xfrm>
            <a:off x="5683986" y="1225356"/>
            <a:ext cx="3229222" cy="3328136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9E5E9B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Support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9E5E9B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Referral to own GP Practice for chest health check.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Referral made to St Michael’s Hospice for counselling.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Referral to Hope Support for bereavement support for children.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3F4480-5F27-0AE9-226F-58D97D9FAE55}"/>
              </a:ext>
            </a:extLst>
          </p:cNvPr>
          <p:cNvCxnSpPr>
            <a:cxnSpLocks/>
          </p:cNvCxnSpPr>
          <p:nvPr/>
        </p:nvCxnSpPr>
        <p:spPr>
          <a:xfrm>
            <a:off x="1874701" y="3181416"/>
            <a:ext cx="1004751" cy="755073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7B08DB-84AD-CB3D-EE86-9E1A568815CD}"/>
              </a:ext>
            </a:extLst>
          </p:cNvPr>
          <p:cNvCxnSpPr>
            <a:cxnSpLocks/>
          </p:cNvCxnSpPr>
          <p:nvPr/>
        </p:nvCxnSpPr>
        <p:spPr>
          <a:xfrm>
            <a:off x="8924405" y="3843484"/>
            <a:ext cx="549771" cy="478913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A6751D-B6C0-8E1B-10C3-17F71BB057C6}"/>
              </a:ext>
            </a:extLst>
          </p:cNvPr>
          <p:cNvCxnSpPr>
            <a:cxnSpLocks/>
          </p:cNvCxnSpPr>
          <p:nvPr/>
        </p:nvCxnSpPr>
        <p:spPr>
          <a:xfrm flipV="1">
            <a:off x="4920838" y="3376234"/>
            <a:ext cx="970851" cy="63503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ymbol Clip Art Free | Clipart Panda - Free Clipart Images">
            <a:extLst>
              <a:ext uri="{FF2B5EF4-FFF2-40B4-BE49-F238E27FC236}">
                <a16:creationId xmlns:a16="http://schemas.microsoft.com/office/drawing/2014/main" id="{40CE86A2-714C-B830-5560-1F74FF5B13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615" y="2414645"/>
            <a:ext cx="393729" cy="422479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Quintax Accounting – We deliver tax and accounting services including ...">
            <a:extLst>
              <a:ext uri="{FF2B5EF4-FFF2-40B4-BE49-F238E27FC236}">
                <a16:creationId xmlns:a16="http://schemas.microsoft.com/office/drawing/2014/main" id="{7F2278AB-1800-EF44-C340-E00CCB2F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82" y="4469456"/>
            <a:ext cx="1107891" cy="10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2 persons clipart 29 free Cliparts | Download images on Clipground 2022">
            <a:extLst>
              <a:ext uri="{FF2B5EF4-FFF2-40B4-BE49-F238E27FC236}">
                <a16:creationId xmlns:a16="http://schemas.microsoft.com/office/drawing/2014/main" id="{81D789B1-556E-E605-4E14-E71DD629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74" y="1955408"/>
            <a:ext cx="1506691" cy="13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upport clipart free 10 free Cliparts | Download images on Clipground 2021">
            <a:extLst>
              <a:ext uri="{FF2B5EF4-FFF2-40B4-BE49-F238E27FC236}">
                <a16:creationId xmlns:a16="http://schemas.microsoft.com/office/drawing/2014/main" id="{0C1CE21C-152B-35A3-C3FA-6BD5D4BD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3794768"/>
            <a:ext cx="2637020" cy="22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Quotation Mark PNG Images Transparent Free Download | PNGMart">
            <a:extLst>
              <a:ext uri="{FF2B5EF4-FFF2-40B4-BE49-F238E27FC236}">
                <a16:creationId xmlns:a16="http://schemas.microsoft.com/office/drawing/2014/main" id="{2CCA8A81-631C-48BA-DF20-2398BE2C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242" y="5796132"/>
            <a:ext cx="764680" cy="6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Quotation Mark PNG Images Transparent Free Download | PNGMart">
            <a:extLst>
              <a:ext uri="{FF2B5EF4-FFF2-40B4-BE49-F238E27FC236}">
                <a16:creationId xmlns:a16="http://schemas.microsoft.com/office/drawing/2014/main" id="{5BC2DF25-50AF-A0D0-8AB2-39747707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22842" y="5839952"/>
            <a:ext cx="764680" cy="5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llustrations">
            <a:extLst>
              <a:ext uri="{FF2B5EF4-FFF2-40B4-BE49-F238E27FC236}">
                <a16:creationId xmlns:a16="http://schemas.microsoft.com/office/drawing/2014/main" id="{113EB188-2E70-16F8-4974-FB720AF03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87" y="1081655"/>
            <a:ext cx="1182571" cy="11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CAB69-DFE6-8A53-314D-753C5B8B1E36}"/>
              </a:ext>
            </a:extLst>
          </p:cNvPr>
          <p:cNvSpPr txBox="1"/>
          <p:nvPr/>
        </p:nvSpPr>
        <p:spPr>
          <a:xfrm>
            <a:off x="5674122" y="5987011"/>
            <a:ext cx="330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Very helpful and caring, very pleased..</a:t>
            </a:r>
          </a:p>
        </p:txBody>
      </p:sp>
    </p:spTree>
    <p:extLst>
      <p:ext uri="{BB962C8B-B14F-4D97-AF65-F5344CB8AC3E}">
        <p14:creationId xmlns:p14="http://schemas.microsoft.com/office/powerpoint/2010/main" val="43558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DB151-23A1-47A2-E5D3-6E0EAAEB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Wellbeing Case Study  </a:t>
            </a: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0563C69F-625A-9DDC-5E7C-649590619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05" y="113318"/>
            <a:ext cx="3267595" cy="2450696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674147D-0E9A-1335-E180-B718314428F5}"/>
              </a:ext>
            </a:extLst>
          </p:cNvPr>
          <p:cNvSpPr/>
          <p:nvPr/>
        </p:nvSpPr>
        <p:spPr>
          <a:xfrm>
            <a:off x="249087" y="1211136"/>
            <a:ext cx="2143131" cy="2217864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9E5E9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Background…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9E5E9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feeling lonely and isolated.  Low self-esteem &amp; little sense of community or wellbeing</a:t>
            </a:r>
            <a:endParaRPr kumimoji="0" lang="en-GB" sz="1300" b="1" i="0" u="none" strike="noStrike" kern="1200" cap="none" spc="0" normalizeH="0" baseline="0" noProof="0">
              <a:ln>
                <a:noFill/>
              </a:ln>
              <a:solidFill>
                <a:srgbClr val="9E5E9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FB63F98-9FC9-CDE2-4E35-C59B24F9F221}"/>
              </a:ext>
            </a:extLst>
          </p:cNvPr>
          <p:cNvSpPr/>
          <p:nvPr/>
        </p:nvSpPr>
        <p:spPr>
          <a:xfrm>
            <a:off x="2467535" y="3481766"/>
            <a:ext cx="2760639" cy="284386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6EF6AD7-9A36-90CE-DB94-CB938A077C7D}"/>
              </a:ext>
            </a:extLst>
          </p:cNvPr>
          <p:cNvSpPr/>
          <p:nvPr/>
        </p:nvSpPr>
        <p:spPr>
          <a:xfrm>
            <a:off x="9279636" y="3678953"/>
            <a:ext cx="2760639" cy="284386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4C78C3B-44C1-3EC5-6B43-1F99FEFD71C2}"/>
              </a:ext>
            </a:extLst>
          </p:cNvPr>
          <p:cNvSpPr/>
          <p:nvPr/>
        </p:nvSpPr>
        <p:spPr>
          <a:xfrm>
            <a:off x="5750380" y="1261936"/>
            <a:ext cx="3205734" cy="3207520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24106E1-12E4-F916-9BB8-5C8C2306CB70}"/>
              </a:ext>
            </a:extLst>
          </p:cNvPr>
          <p:cNvSpPr/>
          <p:nvPr/>
        </p:nvSpPr>
        <p:spPr>
          <a:xfrm>
            <a:off x="2377077" y="3481766"/>
            <a:ext cx="2794669" cy="2843868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6B729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Issues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1200" cap="none" spc="0" normalizeH="0" baseline="0" noProof="0">
              <a:ln>
                <a:noFill/>
              </a:ln>
              <a:solidFill>
                <a:srgbClr val="E6B729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feeling low in mood and medical issues in the forefront of mind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Lacking in sense of belonging and feeling ‘part of something’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Would like to focus less on self and more on others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E6B729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54F7F26-E5E7-5788-AD05-41B1BD429A8D}"/>
              </a:ext>
            </a:extLst>
          </p:cNvPr>
          <p:cNvSpPr/>
          <p:nvPr/>
        </p:nvSpPr>
        <p:spPr>
          <a:xfrm>
            <a:off x="9243950" y="3722255"/>
            <a:ext cx="2760639" cy="2843868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6AAC9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Outcome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1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feeling more positive and beginning to a sense of community and belonging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Outlets identified for creative work which involve engagement with others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less focussed on medical issues and more focussed on creative outlets 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6AAC9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6D1292A-F1F2-AD7C-B9F8-F53C64564647}"/>
              </a:ext>
            </a:extLst>
          </p:cNvPr>
          <p:cNvSpPr/>
          <p:nvPr/>
        </p:nvSpPr>
        <p:spPr>
          <a:xfrm>
            <a:off x="5683986" y="1225356"/>
            <a:ext cx="3229222" cy="3328136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9E5E9B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Support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9E5E9B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Signposted to HVOSS for local volunteering opportunities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Signposted to Make It Happen – local creative textile shop who run workshops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Signposted to Safe Haven at MIND for creative workshops and group work</a:t>
            </a: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71450" marR="0" lvl="0" indent="-1714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Supported to write down “What Matter to Me” in preparation for GP appointment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3F4480-5F27-0AE9-226F-58D97D9FAE55}"/>
              </a:ext>
            </a:extLst>
          </p:cNvPr>
          <p:cNvCxnSpPr>
            <a:cxnSpLocks/>
          </p:cNvCxnSpPr>
          <p:nvPr/>
        </p:nvCxnSpPr>
        <p:spPr>
          <a:xfrm>
            <a:off x="1874701" y="3181416"/>
            <a:ext cx="1004751" cy="755073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7B08DB-84AD-CB3D-EE86-9E1A568815CD}"/>
              </a:ext>
            </a:extLst>
          </p:cNvPr>
          <p:cNvCxnSpPr>
            <a:cxnSpLocks/>
          </p:cNvCxnSpPr>
          <p:nvPr/>
        </p:nvCxnSpPr>
        <p:spPr>
          <a:xfrm>
            <a:off x="8924405" y="3843484"/>
            <a:ext cx="549771" cy="478913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A6751D-B6C0-8E1B-10C3-17F71BB057C6}"/>
              </a:ext>
            </a:extLst>
          </p:cNvPr>
          <p:cNvCxnSpPr>
            <a:cxnSpLocks/>
          </p:cNvCxnSpPr>
          <p:nvPr/>
        </p:nvCxnSpPr>
        <p:spPr>
          <a:xfrm flipV="1">
            <a:off x="4920838" y="3376234"/>
            <a:ext cx="970851" cy="63503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ymbol Clip Art Free | Clipart Panda - Free Clipart Images">
            <a:extLst>
              <a:ext uri="{FF2B5EF4-FFF2-40B4-BE49-F238E27FC236}">
                <a16:creationId xmlns:a16="http://schemas.microsoft.com/office/drawing/2014/main" id="{40CE86A2-714C-B830-5560-1F74FF5B13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615" y="2414645"/>
            <a:ext cx="393729" cy="422479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Quintax Accounting – We deliver tax and accounting services including ...">
            <a:extLst>
              <a:ext uri="{FF2B5EF4-FFF2-40B4-BE49-F238E27FC236}">
                <a16:creationId xmlns:a16="http://schemas.microsoft.com/office/drawing/2014/main" id="{7F2278AB-1800-EF44-C340-E00CCB2F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82" y="4469456"/>
            <a:ext cx="1107891" cy="10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2 persons clipart 29 free Cliparts | Download images on Clipground 2022">
            <a:extLst>
              <a:ext uri="{FF2B5EF4-FFF2-40B4-BE49-F238E27FC236}">
                <a16:creationId xmlns:a16="http://schemas.microsoft.com/office/drawing/2014/main" id="{81D789B1-556E-E605-4E14-E71DD629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74" y="1955408"/>
            <a:ext cx="1506691" cy="134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upport clipart free 10 free Cliparts | Download images on Clipground 2021">
            <a:extLst>
              <a:ext uri="{FF2B5EF4-FFF2-40B4-BE49-F238E27FC236}">
                <a16:creationId xmlns:a16="http://schemas.microsoft.com/office/drawing/2014/main" id="{0C1CE21C-152B-35A3-C3FA-6BD5D4BD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3794768"/>
            <a:ext cx="2637020" cy="22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Quotation Mark PNG Images Transparent Free Download | PNGMart">
            <a:extLst>
              <a:ext uri="{FF2B5EF4-FFF2-40B4-BE49-F238E27FC236}">
                <a16:creationId xmlns:a16="http://schemas.microsoft.com/office/drawing/2014/main" id="{2CCA8A81-631C-48BA-DF20-2398BE2C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40" y="5462940"/>
            <a:ext cx="764680" cy="6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Quotation Mark PNG Images Transparent Free Download | PNGMart">
            <a:extLst>
              <a:ext uri="{FF2B5EF4-FFF2-40B4-BE49-F238E27FC236}">
                <a16:creationId xmlns:a16="http://schemas.microsoft.com/office/drawing/2014/main" id="{5BC2DF25-50AF-A0D0-8AB2-39747707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22842" y="5839952"/>
            <a:ext cx="764680" cy="5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CAB69-DFE6-8A53-314D-753C5B8B1E36}"/>
              </a:ext>
            </a:extLst>
          </p:cNvPr>
          <p:cNvSpPr txBox="1"/>
          <p:nvPr/>
        </p:nvSpPr>
        <p:spPr>
          <a:xfrm>
            <a:off x="5743845" y="5642793"/>
            <a:ext cx="3302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 be able to be with people makes such a difference to my life…</a:t>
            </a:r>
          </a:p>
        </p:txBody>
      </p:sp>
      <p:pic>
        <p:nvPicPr>
          <p:cNvPr id="3" name="Picture 6" descr="bench clip art 20 free Cliparts | Download images on Clipground 2022">
            <a:extLst>
              <a:ext uri="{FF2B5EF4-FFF2-40B4-BE49-F238E27FC236}">
                <a16:creationId xmlns:a16="http://schemas.microsoft.com/office/drawing/2014/main" id="{BCE046E2-9563-F5A0-53EE-24573AC8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44" y="1432823"/>
            <a:ext cx="157691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28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234B10-A449-9FA6-8061-91BE87BE9D04}"/>
              </a:ext>
            </a:extLst>
          </p:cNvPr>
          <p:cNvSpPr txBox="1"/>
          <p:nvPr/>
        </p:nvSpPr>
        <p:spPr>
          <a:xfrm>
            <a:off x="242257" y="285750"/>
            <a:ext cx="877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Patient Feedback</a:t>
            </a:r>
          </a:p>
        </p:txBody>
      </p:sp>
      <p:pic>
        <p:nvPicPr>
          <p:cNvPr id="8" name="Picture 7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B435C3F2-4705-4990-E76F-6C151842D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92" y="90122"/>
            <a:ext cx="3267595" cy="245069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8420553-8E49-677D-7085-D52FC653FCAF}"/>
              </a:ext>
            </a:extLst>
          </p:cNvPr>
          <p:cNvSpPr txBox="1"/>
          <p:nvPr/>
        </p:nvSpPr>
        <p:spPr>
          <a:xfrm>
            <a:off x="6800982" y="1425261"/>
            <a:ext cx="5319486" cy="5078313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Any other comments of your experience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Patient comments: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Highly appreciate the understanding and caring support from Jane. I feel blessed to have worked with someone so competent and professional"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"Very helpful and caring very pleased"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"Jane was brilliant the only person who has helped"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"Helpful and not judgemental"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"Wonderful and easy. I find it difficult to talk to anyone but liked talking to Jane"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"Jane is a kind person"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"Jane was very helpful and supportive"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"Very impressed, wasn't aware of the service"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"This is very good"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"My family will be so happy that I've had an MOT"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"What a wonderful service"</a:t>
            </a:r>
          </a:p>
        </p:txBody>
      </p:sp>
      <p:pic>
        <p:nvPicPr>
          <p:cNvPr id="45" name="Picture 44" descr="A pie chart with text&#10;&#10;Description automatically generated">
            <a:extLst>
              <a:ext uri="{FF2B5EF4-FFF2-40B4-BE49-F238E27FC236}">
                <a16:creationId xmlns:a16="http://schemas.microsoft.com/office/drawing/2014/main" id="{8A8D554A-D2FA-880B-8FF8-D7F2FA89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" y="3811349"/>
            <a:ext cx="3196771" cy="21691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6" name="TextBox 1">
            <a:extLst>
              <a:ext uri="{FF2B5EF4-FFF2-40B4-BE49-F238E27FC236}">
                <a16:creationId xmlns:a16="http://schemas.microsoft.com/office/drawing/2014/main" id="{129BCD54-DA23-B03E-C3C8-A801BE7933FD}"/>
              </a:ext>
            </a:extLst>
          </p:cNvPr>
          <p:cNvSpPr txBox="1"/>
          <p:nvPr/>
        </p:nvSpPr>
        <p:spPr>
          <a:xfrm>
            <a:off x="3409043" y="3748974"/>
            <a:ext cx="1391557" cy="430887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lt"/>
                <a:cs typeface="+mn-lt"/>
              </a:rPr>
              <a:t>Other comments: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lt"/>
                <a:cs typeface="+mn-lt"/>
              </a:rPr>
              <a:t>"Phenomenal"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0" name="Picture 49" descr="A pie chart with text below&#10;&#10;Description automatically generated">
            <a:extLst>
              <a:ext uri="{FF2B5EF4-FFF2-40B4-BE49-F238E27FC236}">
                <a16:creationId xmlns:a16="http://schemas.microsoft.com/office/drawing/2014/main" id="{1D4E5135-C175-B0A0-46AE-5713A395D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80" t="2372" r="9346" b="781"/>
          <a:stretch/>
        </p:blipFill>
        <p:spPr>
          <a:xfrm>
            <a:off x="3268303" y="1202168"/>
            <a:ext cx="3270418" cy="23382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836735-18D2-DFD5-72FE-06380F6AB958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1727972" y="3964418"/>
            <a:ext cx="1681071" cy="5359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3BE418A8-B150-6B77-CE03-352A14F50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53" t="3280" r="13457" b="743"/>
          <a:stretch/>
        </p:blipFill>
        <p:spPr>
          <a:xfrm>
            <a:off x="3409042" y="4296202"/>
            <a:ext cx="3129679" cy="24133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2636939-D2DE-1022-C0BE-5C55298DBB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61" t="2073" r="6931" b="9875"/>
          <a:stretch/>
        </p:blipFill>
        <p:spPr>
          <a:xfrm>
            <a:off x="71532" y="1211948"/>
            <a:ext cx="3079800" cy="21055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642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42DB0-2538-F6ED-1509-1433EFE9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64" y="1324598"/>
            <a:ext cx="10515600" cy="202150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Want to know more about how we can work together to reduce people’s risk of heart disease and stroke?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706378D3-77FD-05E8-7C74-1B97F678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05" y="113318"/>
            <a:ext cx="3267595" cy="2450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55FDCA-40C5-42A4-193E-0D7118D686F1}"/>
              </a:ext>
            </a:extLst>
          </p:cNvPr>
          <p:cNvSpPr txBox="1"/>
          <p:nvPr/>
        </p:nvSpPr>
        <p:spPr>
          <a:xfrm>
            <a:off x="751464" y="3429000"/>
            <a:ext cx="10982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 can offer drop in sessions at community groups, events or using our outreach vehicle.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you work with people who you think will benefit from our service then you can contact us by completing the form on our website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and Wellbeing Services (herefordshiregeneralpractice.co.uk)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other queries, the team can be emailed at Talkwellbeing.HGP@nhs.net</a:t>
            </a:r>
          </a:p>
        </p:txBody>
      </p:sp>
    </p:spTree>
    <p:extLst>
      <p:ext uri="{BB962C8B-B14F-4D97-AF65-F5344CB8AC3E}">
        <p14:creationId xmlns:p14="http://schemas.microsoft.com/office/powerpoint/2010/main" val="2855651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6140FE-9477-4D16-B81E-07968DA8C46E}"/>
              </a:ext>
            </a:extLst>
          </p:cNvPr>
          <p:cNvSpPr/>
          <p:nvPr/>
        </p:nvSpPr>
        <p:spPr>
          <a:xfrm>
            <a:off x="3092824" y="415467"/>
            <a:ext cx="5388703" cy="4805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 Burgess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Commissioning Officer – Community Wellbeing Directorate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5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Herefordshire Council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Carers Strategy Workshop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4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54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0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6140FE-9477-4D16-B81E-07968DA8C46E}"/>
              </a:ext>
            </a:extLst>
          </p:cNvPr>
          <p:cNvSpPr/>
          <p:nvPr/>
        </p:nvSpPr>
        <p:spPr>
          <a:xfrm>
            <a:off x="3260775" y="774872"/>
            <a:ext cx="5771258" cy="49934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Christine Prince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5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Chief Officer – Healthwatch Herefordshire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54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Introduction &amp; Updates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rgbClr val="FF5427"/>
              </a:solidFill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0" lvl="1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5427"/>
              </a:solidFill>
              <a:effectLst/>
              <a:uLnTx/>
              <a:uFillTx/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5427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58BA1-5D76-225A-26DC-C7A5D6FC5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67" y="5390440"/>
            <a:ext cx="43815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666875" y="2208530"/>
            <a:ext cx="3433446" cy="3115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82E2B"/>
                </a:solidFill>
                <a:effectLst/>
                <a:uLnTx/>
                <a:uFillTx/>
                <a:latin typeface="Arial" panose="020B0604020202020204"/>
                <a:ea typeface="Lato" charset="0"/>
                <a:cs typeface="Lato" charset="0"/>
              </a:rPr>
              <a:t>Herefordshire Carers Strategy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82E2B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rPr>
              <a:t>September 2023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282E2B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4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Unpaid carers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carer is anyone who cares, unpaid, for a friend or family member who due to illness, disability, a mental health problem or an addiction cannot cope without their support. </a:t>
            </a: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Caring for someone can take up a few hours each week, a full time role. </a:t>
            </a: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be a carer you do not need to live with the person you care for</a:t>
            </a:r>
            <a:endParaRPr lang="en-US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686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7" y="365125"/>
            <a:ext cx="11519999" cy="1325563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Census 2021 – Herefordshire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6" y="1690688"/>
            <a:ext cx="11520000" cy="4690568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Just under 1 in 10 people aged 5 and over provided unpaid care in Herefordshire – this is in line with England and Wales</a:t>
            </a:r>
          </a:p>
          <a:p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majority (9000) of unpaid carers provided 19 hours or less of unpaid care</a:t>
            </a:r>
          </a:p>
          <a:p>
            <a:pPr marL="0" indent="0"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Around 3000 unpaid carers provided between 20 and 49 hours </a:t>
            </a:r>
          </a:p>
          <a:p>
            <a:pPr marL="0" indent="0"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5000 provided over 50 hours per week.</a:t>
            </a:r>
          </a:p>
          <a:p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0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1701" y="862448"/>
            <a:ext cx="5830059" cy="3994032"/>
          </a:xfrm>
          <a:solidFill>
            <a:srgbClr val="00B050"/>
          </a:solidFill>
          <a:effectLst/>
        </p:spPr>
        <p:txBody>
          <a:bodyPr>
            <a:normAutofit fontScale="4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  <a:bevelB w="38100" h="38100" prst="angle"/>
            </a:sp3d>
          </a:bodyPr>
          <a:lstStyle/>
          <a:p>
            <a:pPr algn="ctr"/>
            <a:endParaRPr lang="en-GB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endParaRPr lang="en-GB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29400" b="1" dirty="0">
                <a:solidFill>
                  <a:srgbClr val="FFCA38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£119</a:t>
            </a:r>
          </a:p>
          <a:p>
            <a:pPr marL="0" indent="0" algn="ctr">
              <a:buNone/>
            </a:pPr>
            <a:r>
              <a:rPr lang="en-GB" sz="30100" b="1" dirty="0">
                <a:solidFill>
                  <a:srgbClr val="FFCA38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Billion</a:t>
            </a:r>
            <a:endParaRPr lang="en-GB" sz="20900" b="1" dirty="0">
              <a:solidFill>
                <a:srgbClr val="FFCA38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8363" y="5165887"/>
            <a:ext cx="85218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9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2011 ‘replacement care’ cost of  £19.20 per hour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82E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4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1701" y="862448"/>
            <a:ext cx="5830059" cy="3994032"/>
          </a:xfrm>
          <a:solidFill>
            <a:srgbClr val="00B050"/>
          </a:solidFill>
          <a:effectLst/>
        </p:spPr>
        <p:txBody>
          <a:bodyPr>
            <a:normAutofit fontScale="475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  <a:bevelB w="38100" h="38100" prst="angle"/>
            </a:sp3d>
          </a:bodyPr>
          <a:lstStyle/>
          <a:p>
            <a:pPr algn="ctr"/>
            <a:endParaRPr lang="en-GB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endParaRPr lang="en-GB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29400" b="1" dirty="0">
                <a:solidFill>
                  <a:srgbClr val="FFCA38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£162</a:t>
            </a:r>
          </a:p>
          <a:p>
            <a:pPr marL="0" indent="0" algn="ctr">
              <a:buNone/>
            </a:pPr>
            <a:r>
              <a:rPr lang="en-GB" sz="30100" b="1" dirty="0">
                <a:solidFill>
                  <a:srgbClr val="FFCA38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Billion</a:t>
            </a:r>
            <a:endParaRPr lang="en-GB" sz="20900" b="1" dirty="0">
              <a:solidFill>
                <a:srgbClr val="FFCA38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8363" y="5165887"/>
            <a:ext cx="85218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93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2021 ‘replacement care’ cost of  £22.40 per hour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82E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64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glow rad="63500">
              <a:schemeClr val="tx1"/>
            </a:glow>
            <a:outerShdw blurRad="50800" dist="38100" dir="2700000" sx="30000" sy="30000" algn="tl" rotWithShape="0">
              <a:prstClr val="black">
                <a:alpha val="83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value of unpaid care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accent1"/>
              </a:solidFill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figure is based on a ‘replacement care’ cost of £22.40 per hour</a:t>
            </a:r>
          </a:p>
          <a:p>
            <a:pPr marL="0" indent="0"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Unpaid care across England and Wales now worth the equivalent as NHS in England</a:t>
            </a:r>
          </a:p>
          <a:p>
            <a:pPr marL="0" indent="0"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figure has risen 29% since 2011</a:t>
            </a:r>
          </a:p>
          <a:p>
            <a:pPr marL="0" indent="0"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Centre for Care - https://centreforcare.ac.uk/</a:t>
            </a: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79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Services for carers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solidFill>
                <a:schemeClr val="accent1"/>
              </a:solidFill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Herefordshire Carers Links – TuVida - </a:t>
            </a:r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Carers Links</a:t>
            </a:r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HVOSS – support for young carers - </a:t>
            </a:r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www.hvoss.org.uk</a:t>
            </a:r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Dementia Meeting Place / Café - </a:t>
            </a:r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Dementia Matters Here(fordshire)</a:t>
            </a:r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Herefordshire Young Carers Club - </a:t>
            </a:r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/>
              </a:rPr>
              <a:t>www.hycclub.co.uk</a:t>
            </a:r>
            <a:endParaRPr lang="en-US" dirty="0"/>
          </a:p>
          <a:p>
            <a:r>
              <a: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Parent Carer Voice - 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6"/>
              </a:rPr>
              <a:t>https://pcvh.co.uk/</a:t>
            </a:r>
            <a:endParaRPr lang="en-US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dirty="0"/>
          </a:p>
          <a:p>
            <a:endParaRPr lang="en-US" dirty="0"/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92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Previous Strategy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Joint strategy was published in 2017</a:t>
            </a: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number of priority areas including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Self help and mutual support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Universal services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Valuing the skills and knowledge of carers</a:t>
            </a:r>
          </a:p>
          <a:p>
            <a:pPr marL="457200" lvl="1" indent="0">
              <a:buNone/>
            </a:pPr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new service for carers was mobilised in 2019 – Herefordshire Carers Links</a:t>
            </a: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8879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Herefordshire Strategy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solidFill>
                <a:schemeClr val="accent1"/>
              </a:solidFill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will be published in May 2024</a:t>
            </a:r>
          </a:p>
          <a:p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Identified key themes: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Young Carers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Carers Assessments and breaks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Technology</a:t>
            </a:r>
          </a:p>
          <a:p>
            <a:pPr lvl="1"/>
            <a:r>
              <a:rPr lang="en-GB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Information and resources</a:t>
            </a: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072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" y="273685"/>
            <a:ext cx="11519999" cy="1209675"/>
          </a:xfrm>
          <a:solidFill>
            <a:srgbClr val="00B050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Young Carers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 be very difficult to identify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Raising the profile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Ensuring Carers Assessments take place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Training for professionals</a:t>
            </a:r>
          </a:p>
          <a:p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2078355"/>
            <a:ext cx="3703955" cy="3703955"/>
          </a:xfr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26471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ED8A8-C293-B896-7893-7B7873BE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6" y="234790"/>
            <a:ext cx="4401164" cy="624927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7004837-1506-BF75-898D-E9365357D3AA}"/>
              </a:ext>
            </a:extLst>
          </p:cNvPr>
          <p:cNvSpPr/>
          <p:nvPr/>
        </p:nvSpPr>
        <p:spPr>
          <a:xfrm>
            <a:off x="6438900" y="390525"/>
            <a:ext cx="5362575" cy="609353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B8D40-96F6-489C-A452-37864E5155BA}"/>
              </a:ext>
            </a:extLst>
          </p:cNvPr>
          <p:cNvSpPr txBox="1"/>
          <p:nvPr/>
        </p:nvSpPr>
        <p:spPr>
          <a:xfrm>
            <a:off x="6625986" y="1435577"/>
            <a:ext cx="50074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If you have a community group or event over the autumn, where we could come along and hear from people about their caring role, please contact Sam.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Sam@healthwatchherefordshire.co.uk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01432 277044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white and pink logo on a black background&#10;&#10;Description automatically generated">
            <a:extLst>
              <a:ext uri="{FF2B5EF4-FFF2-40B4-BE49-F238E27FC236}">
                <a16:creationId xmlns:a16="http://schemas.microsoft.com/office/drawing/2014/main" id="{89B1C872-0699-38CE-DD4B-056DD680F0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0" b="29123"/>
          <a:stretch/>
        </p:blipFill>
        <p:spPr>
          <a:xfrm>
            <a:off x="8102361" y="600869"/>
            <a:ext cx="3599695" cy="800100"/>
          </a:xfrm>
          <a:prstGeom prst="rect">
            <a:avLst/>
          </a:prstGeom>
        </p:spPr>
      </p:pic>
      <p:pic>
        <p:nvPicPr>
          <p:cNvPr id="2050" name="Picture 2" descr="Carers Week 2023 - What is a Carer? - Dementia Friendly Swansea">
            <a:extLst>
              <a:ext uri="{FF2B5EF4-FFF2-40B4-BE49-F238E27FC236}">
                <a16:creationId xmlns:a16="http://schemas.microsoft.com/office/drawing/2014/main" id="{FDA44E10-A60C-918E-1BBB-CCC26C436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7809719" y="4941768"/>
            <a:ext cx="2791346" cy="14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8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" y="273685"/>
            <a:ext cx="11519999" cy="1209675"/>
          </a:xfrm>
          <a:solidFill>
            <a:srgbClr val="00B050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Assessments and support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87337" y="1825625"/>
            <a:ext cx="6103303" cy="420042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Care Act 2014 and Children and Families Act 2014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 is not always obvious that a person has a caring role</a:t>
            </a:r>
          </a:p>
          <a:p>
            <a:pPr>
              <a:lnSpc>
                <a:spcPct val="80000"/>
              </a:lnSpc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Carers support organisations provide different types of support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Need to develop Peer Support networks</a:t>
            </a:r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6" y="1935966"/>
            <a:ext cx="3862784" cy="3693944"/>
          </a:xfr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598172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" y="273685"/>
            <a:ext cx="11519999" cy="1209675"/>
          </a:xfrm>
          <a:solidFill>
            <a:srgbClr val="00B050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Digital devices and equipment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 provide information about:</a:t>
            </a:r>
          </a:p>
          <a:p>
            <a:pPr marL="685800" lvl="2">
              <a:lnSpc>
                <a:spcPct val="80000"/>
              </a:lnSpc>
              <a:spcBef>
                <a:spcPts val="1000"/>
              </a:spcBef>
            </a:pPr>
            <a:r>
              <a:rPr lang="en-GB" sz="2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Activity</a:t>
            </a:r>
          </a:p>
          <a:p>
            <a:pPr marL="685800" lvl="2">
              <a:lnSpc>
                <a:spcPct val="80000"/>
              </a:lnSpc>
              <a:spcBef>
                <a:spcPts val="1000"/>
              </a:spcBef>
            </a:pPr>
            <a:r>
              <a:rPr lang="en-GB" sz="2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Hydration and nutrition</a:t>
            </a:r>
          </a:p>
          <a:p>
            <a:pPr marL="685800" lvl="2">
              <a:lnSpc>
                <a:spcPct val="80000"/>
              </a:lnSpc>
              <a:spcBef>
                <a:spcPts val="1000"/>
              </a:spcBef>
            </a:pPr>
            <a:r>
              <a:rPr lang="en-GB" sz="2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Links to apps for carers</a:t>
            </a:r>
          </a:p>
          <a:p>
            <a:pPr marL="457200" lvl="2" indent="0">
              <a:lnSpc>
                <a:spcPct val="80000"/>
              </a:lnSpc>
              <a:spcBef>
                <a:spcPts val="1000"/>
              </a:spcBef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Offer opportunities to help carers in their role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20" y="1825625"/>
            <a:ext cx="5086874" cy="3711575"/>
          </a:xfrm>
          <a:effectLst>
            <a:reflection endPos="0" dist="50800" dir="5400000" sy="-100000" algn="bl" rotWithShape="0"/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8888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" y="273685"/>
            <a:ext cx="11519999" cy="1209675"/>
          </a:xfrm>
          <a:solidFill>
            <a:srgbClr val="00B050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Information &amp; resources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Talk Community Hubs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Talk Community website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GP’s and social prescribers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Peer support networks</a:t>
            </a:r>
          </a:p>
          <a:p>
            <a:pPr marL="0" indent="0">
              <a:lnSpc>
                <a:spcPct val="80000"/>
              </a:lnSpc>
              <a:buNone/>
            </a:pPr>
            <a:endParaRPr lang="en-GB" sz="8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Carers Partnership Board</a:t>
            </a:r>
          </a:p>
          <a:p>
            <a:pPr marL="0" indent="0">
              <a:buNone/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-1" r="1321" b="-3085"/>
          <a:stretch/>
        </p:blipFill>
        <p:spPr>
          <a:xfrm>
            <a:off x="7020000" y="2174240"/>
            <a:ext cx="4428000" cy="3312000"/>
          </a:xfr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83529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Group exercise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solidFill>
                <a:schemeClr val="accent1"/>
              </a:solidFill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40" y="2224316"/>
            <a:ext cx="5113020" cy="34086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336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Young Carers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Thinking about Young Carers (5 to 18 years old)</a:t>
            </a:r>
          </a:p>
          <a:p>
            <a:pPr marL="228600" lvl="1">
              <a:lnSpc>
                <a:spcPct val="80000"/>
              </a:lnSpc>
              <a:spcBef>
                <a:spcPts val="1000"/>
              </a:spcBef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 lvl="1">
              <a:lnSpc>
                <a:spcPct val="80000"/>
              </a:lnSpc>
              <a:spcBef>
                <a:spcPts val="1000"/>
              </a:spcBef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challenges might they face?</a:t>
            </a:r>
          </a:p>
          <a:p>
            <a:pPr marL="228600" lvl="1">
              <a:lnSpc>
                <a:spcPct val="80000"/>
              </a:lnSpc>
              <a:spcBef>
                <a:spcPts val="1000"/>
              </a:spcBef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 lvl="1">
              <a:lnSpc>
                <a:spcPct val="80000"/>
              </a:lnSpc>
              <a:spcBef>
                <a:spcPts val="1000"/>
              </a:spcBef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can services (school, GP, social care etc.) improve how they identify and support a young carer?</a:t>
            </a:r>
          </a:p>
          <a:p>
            <a:pPr marL="228600" lvl="1">
              <a:lnSpc>
                <a:spcPct val="80000"/>
              </a:lnSpc>
              <a:spcBef>
                <a:spcPts val="1000"/>
              </a:spcBef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28600" lvl="1">
              <a:lnSpc>
                <a:spcPct val="80000"/>
              </a:lnSpc>
              <a:spcBef>
                <a:spcPts val="1000"/>
              </a:spcBef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can we raise the profile of young carers?</a:t>
            </a:r>
          </a:p>
          <a:p>
            <a:pPr lvl="1"/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9454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Assessments and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GB" dirty="0"/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types of support do you feel could be available for unpaid carers?</a:t>
            </a:r>
          </a:p>
          <a:p>
            <a:pPr lvl="0">
              <a:lnSpc>
                <a:spcPct val="80000"/>
              </a:lnSpc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Should the council consider using a carers support service to undertake carers assessments?</a:t>
            </a:r>
          </a:p>
          <a:p>
            <a:pPr lvl="0">
              <a:lnSpc>
                <a:spcPct val="80000"/>
              </a:lnSpc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can services ( GP, hospital social care etc.) improve how they identify and support unpaid carers?</a:t>
            </a:r>
          </a:p>
          <a:p>
            <a:pPr lvl="1"/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476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Information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GB" dirty="0"/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challenges might there be to ensuring everybody has access to up to date and useful information </a:t>
            </a:r>
          </a:p>
          <a:p>
            <a:pPr lvl="0">
              <a:lnSpc>
                <a:spcPct val="80000"/>
              </a:lnSpc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there ways in which information could be improved or be more focussed?</a:t>
            </a:r>
          </a:p>
          <a:p>
            <a:pPr lvl="0">
              <a:lnSpc>
                <a:spcPct val="80000"/>
              </a:lnSpc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can we ensure that resources and information are can be available in rural areas of Herefordshire?</a:t>
            </a: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481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GB" sz="54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Ideas and 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GB" dirty="0"/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there more that could be done to raise the profile of this important role?</a:t>
            </a:r>
          </a:p>
          <a:p>
            <a:pPr lvl="0">
              <a:lnSpc>
                <a:spcPct val="80000"/>
              </a:lnSpc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 you suggest ways in which unpaid carers could be offered more support?</a:t>
            </a:r>
          </a:p>
          <a:p>
            <a:pPr lvl="0">
              <a:lnSpc>
                <a:spcPct val="80000"/>
              </a:lnSpc>
            </a:pPr>
            <a:endParaRPr lang="en-GB" sz="2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>
              <a:lnSpc>
                <a:spcPct val="80000"/>
              </a:lnSpc>
            </a:pPr>
            <a:r>
              <a:rPr lang="en-GB" sz="2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can employers be encouraged to identify and support employees who have caring responsibilities</a:t>
            </a: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216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>
              <a:solidFill>
                <a:schemeClr val="accent1"/>
              </a:solidFill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77" y="660400"/>
            <a:ext cx="6120533" cy="49479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50073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en-US" sz="5400" b="1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References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accent1"/>
              </a:solidFill>
            </a:endParaRPr>
          </a:p>
          <a:p>
            <a:pPr lvl="0"/>
            <a:r>
              <a:rPr lang="en-GB" dirty="0">
                <a:solidFill>
                  <a:srgbClr val="282E2B"/>
                </a:solidFill>
                <a:hlinkClick r:id="rId2"/>
              </a:rPr>
              <a:t>Valuing_Carers_WEB2.pdf (centreforcare.ac.uk)</a:t>
            </a:r>
            <a:endParaRPr lang="en-GB" dirty="0">
              <a:solidFill>
                <a:srgbClr val="282E2B"/>
              </a:solidFill>
            </a:endParaRPr>
          </a:p>
          <a:p>
            <a:pPr lvl="0"/>
            <a:r>
              <a:rPr lang="en-GB" dirty="0">
                <a:solidFill>
                  <a:srgbClr val="282E2B"/>
                </a:solidFill>
                <a:hlinkClick r:id="rId3"/>
              </a:rPr>
              <a:t>commitment-to-carers-may14.pdf (england.nhs.uk)</a:t>
            </a:r>
            <a:endParaRPr lang="en-GB" dirty="0">
              <a:solidFill>
                <a:srgbClr val="282E2B"/>
              </a:solidFill>
            </a:endParaRPr>
          </a:p>
          <a:p>
            <a:pPr lvl="0"/>
            <a:r>
              <a:rPr lang="en-GB" dirty="0">
                <a:hlinkClick r:id="rId4"/>
              </a:rPr>
              <a:t>Herefordshire Carers Strategy – Herefordshire Council</a:t>
            </a:r>
            <a:endParaRPr lang="en-GB" dirty="0"/>
          </a:p>
          <a:p>
            <a:pPr lvl="0"/>
            <a:r>
              <a:rPr lang="en-GB" dirty="0">
                <a:hlinkClick r:id="rId5"/>
              </a:rPr>
              <a:t>Care Act 2014 (legislation.gov.uk)</a:t>
            </a:r>
            <a:r>
              <a:rPr lang="en-GB" dirty="0"/>
              <a:t> </a:t>
            </a:r>
            <a:endParaRPr lang="en-GB" dirty="0">
              <a:solidFill>
                <a:srgbClr val="282E2B"/>
              </a:solidFill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GB" sz="9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35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8393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3827DB-466F-59B6-0244-5E3B19C38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505" y="4127956"/>
            <a:ext cx="4303645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231F20"/>
                </a:solidFill>
                <a:latin typeface="Frutiger LT Pro"/>
                <a:hlinkClick r:id="rId2"/>
              </a:rPr>
              <a:t>hvoss Eventbrite link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ADE81-B564-3C28-0E34-67D8E2BA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62" y="253943"/>
            <a:ext cx="6688440" cy="3348095"/>
          </a:xfrm>
          <a:prstGeom prst="rect">
            <a:avLst/>
          </a:prstGeom>
        </p:spPr>
      </p:pic>
      <p:pic>
        <p:nvPicPr>
          <p:cNvPr id="1027" name="CB798E7B-952A-467F-8E6D-0C26D89F9E42" descr="IMG_6576.jpg">
            <a:extLst>
              <a:ext uri="{FF2B5EF4-FFF2-40B4-BE49-F238E27FC236}">
                <a16:creationId xmlns:a16="http://schemas.microsoft.com/office/drawing/2014/main" id="{E3E6E6F8-7241-3806-4D85-34CE9A48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1" y="253943"/>
            <a:ext cx="3596054" cy="643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D9C565-8845-CD64-5489-A3839403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683" y="4297597"/>
            <a:ext cx="1558033" cy="192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873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9D6F4B1D-CB1E-1834-CA61-5BACDF1C2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7" y="0"/>
            <a:ext cx="53835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3311A-999A-41F8-95C5-A254974FF46F}"/>
              </a:ext>
            </a:extLst>
          </p:cNvPr>
          <p:cNvSpPr txBox="1"/>
          <p:nvPr/>
        </p:nvSpPr>
        <p:spPr>
          <a:xfrm>
            <a:off x="5733779" y="961054"/>
            <a:ext cx="63414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5427"/>
                </a:solidFill>
              </a:rPr>
              <a:t>Networking &amp; Light Lunch</a:t>
            </a:r>
          </a:p>
          <a:p>
            <a:endParaRPr lang="en-GB" sz="3600" dirty="0"/>
          </a:p>
          <a:p>
            <a:r>
              <a:rPr lang="en-GB" sz="3600" dirty="0"/>
              <a:t>Join us at the next Community Partnership Event on Wednesday 22</a:t>
            </a:r>
            <a:r>
              <a:rPr lang="en-GB" sz="3600" baseline="30000" dirty="0"/>
              <a:t>nd</a:t>
            </a:r>
            <a:r>
              <a:rPr lang="en-GB" sz="3600" dirty="0"/>
              <a:t> November 2023.</a:t>
            </a:r>
          </a:p>
          <a:p>
            <a:endParaRPr lang="en-GB" sz="3600" dirty="0"/>
          </a:p>
          <a:p>
            <a:r>
              <a:rPr lang="en-GB" sz="2800" dirty="0">
                <a:solidFill>
                  <a:srgbClr val="FF5427"/>
                </a:solidFill>
              </a:rPr>
              <a:t>Community Partnership enquiries to:</a:t>
            </a:r>
          </a:p>
          <a:p>
            <a:endParaRPr lang="en-GB" sz="2800" dirty="0">
              <a:solidFill>
                <a:srgbClr val="FF5427"/>
              </a:solidFill>
            </a:endParaRPr>
          </a:p>
          <a:p>
            <a:r>
              <a:rPr lang="en-GB" sz="2800" dirty="0">
                <a:solidFill>
                  <a:srgbClr val="FF5427"/>
                </a:solidFill>
              </a:rPr>
              <a:t>sam@healthwatchherefordshire.co.uk</a:t>
            </a:r>
          </a:p>
        </p:txBody>
      </p:sp>
    </p:spTree>
    <p:extLst>
      <p:ext uri="{BB962C8B-B14F-4D97-AF65-F5344CB8AC3E}">
        <p14:creationId xmlns:p14="http://schemas.microsoft.com/office/powerpoint/2010/main" val="344015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15007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3827DB-466F-59B6-0244-5E3B19C38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955" y="628233"/>
            <a:ext cx="11072193" cy="5601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i="0" dirty="0">
                <a:solidFill>
                  <a:srgbClr val="231F20"/>
                </a:solidFill>
                <a:effectLst/>
                <a:latin typeface="Frutiger LT Pro"/>
              </a:rPr>
              <a:t>NHS Herefordshire and Worcestershire ICB Engagement – Have your say!</a:t>
            </a:r>
          </a:p>
          <a:p>
            <a:endParaRPr lang="en-US" sz="2400" b="1" i="0" dirty="0">
              <a:solidFill>
                <a:srgbClr val="231F20"/>
              </a:solidFill>
              <a:effectLst/>
              <a:latin typeface="Frutiger LT Pr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How to have your say and share your views: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Survey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 – Please tell us your views by using the survey link: </a:t>
            </a:r>
            <a:r>
              <a:rPr kumimoji="0" lang="en-US" altLang="en-US" sz="2400" b="0" i="0" u="sng" strike="noStrike" cap="none" normalizeH="0" baseline="0" dirty="0">
                <a:ln>
                  <a:noFill/>
                </a:ln>
                <a:solidFill>
                  <a:srgbClr val="02833A"/>
                </a:solidFill>
                <a:effectLst/>
                <a:latin typeface="Frutiger LT Pro"/>
                <a:hlinkClick r:id="rId2"/>
              </a:rPr>
              <a:t>https://www.surveymonkey.co.uk/r/ICBEngagement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364A58"/>
              </a:solidFill>
              <a:effectLst/>
              <a:latin typeface="Frutiger LT Pr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Email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 - If you would like to email us, please do on </a:t>
            </a:r>
            <a:r>
              <a:rPr kumimoji="0" lang="en-US" altLang="en-US" sz="2400" b="0" i="0" u="sng" strike="noStrike" cap="none" normalizeH="0" baseline="0" dirty="0">
                <a:ln>
                  <a:noFill/>
                </a:ln>
                <a:solidFill>
                  <a:srgbClr val="02833A"/>
                </a:solidFill>
                <a:effectLst/>
                <a:latin typeface="Frutiger LT Pro"/>
                <a:hlinkClick r:id="rId3"/>
              </a:rPr>
              <a:t>hw.engage@nhs.net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Telephone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– You can call</a:t>
            </a:r>
            <a:r>
              <a:rPr kumimoji="0" lang="en-US" altLang="en-US" sz="2400" b="0" i="0" u="sng" strike="noStrike" cap="none" normalizeH="0" baseline="0" dirty="0">
                <a:ln>
                  <a:noFill/>
                </a:ln>
                <a:solidFill>
                  <a:srgbClr val="02833A"/>
                </a:solidFill>
                <a:effectLst/>
                <a:latin typeface="Frutiger LT Pro"/>
                <a:hlinkClick r:id="rId4"/>
              </a:rPr>
              <a:t> 0330 053 4356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and ask for the engagement team.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If you would like this information in another language or format please contact </a:t>
            </a:r>
            <a:r>
              <a:rPr kumimoji="0" lang="en-US" altLang="en-US" sz="2400" b="0" i="0" u="sng" strike="noStrike" cap="none" normalizeH="0" baseline="0" dirty="0">
                <a:ln>
                  <a:noFill/>
                </a:ln>
                <a:solidFill>
                  <a:srgbClr val="02833A"/>
                </a:solidFill>
                <a:effectLst/>
                <a:latin typeface="Frutiger LT Pro"/>
                <a:hlinkClick r:id="rId3"/>
              </a:rPr>
              <a:t>hw.engage@nhs.net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 or call</a:t>
            </a:r>
            <a:r>
              <a:rPr kumimoji="0" lang="en-US" altLang="en-US" sz="2400" b="0" i="0" u="sng" strike="noStrike" cap="none" normalizeH="0" baseline="0" dirty="0">
                <a:ln>
                  <a:noFill/>
                </a:ln>
                <a:solidFill>
                  <a:srgbClr val="02833A"/>
                </a:solidFill>
                <a:effectLst/>
                <a:latin typeface="Frutiger LT Pro"/>
                <a:hlinkClick r:id="rId4"/>
              </a:rPr>
              <a:t> 0330 053 4356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and ask for the engagement team.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364A58"/>
              </a:solidFill>
              <a:effectLst/>
              <a:latin typeface="Frutiger LT Pr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Deadline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– Please complete the survey or share your views by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9am, Friday 13 October 2023.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solidFill>
                <a:srgbClr val="364A58"/>
              </a:solidFill>
              <a:latin typeface="Frutiger LT Pr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64A58"/>
                </a:solidFill>
                <a:effectLst/>
                <a:latin typeface="Frutiger LT Pro"/>
              </a:rPr>
              <a:t>www.hwics.org.uk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7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5751985-5A02-4429-B58A-0FDCAD1D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6824" y="3602038"/>
            <a:ext cx="6051176" cy="450009"/>
          </a:xfrm>
        </p:spPr>
        <p:txBody>
          <a:bodyPr/>
          <a:lstStyle/>
          <a:p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March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C03284-D65C-4BEF-B62F-5BB24EB63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F57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6140FE-9477-4D16-B81E-07968DA8C46E}"/>
              </a:ext>
            </a:extLst>
          </p:cNvPr>
          <p:cNvSpPr/>
          <p:nvPr/>
        </p:nvSpPr>
        <p:spPr>
          <a:xfrm>
            <a:off x="3260775" y="774872"/>
            <a:ext cx="5771258" cy="55203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Gillian Pearson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5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Associate </a:t>
            </a:r>
            <a:r>
              <a:rPr lang="en-GB" sz="3200" b="1" dirty="0">
                <a:solidFill>
                  <a:srgbClr val="FF54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Primary Care Network Director of Prevention, Partnerships &amp; Transformation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54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dy"/>
                <a:ea typeface="Calibri" panose="020F0502020204030204" pitchFamily="34" charset="0"/>
                <a:cs typeface="Times New Roman" panose="02020603050405020304" pitchFamily="18" charset="0"/>
              </a:rPr>
              <a:t>Talk Wellbeing Service</a:t>
            </a:r>
          </a:p>
          <a:p>
            <a:pPr marL="1905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dirty="0">
              <a:solidFill>
                <a:srgbClr val="FF5427"/>
              </a:solidFill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0" lvl="1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5427"/>
              </a:solidFill>
              <a:effectLst/>
              <a:uLnTx/>
              <a:uFillTx/>
              <a:latin typeface="Calibri body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5427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Taurus Healthcare Ltd. Taurus Healthcare - Herefordshire General Practice ">
            <a:extLst>
              <a:ext uri="{FF2B5EF4-FFF2-40B4-BE49-F238E27FC236}">
                <a16:creationId xmlns:a16="http://schemas.microsoft.com/office/drawing/2014/main" id="{48ADDFDD-4C07-4A0E-1D38-3C43194B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79" y="4826919"/>
            <a:ext cx="35242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1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296F0D-97C9-A0A8-18B7-42C44EDA6EFF}"/>
              </a:ext>
            </a:extLst>
          </p:cNvPr>
          <p:cNvSpPr/>
          <p:nvPr/>
        </p:nvSpPr>
        <p:spPr>
          <a:xfrm>
            <a:off x="277795" y="1205802"/>
            <a:ext cx="10855779" cy="3577744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48756-BCF2-5599-4E2C-C7BD8BB04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854346"/>
            <a:ext cx="10407602" cy="86802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Wellbeing </a:t>
            </a:r>
            <a:endParaRPr lang="en-GB" sz="480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BA4E7-1ADD-88DD-AFFA-D9CA0876C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6" y="5722372"/>
            <a:ext cx="10407602" cy="4879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Partnership Update September 2023</a:t>
            </a:r>
            <a:endParaRPr lang="en-GB" dirty="0">
              <a:solidFill>
                <a:schemeClr val="tx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51B8-9739-0CA0-C707-D4041FD1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95" y="1849846"/>
            <a:ext cx="6457950" cy="293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3A47-7886-FCFC-ADAD-9BA0B7A5F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99" y="1361922"/>
            <a:ext cx="5781675" cy="1590675"/>
          </a:xfrm>
          <a:prstGeom prst="rect">
            <a:avLst/>
          </a:prstGeom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C78144C9-8F25-8F24-0085-BF3ECC52F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98" y="5966334"/>
            <a:ext cx="1818752" cy="817211"/>
          </a:xfrm>
          <a:prstGeom prst="rect">
            <a:avLst/>
          </a:prstGeom>
        </p:spPr>
      </p:pic>
      <p:pic>
        <p:nvPicPr>
          <p:cNvPr id="14" name="Picture 13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C55C609C-328F-CD94-F7DD-5D4B83345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5" y="177380"/>
            <a:ext cx="3308625" cy="6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9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D674-17AF-CA54-810E-50D354F8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Purpose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09F1C-2614-2B50-50EE-AC541CAE7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2" y="1504950"/>
            <a:ext cx="10765818" cy="512445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Bringing  together a range of prevention pathways to support a more effective and accessible approach to providing healthcare interventions to our underserved communities, delivering a positive patient experience.</a:t>
            </a:r>
          </a:p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Target populations 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Unregistered populations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Seasonal and Farming communities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Those living in areas of high deprivation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Those for whom English is not their first language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Hesitant populations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Migrant communities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Rural communities</a:t>
            </a:r>
          </a:p>
          <a:p>
            <a:pPr marL="447675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• Digitally excluded</a:t>
            </a:r>
          </a:p>
          <a:p>
            <a:pPr lvl="1"/>
            <a:endParaRPr lang="en-GB" dirty="0"/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9688A22-514B-AE6B-D716-44754C87B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05" y="113318"/>
            <a:ext cx="3267595" cy="24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D674-17AF-CA54-810E-50D354F8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Service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09F1C-2614-2B50-50EE-AC541CAE7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2" y="1504950"/>
            <a:ext cx="10765818" cy="512445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Health check plus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ish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)! 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Similar to NHS Health checks, but with reduced exclusion criteria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Anyone 18+ years 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Detection of atrial fibrillation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Blood pressure checks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Cholesterol checks 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Generic health and wellbeing screening for our unregistered population 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Awareness and education across communities around health risks of CVD, AF, hypertension, smoking, obesity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Support people to register at a practice 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Signposting – social prescribing </a:t>
            </a:r>
          </a:p>
          <a:p>
            <a:pPr marL="10763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Covid vaccinations (in line with seasonal vaccination programme) </a:t>
            </a: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Delivered by health care assistants and social prescribers </a:t>
            </a: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Outreach approach, either in community settings or using the outreach bus </a:t>
            </a:r>
          </a:p>
          <a:p>
            <a:pPr lvl="1"/>
            <a:endParaRPr lang="en-GB" dirty="0"/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9688A22-514B-AE6B-D716-44754C87B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05" y="113318"/>
            <a:ext cx="3267595" cy="24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9288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CC All Colour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evern Wye Blue Slate 2020">
  <a:themeElements>
    <a:clrScheme name="Severn Wye 2020">
      <a:dk1>
        <a:srgbClr val="2D2926"/>
      </a:dk1>
      <a:lt1>
        <a:sysClr val="window" lastClr="FFFFFF"/>
      </a:lt1>
      <a:dk2>
        <a:srgbClr val="445159"/>
      </a:dk2>
      <a:lt2>
        <a:srgbClr val="F0F0F0"/>
      </a:lt2>
      <a:accent1>
        <a:srgbClr val="29AAE2"/>
      </a:accent1>
      <a:accent2>
        <a:srgbClr val="F4B739"/>
      </a:accent2>
      <a:accent3>
        <a:srgbClr val="C6195A"/>
      </a:accent3>
      <a:accent4>
        <a:srgbClr val="8DC640"/>
      </a:accent4>
      <a:accent5>
        <a:srgbClr val="EC6535"/>
      </a:accent5>
      <a:accent6>
        <a:srgbClr val="3C5954"/>
      </a:accent6>
      <a:hlink>
        <a:srgbClr val="29AAE2"/>
      </a:hlink>
      <a:folHlink>
        <a:srgbClr val="29AAE2"/>
      </a:folHlink>
    </a:clrScheme>
    <a:fontScheme name="Severn Wye Inhouse">
      <a:majorFont>
        <a:latin typeface="Aria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20 Template" id="{3F32FEB7-9DD7-6942-B7F1-8E19430E38B1}" vid="{35E10CD1-85AD-1A49-9337-8A450D19817F}"/>
    </a:ext>
  </a:extLst>
</a:theme>
</file>

<file path=ppt/theme/theme4.xml><?xml version="1.0" encoding="utf-8"?>
<a:theme xmlns:a="http://schemas.openxmlformats.org/drawingml/2006/main" name="Severn Wye White-Blue 2020">
  <a:themeElements>
    <a:clrScheme name="Severn Wye 2020">
      <a:dk1>
        <a:srgbClr val="2D2926"/>
      </a:dk1>
      <a:lt1>
        <a:sysClr val="window" lastClr="FFFFFF"/>
      </a:lt1>
      <a:dk2>
        <a:srgbClr val="445159"/>
      </a:dk2>
      <a:lt2>
        <a:srgbClr val="F0F0F0"/>
      </a:lt2>
      <a:accent1>
        <a:srgbClr val="29AAE2"/>
      </a:accent1>
      <a:accent2>
        <a:srgbClr val="F4B739"/>
      </a:accent2>
      <a:accent3>
        <a:srgbClr val="C6195A"/>
      </a:accent3>
      <a:accent4>
        <a:srgbClr val="8DC640"/>
      </a:accent4>
      <a:accent5>
        <a:srgbClr val="EC6535"/>
      </a:accent5>
      <a:accent6>
        <a:srgbClr val="3C5954"/>
      </a:accent6>
      <a:hlink>
        <a:srgbClr val="29AAE2"/>
      </a:hlink>
      <a:folHlink>
        <a:srgbClr val="29AA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20 Template" id="{3F32FEB7-9DD7-6942-B7F1-8E19430E38B1}" vid="{352DB8A2-4DD4-B949-AC15-A94570EC2F0A}"/>
    </a:ext>
  </a:extLst>
</a:theme>
</file>

<file path=ppt/theme/theme5.xml><?xml version="1.0" encoding="utf-8"?>
<a:theme xmlns:a="http://schemas.openxmlformats.org/drawingml/2006/main" name="6_Office Theme">
  <a:themeElements>
    <a:clrScheme name="Herefordshire Council 2018">
      <a:dk1>
        <a:srgbClr val="282E2B"/>
      </a:dk1>
      <a:lt1>
        <a:srgbClr val="FFFFFF"/>
      </a:lt1>
      <a:dk2>
        <a:srgbClr val="FFC937"/>
      </a:dk2>
      <a:lt2>
        <a:srgbClr val="FFFFFF"/>
      </a:lt2>
      <a:accent1>
        <a:srgbClr val="FFC937"/>
      </a:accent1>
      <a:accent2>
        <a:srgbClr val="FFFFFF"/>
      </a:accent2>
      <a:accent3>
        <a:srgbClr val="A7216D"/>
      </a:accent3>
      <a:accent4>
        <a:srgbClr val="F16A37"/>
      </a:accent4>
      <a:accent5>
        <a:srgbClr val="282E2B"/>
      </a:accent5>
      <a:accent6>
        <a:srgbClr val="EC2048"/>
      </a:accent6>
      <a:hlink>
        <a:srgbClr val="0099CB"/>
      </a:hlink>
      <a:folHlink>
        <a:srgbClr val="F16A3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widescreen template" id="{309E2F68-04EF-48DD-8D87-E5C86D0B1C5F}" vid="{E7228724-AF4F-4576-9ED6-65C7A9E23CA1}"/>
    </a:ext>
  </a:extLst>
</a:theme>
</file>

<file path=ppt/theme/theme6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1_Office Theme">
  <a:themeElements>
    <a:clrScheme name="Herefordshire Council 2018">
      <a:dk1>
        <a:srgbClr val="282E2B"/>
      </a:dk1>
      <a:lt1>
        <a:srgbClr val="FFFFFF"/>
      </a:lt1>
      <a:dk2>
        <a:srgbClr val="FFC937"/>
      </a:dk2>
      <a:lt2>
        <a:srgbClr val="FFFFFF"/>
      </a:lt2>
      <a:accent1>
        <a:srgbClr val="FFC937"/>
      </a:accent1>
      <a:accent2>
        <a:srgbClr val="FFFFFF"/>
      </a:accent2>
      <a:accent3>
        <a:srgbClr val="A7216D"/>
      </a:accent3>
      <a:accent4>
        <a:srgbClr val="F16A37"/>
      </a:accent4>
      <a:accent5>
        <a:srgbClr val="282E2B"/>
      </a:accent5>
      <a:accent6>
        <a:srgbClr val="EC2048"/>
      </a:accent6>
      <a:hlink>
        <a:srgbClr val="0099CB"/>
      </a:hlink>
      <a:folHlink>
        <a:srgbClr val="F16A3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widescreen template" id="{309E2F68-04EF-48DD-8D87-E5C86D0B1C5F}" vid="{E7228724-AF4F-4576-9ED6-65C7A9E23CA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2179</Words>
  <Application>Microsoft Macintosh PowerPoint</Application>
  <PresentationFormat>Widescreen</PresentationFormat>
  <Paragraphs>395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Arial</vt:lpstr>
      <vt:lpstr>Arial Black</vt:lpstr>
      <vt:lpstr>Calibri</vt:lpstr>
      <vt:lpstr>Calibri body</vt:lpstr>
      <vt:lpstr>Calibri Light</vt:lpstr>
      <vt:lpstr>Century Gothic</vt:lpstr>
      <vt:lpstr>Frutiger LT Pro</vt:lpstr>
      <vt:lpstr>Lato</vt:lpstr>
      <vt:lpstr>System Font Regular</vt:lpstr>
      <vt:lpstr>Times</vt:lpstr>
      <vt:lpstr>Wingdings 3</vt:lpstr>
      <vt:lpstr>Office Theme</vt:lpstr>
      <vt:lpstr>WCC All Colours</vt:lpstr>
      <vt:lpstr>Severn Wye Blue Slate 2020</vt:lpstr>
      <vt:lpstr>Severn Wye White-Blue 2020</vt:lpstr>
      <vt:lpstr>6_Office Theme</vt:lpstr>
      <vt:lpstr>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Wellbeing </vt:lpstr>
      <vt:lpstr>Purpose </vt:lpstr>
      <vt:lpstr>The Service  </vt:lpstr>
      <vt:lpstr>Impact </vt:lpstr>
      <vt:lpstr>Outcomes (total appointments: 202)  </vt:lpstr>
      <vt:lpstr>Events – October</vt:lpstr>
      <vt:lpstr>Hereford Livestock Market, Hereford 12 September </vt:lpstr>
      <vt:lpstr>The Living Room, Hereford City Centre</vt:lpstr>
      <vt:lpstr>Talk Wellbeing Case Study  </vt:lpstr>
      <vt:lpstr>Talk Wellbeing Case Study  </vt:lpstr>
      <vt:lpstr>PowerPoint Presentation</vt:lpstr>
      <vt:lpstr>Want to know more about how we can work together to reduce people’s risk of heart disease and stroke? </vt:lpstr>
      <vt:lpstr>PowerPoint Presentation</vt:lpstr>
      <vt:lpstr>PowerPoint Presentation</vt:lpstr>
      <vt:lpstr>   Unpaid carers</vt:lpstr>
      <vt:lpstr>Census 2021 – Herefordshire </vt:lpstr>
      <vt:lpstr>PowerPoint Presentation</vt:lpstr>
      <vt:lpstr>PowerPoint Presentation</vt:lpstr>
      <vt:lpstr>   The value of unpaid care</vt:lpstr>
      <vt:lpstr>   Services for carers</vt:lpstr>
      <vt:lpstr>   Previous Strategy</vt:lpstr>
      <vt:lpstr>   New Herefordshire Strategy</vt:lpstr>
      <vt:lpstr>Young Carers</vt:lpstr>
      <vt:lpstr>Assessments and support</vt:lpstr>
      <vt:lpstr>Technology</vt:lpstr>
      <vt:lpstr>Information &amp; resources</vt:lpstr>
      <vt:lpstr>   Group exercise</vt:lpstr>
      <vt:lpstr>   Young Carers</vt:lpstr>
      <vt:lpstr>  Assessments and support</vt:lpstr>
      <vt:lpstr>  Information and resources</vt:lpstr>
      <vt:lpstr>  Ideas and suggestions</vt:lpstr>
      <vt:lpstr>PowerPoint Presentation</vt:lpstr>
      <vt:lpstr>   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price</dc:creator>
  <cp:lastModifiedBy>Microsoft Office User</cp:lastModifiedBy>
  <cp:revision>18</cp:revision>
  <cp:lastPrinted>2022-11-22T14:07:53Z</cp:lastPrinted>
  <dcterms:created xsi:type="dcterms:W3CDTF">2022-03-22T18:23:21Z</dcterms:created>
  <dcterms:modified xsi:type="dcterms:W3CDTF">2023-10-02T17:48:02Z</dcterms:modified>
</cp:coreProperties>
</file>