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 id="2147483726" r:id="rId3"/>
    <p:sldMasterId id="2147483737" r:id="rId4"/>
    <p:sldMasterId id="2147483822" r:id="rId5"/>
    <p:sldMasterId id="2147483828" r:id="rId6"/>
    <p:sldMasterId id="2147483841" r:id="rId7"/>
    <p:sldMasterId id="2147483856" r:id="rId8"/>
    <p:sldMasterId id="2147483874" r:id="rId9"/>
    <p:sldMasterId id="2147483886" r:id="rId10"/>
  </p:sldMasterIdLst>
  <p:notesMasterIdLst>
    <p:notesMasterId r:id="rId70"/>
  </p:notesMasterIdLst>
  <p:sldIdLst>
    <p:sldId id="256" r:id="rId11"/>
    <p:sldId id="2145726396" r:id="rId12"/>
    <p:sldId id="2145726406" r:id="rId13"/>
    <p:sldId id="2145726414" r:id="rId14"/>
    <p:sldId id="2145726408" r:id="rId15"/>
    <p:sldId id="261" r:id="rId16"/>
    <p:sldId id="2145726409" r:id="rId17"/>
    <p:sldId id="2145726394" r:id="rId18"/>
    <p:sldId id="257" r:id="rId19"/>
    <p:sldId id="2145726412" r:id="rId20"/>
    <p:sldId id="258" r:id="rId21"/>
    <p:sldId id="263" r:id="rId22"/>
    <p:sldId id="259" r:id="rId23"/>
    <p:sldId id="260" r:id="rId24"/>
    <p:sldId id="2145726413" r:id="rId25"/>
    <p:sldId id="262" r:id="rId26"/>
    <p:sldId id="2145726402" r:id="rId27"/>
    <p:sldId id="2145726411" r:id="rId28"/>
    <p:sldId id="2145726403" r:id="rId29"/>
    <p:sldId id="290" r:id="rId30"/>
    <p:sldId id="307" r:id="rId31"/>
    <p:sldId id="302" r:id="rId32"/>
    <p:sldId id="305" r:id="rId33"/>
    <p:sldId id="306" r:id="rId34"/>
    <p:sldId id="304" r:id="rId35"/>
    <p:sldId id="274" r:id="rId36"/>
    <p:sldId id="2145726400" r:id="rId37"/>
    <p:sldId id="2145726404" r:id="rId38"/>
    <p:sldId id="2145726405" r:id="rId39"/>
    <p:sldId id="2145726397" r:id="rId40"/>
    <p:sldId id="1108" r:id="rId41"/>
    <p:sldId id="1096" r:id="rId42"/>
    <p:sldId id="1120" r:id="rId43"/>
    <p:sldId id="1093" r:id="rId44"/>
    <p:sldId id="1107" r:id="rId45"/>
    <p:sldId id="1092" r:id="rId46"/>
    <p:sldId id="1099" r:id="rId47"/>
    <p:sldId id="1100" r:id="rId48"/>
    <p:sldId id="1112" r:id="rId49"/>
    <p:sldId id="1109" r:id="rId50"/>
    <p:sldId id="1110" r:id="rId51"/>
    <p:sldId id="1111" r:id="rId52"/>
    <p:sldId id="1115" r:id="rId53"/>
    <p:sldId id="1114" r:id="rId54"/>
    <p:sldId id="1121" r:id="rId55"/>
    <p:sldId id="1122" r:id="rId56"/>
    <p:sldId id="1124" r:id="rId57"/>
    <p:sldId id="1113" r:id="rId58"/>
    <p:sldId id="1125" r:id="rId59"/>
    <p:sldId id="1104" r:id="rId60"/>
    <p:sldId id="1117" r:id="rId61"/>
    <p:sldId id="2145726398" r:id="rId62"/>
    <p:sldId id="2145726399" r:id="rId63"/>
    <p:sldId id="2145726401" r:id="rId64"/>
    <p:sldId id="2145726407" r:id="rId65"/>
    <p:sldId id="2145726410" r:id="rId66"/>
    <p:sldId id="2145726341" r:id="rId67"/>
    <p:sldId id="2145726415" r:id="rId68"/>
    <p:sldId id="2145726416" r:id="rId69"/>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B"/>
    <a:srgbClr val="EE7B31"/>
    <a:srgbClr val="FF5427"/>
    <a:srgbClr val="CC6600"/>
    <a:srgbClr val="2F5597"/>
    <a:srgbClr val="FFDF57"/>
    <a:srgbClr val="FFC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4D155D-5374-47A1-9717-EF9646530683}" v="93" dt="2023-11-21T21:29:46.397"/>
    <p1510:client id="{F90357E1-6CC2-4732-9A0F-0F16F4389A3A}" v="47" dt="2023-11-21T12:43:19.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7" autoAdjust="0"/>
    <p:restoredTop sz="94660"/>
  </p:normalViewPr>
  <p:slideViewPr>
    <p:cSldViewPr snapToGrid="0">
      <p:cViewPr varScale="1">
        <p:scale>
          <a:sx n="101" d="100"/>
          <a:sy n="101" d="100"/>
        </p:scale>
        <p:origin x="104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893DC1-2CBC-426F-B5EB-AEAB08E12680}"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GB"/>
        </a:p>
      </dgm:t>
    </dgm:pt>
    <dgm:pt modelId="{1496A297-44E8-4CEC-A11A-1AC5C1CB8924}">
      <dgm:prSet phldrT="[Text]" custT="1"/>
      <dgm:spPr/>
      <dgm:t>
        <a:bodyPr/>
        <a:lstStyle/>
        <a:p>
          <a:r>
            <a:rPr lang="en-US" sz="2400" b="1" dirty="0">
              <a:solidFill>
                <a:schemeClr val="accent4">
                  <a:lumMod val="40000"/>
                  <a:lumOff val="60000"/>
                </a:schemeClr>
              </a:solidFill>
              <a:latin typeface="+mn-lt"/>
            </a:rPr>
            <a:t>General Practice resilience: </a:t>
          </a:r>
          <a:r>
            <a:rPr lang="en-US" sz="1600" dirty="0">
              <a:latin typeface="+mn-lt"/>
            </a:rPr>
            <a:t>To promote and practically support General Practice sustainability</a:t>
          </a:r>
          <a:endParaRPr lang="en-GB" sz="1600" dirty="0">
            <a:latin typeface="+mn-lt"/>
          </a:endParaRPr>
        </a:p>
      </dgm:t>
    </dgm:pt>
    <dgm:pt modelId="{0B6CC795-69F6-4CB6-8A07-D1D946BD0659}" type="parTrans" cxnId="{57B85A59-5964-4BB2-9C7D-EC932BE98EB8}">
      <dgm:prSet/>
      <dgm:spPr/>
      <dgm:t>
        <a:bodyPr/>
        <a:lstStyle/>
        <a:p>
          <a:endParaRPr lang="en-GB" sz="1600">
            <a:latin typeface="Tenorite" panose="00000500000000000000" pitchFamily="2" charset="0"/>
          </a:endParaRPr>
        </a:p>
      </dgm:t>
    </dgm:pt>
    <dgm:pt modelId="{61F397A6-C7D7-424C-9835-4CD22CC45074}" type="sibTrans" cxnId="{57B85A59-5964-4BB2-9C7D-EC932BE98EB8}">
      <dgm:prSet/>
      <dgm:spPr/>
      <dgm:t>
        <a:bodyPr/>
        <a:lstStyle/>
        <a:p>
          <a:endParaRPr lang="en-GB" sz="1600">
            <a:latin typeface="Tenorite" panose="00000500000000000000" pitchFamily="2" charset="0"/>
          </a:endParaRPr>
        </a:p>
      </dgm:t>
    </dgm:pt>
    <dgm:pt modelId="{56E205C5-EE40-4702-8ABA-673A6DC6002C}">
      <dgm:prSet phldrT="[Text]" custT="1"/>
      <dgm:spPr/>
      <dgm:t>
        <a:bodyPr/>
        <a:lstStyle/>
        <a:p>
          <a:r>
            <a:rPr lang="en-US" sz="2400" b="1" dirty="0">
              <a:solidFill>
                <a:schemeClr val="accent4">
                  <a:lumMod val="40000"/>
                  <a:lumOff val="60000"/>
                </a:schemeClr>
              </a:solidFill>
              <a:latin typeface="+mn-lt"/>
            </a:rPr>
            <a:t>Change leadership: </a:t>
          </a:r>
          <a:r>
            <a:rPr lang="en-US" sz="1600" dirty="0">
              <a:latin typeface="+mn-lt"/>
            </a:rPr>
            <a:t>To support primary care through complex and transformational change </a:t>
          </a:r>
          <a:endParaRPr lang="en-GB" sz="1600" dirty="0">
            <a:latin typeface="+mn-lt"/>
          </a:endParaRPr>
        </a:p>
      </dgm:t>
    </dgm:pt>
    <dgm:pt modelId="{2C5FB169-F1A7-41EC-A355-8E1F52F1BB4B}" type="parTrans" cxnId="{6F9A311B-59E6-415A-8284-40AE67D0BC31}">
      <dgm:prSet/>
      <dgm:spPr/>
      <dgm:t>
        <a:bodyPr/>
        <a:lstStyle/>
        <a:p>
          <a:endParaRPr lang="en-GB" sz="1600">
            <a:latin typeface="Tenorite" panose="00000500000000000000" pitchFamily="2" charset="0"/>
          </a:endParaRPr>
        </a:p>
      </dgm:t>
    </dgm:pt>
    <dgm:pt modelId="{E74A7B9B-B8D3-4DB1-890C-730EAF2810E2}" type="sibTrans" cxnId="{6F9A311B-59E6-415A-8284-40AE67D0BC31}">
      <dgm:prSet/>
      <dgm:spPr/>
      <dgm:t>
        <a:bodyPr/>
        <a:lstStyle/>
        <a:p>
          <a:endParaRPr lang="en-GB" sz="1600">
            <a:latin typeface="Tenorite" panose="00000500000000000000" pitchFamily="2" charset="0"/>
          </a:endParaRPr>
        </a:p>
      </dgm:t>
    </dgm:pt>
    <dgm:pt modelId="{B53CCF84-06E5-44F3-AC4B-B3BD0DE8517B}">
      <dgm:prSet phldrT="[Text]" custT="1"/>
      <dgm:spPr/>
      <dgm:t>
        <a:bodyPr/>
        <a:lstStyle/>
        <a:p>
          <a:r>
            <a:rPr lang="en-US" sz="2400" b="1" dirty="0">
              <a:solidFill>
                <a:schemeClr val="accent4">
                  <a:lumMod val="40000"/>
                  <a:lumOff val="60000"/>
                </a:schemeClr>
              </a:solidFill>
              <a:latin typeface="+mn-lt"/>
            </a:rPr>
            <a:t>Singular representation: </a:t>
          </a:r>
          <a:r>
            <a:rPr lang="en-US" sz="1600" dirty="0">
              <a:latin typeface="+mn-lt"/>
            </a:rPr>
            <a:t>To help present a unified ‘face’ of general practice, promoting collaboration across partners, facilitating a united position on system issues, and avoiding fragmented approaches </a:t>
          </a:r>
          <a:endParaRPr lang="en-GB" sz="1600" dirty="0">
            <a:latin typeface="+mn-lt"/>
          </a:endParaRPr>
        </a:p>
      </dgm:t>
    </dgm:pt>
    <dgm:pt modelId="{C2255E0E-C13D-4FC4-9CB0-2F9F8FADF388}" type="parTrans" cxnId="{61B5C8DA-71C1-45B8-A117-1A48D16A7134}">
      <dgm:prSet/>
      <dgm:spPr/>
      <dgm:t>
        <a:bodyPr/>
        <a:lstStyle/>
        <a:p>
          <a:endParaRPr lang="en-GB" sz="1600">
            <a:latin typeface="Tenorite" panose="00000500000000000000" pitchFamily="2" charset="0"/>
          </a:endParaRPr>
        </a:p>
      </dgm:t>
    </dgm:pt>
    <dgm:pt modelId="{F5A582D3-AC1B-4CC5-B2CC-F54A86076902}" type="sibTrans" cxnId="{61B5C8DA-71C1-45B8-A117-1A48D16A7134}">
      <dgm:prSet/>
      <dgm:spPr/>
      <dgm:t>
        <a:bodyPr/>
        <a:lstStyle/>
        <a:p>
          <a:endParaRPr lang="en-GB" sz="1600">
            <a:latin typeface="Tenorite" panose="00000500000000000000" pitchFamily="2" charset="0"/>
          </a:endParaRPr>
        </a:p>
      </dgm:t>
    </dgm:pt>
    <dgm:pt modelId="{74F5FB6A-900D-402A-81CC-B401DB555097}">
      <dgm:prSet phldrT="[Text]" custT="1"/>
      <dgm:spPr/>
      <dgm:t>
        <a:bodyPr/>
        <a:lstStyle/>
        <a:p>
          <a:r>
            <a:rPr lang="en-US" sz="2400" b="1" dirty="0">
              <a:solidFill>
                <a:schemeClr val="accent4">
                  <a:lumMod val="40000"/>
                  <a:lumOff val="60000"/>
                </a:schemeClr>
              </a:solidFill>
              <a:latin typeface="+mn-lt"/>
            </a:rPr>
            <a:t>Innovation:</a:t>
          </a:r>
          <a:r>
            <a:rPr lang="en-US" sz="1600" dirty="0">
              <a:latin typeface="+mn-lt"/>
            </a:rPr>
            <a:t> To drive innovation through improvement methodologies and other techniques, underpinned through strong engagement with practices, our ability to test out new approaches and a focus on delivery</a:t>
          </a:r>
          <a:endParaRPr lang="en-GB" sz="1600" dirty="0">
            <a:latin typeface="+mn-lt"/>
          </a:endParaRPr>
        </a:p>
      </dgm:t>
    </dgm:pt>
    <dgm:pt modelId="{A44B6459-36F6-4AB1-B9D1-3B93318BE5C2}" type="parTrans" cxnId="{6D6E250B-72EA-4671-B976-59C9CA3830C5}">
      <dgm:prSet/>
      <dgm:spPr/>
      <dgm:t>
        <a:bodyPr/>
        <a:lstStyle/>
        <a:p>
          <a:endParaRPr lang="en-GB" sz="1600">
            <a:latin typeface="Tenorite" panose="00000500000000000000" pitchFamily="2" charset="0"/>
          </a:endParaRPr>
        </a:p>
      </dgm:t>
    </dgm:pt>
    <dgm:pt modelId="{223FC81F-D422-4070-B251-82F90CA26BA1}" type="sibTrans" cxnId="{6D6E250B-72EA-4671-B976-59C9CA3830C5}">
      <dgm:prSet/>
      <dgm:spPr/>
      <dgm:t>
        <a:bodyPr/>
        <a:lstStyle/>
        <a:p>
          <a:endParaRPr lang="en-GB" sz="1600">
            <a:latin typeface="Tenorite" panose="00000500000000000000" pitchFamily="2" charset="0"/>
          </a:endParaRPr>
        </a:p>
      </dgm:t>
    </dgm:pt>
    <dgm:pt modelId="{45E0DCCE-96B4-40E0-BFA2-C7BB231DAB22}">
      <dgm:prSet phldrT="[Text]" custT="1"/>
      <dgm:spPr/>
      <dgm:t>
        <a:bodyPr/>
        <a:lstStyle/>
        <a:p>
          <a:r>
            <a:rPr lang="en-US" sz="2400" b="1" dirty="0">
              <a:solidFill>
                <a:schemeClr val="accent4">
                  <a:lumMod val="40000"/>
                  <a:lumOff val="60000"/>
                </a:schemeClr>
              </a:solidFill>
              <a:latin typeface="+mn-lt"/>
            </a:rPr>
            <a:t>System contribution: </a:t>
          </a:r>
          <a:r>
            <a:rPr lang="en-US" sz="1600" b="1" dirty="0">
              <a:solidFill>
                <a:schemeClr val="bg1"/>
              </a:solidFill>
              <a:latin typeface="+mn-lt"/>
            </a:rPr>
            <a:t>T</a:t>
          </a:r>
          <a:r>
            <a:rPr lang="en-US" sz="1600" dirty="0">
              <a:solidFill>
                <a:schemeClr val="bg1"/>
              </a:solidFill>
              <a:latin typeface="+mn-lt"/>
            </a:rPr>
            <a:t>o </a:t>
          </a:r>
          <a:r>
            <a:rPr lang="en-US" sz="1600" dirty="0">
              <a:latin typeface="+mn-lt"/>
            </a:rPr>
            <a:t>ensure primary care help lead systemwide change, promoting sector identity and credibility with system partners + change focus from reacting to PREVENTION</a:t>
          </a:r>
          <a:endParaRPr lang="en-GB" sz="1600" dirty="0">
            <a:latin typeface="+mn-lt"/>
          </a:endParaRPr>
        </a:p>
      </dgm:t>
    </dgm:pt>
    <dgm:pt modelId="{273B1781-33C9-4A60-8019-75CF5C86057F}" type="parTrans" cxnId="{86176638-D75F-41BF-96CC-313C00B0EEBF}">
      <dgm:prSet/>
      <dgm:spPr/>
      <dgm:t>
        <a:bodyPr/>
        <a:lstStyle/>
        <a:p>
          <a:endParaRPr lang="en-GB" sz="1600">
            <a:latin typeface="Tenorite" panose="00000500000000000000" pitchFamily="2" charset="0"/>
          </a:endParaRPr>
        </a:p>
      </dgm:t>
    </dgm:pt>
    <dgm:pt modelId="{BD7EC186-7265-4BCB-8731-547E4CE304AE}" type="sibTrans" cxnId="{86176638-D75F-41BF-96CC-313C00B0EEBF}">
      <dgm:prSet/>
      <dgm:spPr/>
      <dgm:t>
        <a:bodyPr/>
        <a:lstStyle/>
        <a:p>
          <a:endParaRPr lang="en-GB" sz="1600">
            <a:latin typeface="Tenorite" panose="00000500000000000000" pitchFamily="2" charset="0"/>
          </a:endParaRPr>
        </a:p>
      </dgm:t>
    </dgm:pt>
    <dgm:pt modelId="{8059DC4A-AF90-4BB7-B0EB-E66D1EB49702}" type="pres">
      <dgm:prSet presAssocID="{31893DC1-2CBC-426F-B5EB-AEAB08E12680}" presName="Name0" presStyleCnt="0">
        <dgm:presLayoutVars>
          <dgm:chMax val="7"/>
          <dgm:chPref val="7"/>
          <dgm:dir/>
        </dgm:presLayoutVars>
      </dgm:prSet>
      <dgm:spPr/>
    </dgm:pt>
    <dgm:pt modelId="{00BBEBA7-E993-4DD8-B345-C03CDF6EE326}" type="pres">
      <dgm:prSet presAssocID="{31893DC1-2CBC-426F-B5EB-AEAB08E12680}" presName="Name1" presStyleCnt="0"/>
      <dgm:spPr/>
    </dgm:pt>
    <dgm:pt modelId="{0556507E-D6F8-4FD9-AEA1-8B1E32A117AF}" type="pres">
      <dgm:prSet presAssocID="{31893DC1-2CBC-426F-B5EB-AEAB08E12680}" presName="cycle" presStyleCnt="0"/>
      <dgm:spPr/>
    </dgm:pt>
    <dgm:pt modelId="{A016F833-F1DB-4A51-852C-0B443FB052A8}" type="pres">
      <dgm:prSet presAssocID="{31893DC1-2CBC-426F-B5EB-AEAB08E12680}" presName="srcNode" presStyleLbl="node1" presStyleIdx="0" presStyleCnt="5"/>
      <dgm:spPr/>
    </dgm:pt>
    <dgm:pt modelId="{F2FE4081-CF57-4B36-ACB8-93D326FF8300}" type="pres">
      <dgm:prSet presAssocID="{31893DC1-2CBC-426F-B5EB-AEAB08E12680}" presName="conn" presStyleLbl="parChTrans1D2" presStyleIdx="0" presStyleCnt="1"/>
      <dgm:spPr/>
    </dgm:pt>
    <dgm:pt modelId="{CE37B7F2-E3C5-4E04-8192-2D1DC942E456}" type="pres">
      <dgm:prSet presAssocID="{31893DC1-2CBC-426F-B5EB-AEAB08E12680}" presName="extraNode" presStyleLbl="node1" presStyleIdx="0" presStyleCnt="5"/>
      <dgm:spPr/>
    </dgm:pt>
    <dgm:pt modelId="{B52F3DD5-5563-4D0D-888B-7D8EE2E32800}" type="pres">
      <dgm:prSet presAssocID="{31893DC1-2CBC-426F-B5EB-AEAB08E12680}" presName="dstNode" presStyleLbl="node1" presStyleIdx="0" presStyleCnt="5"/>
      <dgm:spPr/>
    </dgm:pt>
    <dgm:pt modelId="{022FF165-7581-4EE0-846E-81CFDA9036CC}" type="pres">
      <dgm:prSet presAssocID="{1496A297-44E8-4CEC-A11A-1AC5C1CB8924}" presName="text_1" presStyleLbl="node1" presStyleIdx="0" presStyleCnt="5" custScaleY="109544">
        <dgm:presLayoutVars>
          <dgm:bulletEnabled val="1"/>
        </dgm:presLayoutVars>
      </dgm:prSet>
      <dgm:spPr/>
    </dgm:pt>
    <dgm:pt modelId="{004735C9-60FA-4635-8568-2BEE9E730459}" type="pres">
      <dgm:prSet presAssocID="{1496A297-44E8-4CEC-A11A-1AC5C1CB8924}" presName="accent_1" presStyleCnt="0"/>
      <dgm:spPr/>
    </dgm:pt>
    <dgm:pt modelId="{69419A67-AD91-4063-9807-6F1E74D3453C}" type="pres">
      <dgm:prSet presAssocID="{1496A297-44E8-4CEC-A11A-1AC5C1CB8924}" presName="accentRepeatNode" presStyleLbl="solidFgAcc1" presStyleIdx="0" presStyleCnt="5"/>
      <dgm:spPr>
        <a:solidFill>
          <a:schemeClr val="accent1">
            <a:lumMod val="40000"/>
            <a:lumOff val="60000"/>
          </a:schemeClr>
        </a:solidFill>
      </dgm:spPr>
    </dgm:pt>
    <dgm:pt modelId="{449C6E02-A422-4C46-AB29-AB0BAC909C86}" type="pres">
      <dgm:prSet presAssocID="{56E205C5-EE40-4702-8ABA-673A6DC6002C}" presName="text_2" presStyleLbl="node1" presStyleIdx="1" presStyleCnt="5" custScaleY="111459">
        <dgm:presLayoutVars>
          <dgm:bulletEnabled val="1"/>
        </dgm:presLayoutVars>
      </dgm:prSet>
      <dgm:spPr/>
    </dgm:pt>
    <dgm:pt modelId="{D9194E38-C3F4-4FDD-9B36-3FAFE29E7A17}" type="pres">
      <dgm:prSet presAssocID="{56E205C5-EE40-4702-8ABA-673A6DC6002C}" presName="accent_2" presStyleCnt="0"/>
      <dgm:spPr/>
    </dgm:pt>
    <dgm:pt modelId="{87FDCA83-9F0D-4E07-9B4F-7CD59DDCA157}" type="pres">
      <dgm:prSet presAssocID="{56E205C5-EE40-4702-8ABA-673A6DC6002C}" presName="accentRepeatNode" presStyleLbl="solidFgAcc1" presStyleIdx="1" presStyleCnt="5"/>
      <dgm:spPr>
        <a:solidFill>
          <a:schemeClr val="accent1">
            <a:lumMod val="40000"/>
            <a:lumOff val="60000"/>
          </a:schemeClr>
        </a:solidFill>
      </dgm:spPr>
    </dgm:pt>
    <dgm:pt modelId="{DD7C8C78-5872-460C-A7F0-00BA0144F766}" type="pres">
      <dgm:prSet presAssocID="{B53CCF84-06E5-44F3-AC4B-B3BD0DE8517B}" presName="text_3" presStyleLbl="node1" presStyleIdx="2" presStyleCnt="5" custScaleY="128694">
        <dgm:presLayoutVars>
          <dgm:bulletEnabled val="1"/>
        </dgm:presLayoutVars>
      </dgm:prSet>
      <dgm:spPr/>
    </dgm:pt>
    <dgm:pt modelId="{E4734753-7E25-4869-B405-38630F875EE3}" type="pres">
      <dgm:prSet presAssocID="{B53CCF84-06E5-44F3-AC4B-B3BD0DE8517B}" presName="accent_3" presStyleCnt="0"/>
      <dgm:spPr/>
    </dgm:pt>
    <dgm:pt modelId="{E44C9600-7C34-4810-84F7-26F8F5E45182}" type="pres">
      <dgm:prSet presAssocID="{B53CCF84-06E5-44F3-AC4B-B3BD0DE8517B}" presName="accentRepeatNode" presStyleLbl="solidFgAcc1" presStyleIdx="2" presStyleCnt="5"/>
      <dgm:spPr>
        <a:solidFill>
          <a:schemeClr val="accent1">
            <a:lumMod val="40000"/>
            <a:lumOff val="60000"/>
          </a:schemeClr>
        </a:solidFill>
      </dgm:spPr>
    </dgm:pt>
    <dgm:pt modelId="{F8443A06-8C15-4D24-AD1E-DCD071D47CBB}" type="pres">
      <dgm:prSet presAssocID="{74F5FB6A-900D-402A-81CC-B401DB555097}" presName="text_4" presStyleLbl="node1" presStyleIdx="3" presStyleCnt="5" custScaleY="122949" custLinFactNeighborY="1">
        <dgm:presLayoutVars>
          <dgm:bulletEnabled val="1"/>
        </dgm:presLayoutVars>
      </dgm:prSet>
      <dgm:spPr/>
    </dgm:pt>
    <dgm:pt modelId="{F7C7A92A-1894-4546-8C3B-A9A80DE23DD8}" type="pres">
      <dgm:prSet presAssocID="{74F5FB6A-900D-402A-81CC-B401DB555097}" presName="accent_4" presStyleCnt="0"/>
      <dgm:spPr/>
    </dgm:pt>
    <dgm:pt modelId="{D397827C-0971-43F9-8255-BD305D2515DD}" type="pres">
      <dgm:prSet presAssocID="{74F5FB6A-900D-402A-81CC-B401DB555097}" presName="accentRepeatNode" presStyleLbl="solidFgAcc1" presStyleIdx="3" presStyleCnt="5"/>
      <dgm:spPr>
        <a:solidFill>
          <a:schemeClr val="accent1">
            <a:lumMod val="40000"/>
            <a:lumOff val="60000"/>
          </a:schemeClr>
        </a:solidFill>
      </dgm:spPr>
    </dgm:pt>
    <dgm:pt modelId="{E19ECFFF-A9A7-47BB-A2A6-122F8ED54F47}" type="pres">
      <dgm:prSet presAssocID="{45E0DCCE-96B4-40E0-BFA2-C7BB231DAB22}" presName="text_5" presStyleLbl="node1" presStyleIdx="4" presStyleCnt="5" custScaleY="129054">
        <dgm:presLayoutVars>
          <dgm:bulletEnabled val="1"/>
        </dgm:presLayoutVars>
      </dgm:prSet>
      <dgm:spPr/>
    </dgm:pt>
    <dgm:pt modelId="{4073D901-87AE-44DC-9401-B70012120D3B}" type="pres">
      <dgm:prSet presAssocID="{45E0DCCE-96B4-40E0-BFA2-C7BB231DAB22}" presName="accent_5" presStyleCnt="0"/>
      <dgm:spPr/>
    </dgm:pt>
    <dgm:pt modelId="{3E029C3F-6D1A-44F6-9964-1359EDA6D26A}" type="pres">
      <dgm:prSet presAssocID="{45E0DCCE-96B4-40E0-BFA2-C7BB231DAB22}" presName="accentRepeatNode" presStyleLbl="solidFgAcc1" presStyleIdx="4" presStyleCnt="5"/>
      <dgm:spPr>
        <a:solidFill>
          <a:schemeClr val="accent1">
            <a:lumMod val="40000"/>
            <a:lumOff val="60000"/>
          </a:schemeClr>
        </a:solidFill>
      </dgm:spPr>
    </dgm:pt>
  </dgm:ptLst>
  <dgm:cxnLst>
    <dgm:cxn modelId="{01C85400-73F8-4B98-8304-9B6448BED6B6}" type="presOf" srcId="{31893DC1-2CBC-426F-B5EB-AEAB08E12680}" destId="{8059DC4A-AF90-4BB7-B0EB-E66D1EB49702}" srcOrd="0" destOrd="0" presId="urn:microsoft.com/office/officeart/2008/layout/VerticalCurvedList"/>
    <dgm:cxn modelId="{6D6E250B-72EA-4671-B976-59C9CA3830C5}" srcId="{31893DC1-2CBC-426F-B5EB-AEAB08E12680}" destId="{74F5FB6A-900D-402A-81CC-B401DB555097}" srcOrd="3" destOrd="0" parTransId="{A44B6459-36F6-4AB1-B9D1-3B93318BE5C2}" sibTransId="{223FC81F-D422-4070-B251-82F90CA26BA1}"/>
    <dgm:cxn modelId="{2A09B511-5021-409F-A6BB-EDC26262471E}" type="presOf" srcId="{61F397A6-C7D7-424C-9835-4CD22CC45074}" destId="{F2FE4081-CF57-4B36-ACB8-93D326FF8300}" srcOrd="0" destOrd="0" presId="urn:microsoft.com/office/officeart/2008/layout/VerticalCurvedList"/>
    <dgm:cxn modelId="{6F9A311B-59E6-415A-8284-40AE67D0BC31}" srcId="{31893DC1-2CBC-426F-B5EB-AEAB08E12680}" destId="{56E205C5-EE40-4702-8ABA-673A6DC6002C}" srcOrd="1" destOrd="0" parTransId="{2C5FB169-F1A7-41EC-A355-8E1F52F1BB4B}" sibTransId="{E74A7B9B-B8D3-4DB1-890C-730EAF2810E2}"/>
    <dgm:cxn modelId="{3687912D-35A4-4958-BEF2-4EB2BFB1EA60}" type="presOf" srcId="{B53CCF84-06E5-44F3-AC4B-B3BD0DE8517B}" destId="{DD7C8C78-5872-460C-A7F0-00BA0144F766}" srcOrd="0" destOrd="0" presId="urn:microsoft.com/office/officeart/2008/layout/VerticalCurvedList"/>
    <dgm:cxn modelId="{DDE3C033-EDCB-4A1A-9335-389FEB4F57AE}" type="presOf" srcId="{56E205C5-EE40-4702-8ABA-673A6DC6002C}" destId="{449C6E02-A422-4C46-AB29-AB0BAC909C86}" srcOrd="0" destOrd="0" presId="urn:microsoft.com/office/officeart/2008/layout/VerticalCurvedList"/>
    <dgm:cxn modelId="{86176638-D75F-41BF-96CC-313C00B0EEBF}" srcId="{31893DC1-2CBC-426F-B5EB-AEAB08E12680}" destId="{45E0DCCE-96B4-40E0-BFA2-C7BB231DAB22}" srcOrd="4" destOrd="0" parTransId="{273B1781-33C9-4A60-8019-75CF5C86057F}" sibTransId="{BD7EC186-7265-4BCB-8731-547E4CE304AE}"/>
    <dgm:cxn modelId="{D11A0C63-335E-4977-87CF-51C367F0093E}" type="presOf" srcId="{74F5FB6A-900D-402A-81CC-B401DB555097}" destId="{F8443A06-8C15-4D24-AD1E-DCD071D47CBB}" srcOrd="0" destOrd="0" presId="urn:microsoft.com/office/officeart/2008/layout/VerticalCurvedList"/>
    <dgm:cxn modelId="{FB12B666-E4A3-407D-A3C2-DE65C02BC29A}" type="presOf" srcId="{1496A297-44E8-4CEC-A11A-1AC5C1CB8924}" destId="{022FF165-7581-4EE0-846E-81CFDA9036CC}" srcOrd="0" destOrd="0" presId="urn:microsoft.com/office/officeart/2008/layout/VerticalCurvedList"/>
    <dgm:cxn modelId="{57B85A59-5964-4BB2-9C7D-EC932BE98EB8}" srcId="{31893DC1-2CBC-426F-B5EB-AEAB08E12680}" destId="{1496A297-44E8-4CEC-A11A-1AC5C1CB8924}" srcOrd="0" destOrd="0" parTransId="{0B6CC795-69F6-4CB6-8A07-D1D946BD0659}" sibTransId="{61F397A6-C7D7-424C-9835-4CD22CC45074}"/>
    <dgm:cxn modelId="{3957099B-7280-4A57-ABB3-00C6A69603A8}" type="presOf" srcId="{45E0DCCE-96B4-40E0-BFA2-C7BB231DAB22}" destId="{E19ECFFF-A9A7-47BB-A2A6-122F8ED54F47}" srcOrd="0" destOrd="0" presId="urn:microsoft.com/office/officeart/2008/layout/VerticalCurvedList"/>
    <dgm:cxn modelId="{61B5C8DA-71C1-45B8-A117-1A48D16A7134}" srcId="{31893DC1-2CBC-426F-B5EB-AEAB08E12680}" destId="{B53CCF84-06E5-44F3-AC4B-B3BD0DE8517B}" srcOrd="2" destOrd="0" parTransId="{C2255E0E-C13D-4FC4-9CB0-2F9F8FADF388}" sibTransId="{F5A582D3-AC1B-4CC5-B2CC-F54A86076902}"/>
    <dgm:cxn modelId="{3814190B-6173-4076-8CFF-23DF3E8C5588}" type="presParOf" srcId="{8059DC4A-AF90-4BB7-B0EB-E66D1EB49702}" destId="{00BBEBA7-E993-4DD8-B345-C03CDF6EE326}" srcOrd="0" destOrd="0" presId="urn:microsoft.com/office/officeart/2008/layout/VerticalCurvedList"/>
    <dgm:cxn modelId="{C1540ECD-BEBD-4C23-B406-73BFC7BFBE9F}" type="presParOf" srcId="{00BBEBA7-E993-4DD8-B345-C03CDF6EE326}" destId="{0556507E-D6F8-4FD9-AEA1-8B1E32A117AF}" srcOrd="0" destOrd="0" presId="urn:microsoft.com/office/officeart/2008/layout/VerticalCurvedList"/>
    <dgm:cxn modelId="{EBB31684-8E19-4F7D-8D19-7B05965CD9B4}" type="presParOf" srcId="{0556507E-D6F8-4FD9-AEA1-8B1E32A117AF}" destId="{A016F833-F1DB-4A51-852C-0B443FB052A8}" srcOrd="0" destOrd="0" presId="urn:microsoft.com/office/officeart/2008/layout/VerticalCurvedList"/>
    <dgm:cxn modelId="{451A5914-FDC0-4114-A7F2-8970241CDF57}" type="presParOf" srcId="{0556507E-D6F8-4FD9-AEA1-8B1E32A117AF}" destId="{F2FE4081-CF57-4B36-ACB8-93D326FF8300}" srcOrd="1" destOrd="0" presId="urn:microsoft.com/office/officeart/2008/layout/VerticalCurvedList"/>
    <dgm:cxn modelId="{48ADD8EA-5F43-45B2-AB15-1091772A3956}" type="presParOf" srcId="{0556507E-D6F8-4FD9-AEA1-8B1E32A117AF}" destId="{CE37B7F2-E3C5-4E04-8192-2D1DC942E456}" srcOrd="2" destOrd="0" presId="urn:microsoft.com/office/officeart/2008/layout/VerticalCurvedList"/>
    <dgm:cxn modelId="{01E795F3-969D-46A4-B7B0-317A1E232572}" type="presParOf" srcId="{0556507E-D6F8-4FD9-AEA1-8B1E32A117AF}" destId="{B52F3DD5-5563-4D0D-888B-7D8EE2E32800}" srcOrd="3" destOrd="0" presId="urn:microsoft.com/office/officeart/2008/layout/VerticalCurvedList"/>
    <dgm:cxn modelId="{B2E00CC2-9D78-4926-ACF7-49249997A614}" type="presParOf" srcId="{00BBEBA7-E993-4DD8-B345-C03CDF6EE326}" destId="{022FF165-7581-4EE0-846E-81CFDA9036CC}" srcOrd="1" destOrd="0" presId="urn:microsoft.com/office/officeart/2008/layout/VerticalCurvedList"/>
    <dgm:cxn modelId="{1B3C7799-DA66-4AC9-ABD9-B2C19DAC4FFD}" type="presParOf" srcId="{00BBEBA7-E993-4DD8-B345-C03CDF6EE326}" destId="{004735C9-60FA-4635-8568-2BEE9E730459}" srcOrd="2" destOrd="0" presId="urn:microsoft.com/office/officeart/2008/layout/VerticalCurvedList"/>
    <dgm:cxn modelId="{7730DF42-4907-4970-ADD6-40FA32AAF202}" type="presParOf" srcId="{004735C9-60FA-4635-8568-2BEE9E730459}" destId="{69419A67-AD91-4063-9807-6F1E74D3453C}" srcOrd="0" destOrd="0" presId="urn:microsoft.com/office/officeart/2008/layout/VerticalCurvedList"/>
    <dgm:cxn modelId="{FFE94DBD-65FA-4612-BF95-B04DD0121E83}" type="presParOf" srcId="{00BBEBA7-E993-4DD8-B345-C03CDF6EE326}" destId="{449C6E02-A422-4C46-AB29-AB0BAC909C86}" srcOrd="3" destOrd="0" presId="urn:microsoft.com/office/officeart/2008/layout/VerticalCurvedList"/>
    <dgm:cxn modelId="{8E4DA2C4-2F12-476A-9D0F-ACED1EE44026}" type="presParOf" srcId="{00BBEBA7-E993-4DD8-B345-C03CDF6EE326}" destId="{D9194E38-C3F4-4FDD-9B36-3FAFE29E7A17}" srcOrd="4" destOrd="0" presId="urn:microsoft.com/office/officeart/2008/layout/VerticalCurvedList"/>
    <dgm:cxn modelId="{FD75395E-58B6-4971-9C3A-2DBC88A9CA39}" type="presParOf" srcId="{D9194E38-C3F4-4FDD-9B36-3FAFE29E7A17}" destId="{87FDCA83-9F0D-4E07-9B4F-7CD59DDCA157}" srcOrd="0" destOrd="0" presId="urn:microsoft.com/office/officeart/2008/layout/VerticalCurvedList"/>
    <dgm:cxn modelId="{E409C5EF-63F2-4ED0-BF37-66F36326A3F4}" type="presParOf" srcId="{00BBEBA7-E993-4DD8-B345-C03CDF6EE326}" destId="{DD7C8C78-5872-460C-A7F0-00BA0144F766}" srcOrd="5" destOrd="0" presId="urn:microsoft.com/office/officeart/2008/layout/VerticalCurvedList"/>
    <dgm:cxn modelId="{9BD1F5C1-CAFD-4F41-AECF-4E8F14D7282E}" type="presParOf" srcId="{00BBEBA7-E993-4DD8-B345-C03CDF6EE326}" destId="{E4734753-7E25-4869-B405-38630F875EE3}" srcOrd="6" destOrd="0" presId="urn:microsoft.com/office/officeart/2008/layout/VerticalCurvedList"/>
    <dgm:cxn modelId="{C6A875E6-3AEF-4D3C-9F4F-4BF37E2F1CB8}" type="presParOf" srcId="{E4734753-7E25-4869-B405-38630F875EE3}" destId="{E44C9600-7C34-4810-84F7-26F8F5E45182}" srcOrd="0" destOrd="0" presId="urn:microsoft.com/office/officeart/2008/layout/VerticalCurvedList"/>
    <dgm:cxn modelId="{487B9D97-243F-4E89-AA11-7BB193F70031}" type="presParOf" srcId="{00BBEBA7-E993-4DD8-B345-C03CDF6EE326}" destId="{F8443A06-8C15-4D24-AD1E-DCD071D47CBB}" srcOrd="7" destOrd="0" presId="urn:microsoft.com/office/officeart/2008/layout/VerticalCurvedList"/>
    <dgm:cxn modelId="{3B097B19-06B4-429B-AF4C-48A52D96BC2F}" type="presParOf" srcId="{00BBEBA7-E993-4DD8-B345-C03CDF6EE326}" destId="{F7C7A92A-1894-4546-8C3B-A9A80DE23DD8}" srcOrd="8" destOrd="0" presId="urn:microsoft.com/office/officeart/2008/layout/VerticalCurvedList"/>
    <dgm:cxn modelId="{9D18DB5C-322E-4338-82C3-867DA85CEBAB}" type="presParOf" srcId="{F7C7A92A-1894-4546-8C3B-A9A80DE23DD8}" destId="{D397827C-0971-43F9-8255-BD305D2515DD}" srcOrd="0" destOrd="0" presId="urn:microsoft.com/office/officeart/2008/layout/VerticalCurvedList"/>
    <dgm:cxn modelId="{6C288D44-F61E-4BE6-90AA-4D1632254BB3}" type="presParOf" srcId="{00BBEBA7-E993-4DD8-B345-C03CDF6EE326}" destId="{E19ECFFF-A9A7-47BB-A2A6-122F8ED54F47}" srcOrd="9" destOrd="0" presId="urn:microsoft.com/office/officeart/2008/layout/VerticalCurvedList"/>
    <dgm:cxn modelId="{FFC7F243-5B16-42BC-881B-EBCA27E18EE2}" type="presParOf" srcId="{00BBEBA7-E993-4DD8-B345-C03CDF6EE326}" destId="{4073D901-87AE-44DC-9401-B70012120D3B}" srcOrd="10" destOrd="0" presId="urn:microsoft.com/office/officeart/2008/layout/VerticalCurvedList"/>
    <dgm:cxn modelId="{4F8AD5A0-2E74-43B1-8B44-76F51AC18602}" type="presParOf" srcId="{4073D901-87AE-44DC-9401-B70012120D3B}" destId="{3E029C3F-6D1A-44F6-9964-1359EDA6D26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E4081-CF57-4B36-ACB8-93D326FF8300}">
      <dsp:nvSpPr>
        <dsp:cNvPr id="0" name=""/>
        <dsp:cNvSpPr/>
      </dsp:nvSpPr>
      <dsp:spPr>
        <a:xfrm>
          <a:off x="-6275791" y="-960033"/>
          <a:ext cx="7470264" cy="7470264"/>
        </a:xfrm>
        <a:prstGeom prst="blockArc">
          <a:avLst>
            <a:gd name="adj1" fmla="val 18900000"/>
            <a:gd name="adj2" fmla="val 2700000"/>
            <a:gd name="adj3" fmla="val 289"/>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2FF165-7581-4EE0-846E-81CFDA9036CC}">
      <dsp:nvSpPr>
        <dsp:cNvPr id="0" name=""/>
        <dsp:cNvSpPr/>
      </dsp:nvSpPr>
      <dsp:spPr>
        <a:xfrm>
          <a:off x="521871" y="313658"/>
          <a:ext cx="10583147" cy="76023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08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40000"/>
                  <a:lumOff val="60000"/>
                </a:schemeClr>
              </a:solidFill>
              <a:latin typeface="+mn-lt"/>
            </a:rPr>
            <a:t>General Practice resilience: </a:t>
          </a:r>
          <a:r>
            <a:rPr lang="en-US" sz="1600" kern="1200" dirty="0">
              <a:latin typeface="+mn-lt"/>
            </a:rPr>
            <a:t>To promote and practically support General Practice sustainability</a:t>
          </a:r>
          <a:endParaRPr lang="en-GB" sz="1600" kern="1200" dirty="0">
            <a:latin typeface="+mn-lt"/>
          </a:endParaRPr>
        </a:p>
      </dsp:txBody>
      <dsp:txXfrm>
        <a:off x="521871" y="313658"/>
        <a:ext cx="10583147" cy="760231"/>
      </dsp:txXfrm>
    </dsp:sp>
    <dsp:sp modelId="{69419A67-AD91-4063-9807-6F1E74D3453C}">
      <dsp:nvSpPr>
        <dsp:cNvPr id="0" name=""/>
        <dsp:cNvSpPr/>
      </dsp:nvSpPr>
      <dsp:spPr>
        <a:xfrm>
          <a:off x="88123" y="260026"/>
          <a:ext cx="867495" cy="867495"/>
        </a:xfrm>
        <a:prstGeom prst="ellipse">
          <a:avLst/>
        </a:prstGeom>
        <a:solidFill>
          <a:schemeClr val="accent1">
            <a:lumMod val="40000"/>
            <a:lumOff val="6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9C6E02-A422-4C46-AB29-AB0BAC909C86}">
      <dsp:nvSpPr>
        <dsp:cNvPr id="0" name=""/>
        <dsp:cNvSpPr/>
      </dsp:nvSpPr>
      <dsp:spPr>
        <a:xfrm>
          <a:off x="1019169" y="1347675"/>
          <a:ext cx="10085850" cy="77352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08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40000"/>
                  <a:lumOff val="60000"/>
                </a:schemeClr>
              </a:solidFill>
              <a:latin typeface="+mn-lt"/>
            </a:rPr>
            <a:t>Change leadership: </a:t>
          </a:r>
          <a:r>
            <a:rPr lang="en-US" sz="1600" kern="1200" dirty="0">
              <a:latin typeface="+mn-lt"/>
            </a:rPr>
            <a:t>To support primary care through complex and transformational change </a:t>
          </a:r>
          <a:endParaRPr lang="en-GB" sz="1600" kern="1200" dirty="0">
            <a:latin typeface="+mn-lt"/>
          </a:endParaRPr>
        </a:p>
      </dsp:txBody>
      <dsp:txXfrm>
        <a:off x="1019169" y="1347675"/>
        <a:ext cx="10085850" cy="773521"/>
      </dsp:txXfrm>
    </dsp:sp>
    <dsp:sp modelId="{87FDCA83-9F0D-4E07-9B4F-7CD59DDCA157}">
      <dsp:nvSpPr>
        <dsp:cNvPr id="0" name=""/>
        <dsp:cNvSpPr/>
      </dsp:nvSpPr>
      <dsp:spPr>
        <a:xfrm>
          <a:off x="585421" y="1300688"/>
          <a:ext cx="867495" cy="867495"/>
        </a:xfrm>
        <a:prstGeom prst="ellipse">
          <a:avLst/>
        </a:prstGeom>
        <a:solidFill>
          <a:schemeClr val="accent1">
            <a:lumMod val="40000"/>
            <a:lumOff val="6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7C8C78-5872-460C-A7F0-00BA0144F766}">
      <dsp:nvSpPr>
        <dsp:cNvPr id="0" name=""/>
        <dsp:cNvSpPr/>
      </dsp:nvSpPr>
      <dsp:spPr>
        <a:xfrm>
          <a:off x="1171799" y="2328532"/>
          <a:ext cx="9933219" cy="8931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08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40000"/>
                  <a:lumOff val="60000"/>
                </a:schemeClr>
              </a:solidFill>
              <a:latin typeface="+mn-lt"/>
            </a:rPr>
            <a:t>Singular representation: </a:t>
          </a:r>
          <a:r>
            <a:rPr lang="en-US" sz="1600" kern="1200" dirty="0">
              <a:latin typeface="+mn-lt"/>
            </a:rPr>
            <a:t>To help present a unified ‘face’ of general practice, promoting collaboration across partners, facilitating a united position on system issues, and avoiding fragmented approaches </a:t>
          </a:r>
          <a:endParaRPr lang="en-GB" sz="1600" kern="1200" dirty="0">
            <a:latin typeface="+mn-lt"/>
          </a:endParaRPr>
        </a:p>
      </dsp:txBody>
      <dsp:txXfrm>
        <a:off x="1171799" y="2328532"/>
        <a:ext cx="9933219" cy="893132"/>
      </dsp:txXfrm>
    </dsp:sp>
    <dsp:sp modelId="{E44C9600-7C34-4810-84F7-26F8F5E45182}">
      <dsp:nvSpPr>
        <dsp:cNvPr id="0" name=""/>
        <dsp:cNvSpPr/>
      </dsp:nvSpPr>
      <dsp:spPr>
        <a:xfrm>
          <a:off x="738052" y="2341350"/>
          <a:ext cx="867495" cy="867495"/>
        </a:xfrm>
        <a:prstGeom prst="ellipse">
          <a:avLst/>
        </a:prstGeom>
        <a:solidFill>
          <a:schemeClr val="accent1">
            <a:lumMod val="40000"/>
            <a:lumOff val="6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443A06-8C15-4D24-AD1E-DCD071D47CBB}">
      <dsp:nvSpPr>
        <dsp:cNvPr id="0" name=""/>
        <dsp:cNvSpPr/>
      </dsp:nvSpPr>
      <dsp:spPr>
        <a:xfrm>
          <a:off x="1019169" y="3389136"/>
          <a:ext cx="10085850" cy="85326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08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40000"/>
                  <a:lumOff val="60000"/>
                </a:schemeClr>
              </a:solidFill>
              <a:latin typeface="+mn-lt"/>
            </a:rPr>
            <a:t>Innovation:</a:t>
          </a:r>
          <a:r>
            <a:rPr lang="en-US" sz="1600" kern="1200" dirty="0">
              <a:latin typeface="+mn-lt"/>
            </a:rPr>
            <a:t> To drive innovation through improvement methodologies and other techniques, underpinned through strong engagement with practices, our ability to test out new approaches and a focus on delivery</a:t>
          </a:r>
          <a:endParaRPr lang="en-GB" sz="1600" kern="1200" dirty="0">
            <a:latin typeface="+mn-lt"/>
          </a:endParaRPr>
        </a:p>
      </dsp:txBody>
      <dsp:txXfrm>
        <a:off x="1019169" y="3389136"/>
        <a:ext cx="10085850" cy="853261"/>
      </dsp:txXfrm>
    </dsp:sp>
    <dsp:sp modelId="{D397827C-0971-43F9-8255-BD305D2515DD}">
      <dsp:nvSpPr>
        <dsp:cNvPr id="0" name=""/>
        <dsp:cNvSpPr/>
      </dsp:nvSpPr>
      <dsp:spPr>
        <a:xfrm>
          <a:off x="585421" y="3382012"/>
          <a:ext cx="867495" cy="867495"/>
        </a:xfrm>
        <a:prstGeom prst="ellipse">
          <a:avLst/>
        </a:prstGeom>
        <a:solidFill>
          <a:schemeClr val="accent1">
            <a:lumMod val="40000"/>
            <a:lumOff val="6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9ECFFF-A9A7-47BB-A2A6-122F8ED54F47}">
      <dsp:nvSpPr>
        <dsp:cNvPr id="0" name=""/>
        <dsp:cNvSpPr/>
      </dsp:nvSpPr>
      <dsp:spPr>
        <a:xfrm>
          <a:off x="521871" y="4408607"/>
          <a:ext cx="10583147" cy="89563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08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40000"/>
                  <a:lumOff val="60000"/>
                </a:schemeClr>
              </a:solidFill>
              <a:latin typeface="+mn-lt"/>
            </a:rPr>
            <a:t>System contribution: </a:t>
          </a:r>
          <a:r>
            <a:rPr lang="en-US" sz="1600" b="1" kern="1200" dirty="0">
              <a:solidFill>
                <a:schemeClr val="bg1"/>
              </a:solidFill>
              <a:latin typeface="+mn-lt"/>
            </a:rPr>
            <a:t>T</a:t>
          </a:r>
          <a:r>
            <a:rPr lang="en-US" sz="1600" kern="1200" dirty="0">
              <a:solidFill>
                <a:schemeClr val="bg1"/>
              </a:solidFill>
              <a:latin typeface="+mn-lt"/>
            </a:rPr>
            <a:t>o </a:t>
          </a:r>
          <a:r>
            <a:rPr lang="en-US" sz="1600" kern="1200" dirty="0">
              <a:latin typeface="+mn-lt"/>
            </a:rPr>
            <a:t>ensure primary care help lead systemwide change, promoting sector identity and credibility with system partners + change focus from reacting to PREVENTION</a:t>
          </a:r>
          <a:endParaRPr lang="en-GB" sz="1600" kern="1200" dirty="0">
            <a:latin typeface="+mn-lt"/>
          </a:endParaRPr>
        </a:p>
      </dsp:txBody>
      <dsp:txXfrm>
        <a:off x="521871" y="4408607"/>
        <a:ext cx="10583147" cy="895630"/>
      </dsp:txXfrm>
    </dsp:sp>
    <dsp:sp modelId="{3E029C3F-6D1A-44F6-9964-1359EDA6D26A}">
      <dsp:nvSpPr>
        <dsp:cNvPr id="0" name=""/>
        <dsp:cNvSpPr/>
      </dsp:nvSpPr>
      <dsp:spPr>
        <a:xfrm>
          <a:off x="88123" y="4422674"/>
          <a:ext cx="867495" cy="867495"/>
        </a:xfrm>
        <a:prstGeom prst="ellipse">
          <a:avLst/>
        </a:prstGeom>
        <a:solidFill>
          <a:schemeClr val="accent1">
            <a:lumMod val="40000"/>
            <a:lumOff val="6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0T10:53:20.685"/>
    </inkml:context>
    <inkml:brush xml:id="br0">
      <inkml:brushProperty name="width" value="0.05" units="cm"/>
      <inkml:brushProperty name="height" value="0.05" units="cm"/>
      <inkml:brushProperty name="color" value="#F6630D"/>
    </inkml:brush>
  </inkml:definitions>
  <inkml:trace contextRef="#ctx0" brushRef="#br0">1277 53 24575,'-398'-28'0,"268"14"0,-237 4 0,350 12 0,1 0 0,0 1 0,0 1 0,0 1 0,0 0 0,1 1 0,0 1 0,0 0 0,0 1 0,1 0 0,-21 17 0,20-12 0,0 0 0,1 0 0,0 2 0,1 0 0,0 0 0,2 1 0,-1 1 0,2 0 0,-12 25 0,14-20 0,1 1 0,1-1 0,1 1 0,1 0 0,1 0 0,0 30 0,9 143 0,-3-177 0,0 0 0,2 1 0,0-2 0,1 1 0,1 0 0,1-1 0,0-1 0,1 1 0,22 30 0,-7-17 0,1 0 0,1-1 0,58 51 0,-59-63 0,0-1 0,0-1 0,2-1 0,0-1 0,0-2 0,58 18 0,-19-11 0,0-4 0,70 7 0,-66-14 0,1-2 0,0-4 0,0-3 0,0-2 0,-1-4 0,109-25 0,-167 29 0,0-1 0,0-1 0,-1 1 0,0-2 0,0 1 0,0-2 0,-1 1 0,1-2 0,-2 1 0,1-1 0,-1-1 0,0 0 0,-1 0 0,8-11 0,-6 5 0,-1-2 0,0 1 0,-1-1 0,0-1 0,-2 1 0,0-1 0,-1-1 0,4-28 0,19-209 0,-17 153 0,-4 52 0,1-59 0,-8 105 0,0-16 0,-1 0 0,0 0 0,-6-27 0,5 42 0,1 0 0,-1 0 0,-1 0 0,1 0 0,-1 0 0,0 0 0,0 1 0,-1-1 0,1 1 0,-1 0 0,-1 0 0,1 0 0,-1 1 0,1-1 0,-8-3 0,-16-10 0,-1 3 0,-59-24 0,56 25 0,8 6 0,0 1 0,-1 2 0,1 0 0,-44-3 0,-2 0 0,-115-6-1365,144 8-5461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GB"/>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05EC943D-9FC1-40BC-969B-36703E0E5328}" type="datetimeFigureOut">
              <a:rPr lang="en-GB" smtClean="0"/>
              <a:t>27/11/2023</a:t>
            </a:fld>
            <a:endParaRPr lang="en-GB"/>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GB"/>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9656C3D5-D016-48BC-A622-AF59D5F70FBB}" type="slidenum">
              <a:rPr lang="en-GB" smtClean="0"/>
              <a:t>‹#›</a:t>
            </a:fld>
            <a:endParaRPr lang="en-GB"/>
          </a:p>
        </p:txBody>
      </p:sp>
    </p:spTree>
    <p:extLst>
      <p:ext uri="{BB962C8B-B14F-4D97-AF65-F5344CB8AC3E}">
        <p14:creationId xmlns:p14="http://schemas.microsoft.com/office/powerpoint/2010/main" val="9156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A56911-28E2-4532-A034-D90BEA3C84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014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5CE0F7-8E43-A64B-BC00-1DBBB53FBF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142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5CE0F7-8E43-A64B-BC00-1DBBB53FBF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17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5CE0F7-8E43-A64B-BC00-1DBBB53FBF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192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Nish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5CE0F7-8E43-A64B-BC00-1DBBB53FBF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236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EEEF1-AEDE-4C60-9B96-CCB72F3862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30B582-D9EE-4822-8970-E2301BF93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3036A4-18E1-4A89-99CA-B0C12C3E7EE0}"/>
              </a:ext>
            </a:extLst>
          </p:cNvPr>
          <p:cNvSpPr>
            <a:spLocks noGrp="1"/>
          </p:cNvSpPr>
          <p:nvPr>
            <p:ph type="dt" sz="half" idx="10"/>
          </p:nvPr>
        </p:nvSpPr>
        <p:spPr/>
        <p:txBody>
          <a:bodyPr/>
          <a:lstStyle/>
          <a:p>
            <a:fld id="{E0505BDA-D336-48FC-B280-E6D373253EDB}" type="datetimeFigureOut">
              <a:rPr lang="en-GB" smtClean="0"/>
              <a:t>27/11/2023</a:t>
            </a:fld>
            <a:endParaRPr lang="en-GB"/>
          </a:p>
        </p:txBody>
      </p:sp>
      <p:sp>
        <p:nvSpPr>
          <p:cNvPr id="5" name="Footer Placeholder 4">
            <a:extLst>
              <a:ext uri="{FF2B5EF4-FFF2-40B4-BE49-F238E27FC236}">
                <a16:creationId xmlns:a16="http://schemas.microsoft.com/office/drawing/2014/main" id="{F0375369-EC94-48F3-9177-63C67F00A1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02A4D8-DB92-4493-866B-FF0A83F70E88}"/>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731214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0E3B4-A0EA-4DDF-A4A4-4FC677AAC1E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76C3A4-D4A5-44E0-B982-1838D28C7E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2F6E08-5549-4186-B614-F9F0808FD880}"/>
              </a:ext>
            </a:extLst>
          </p:cNvPr>
          <p:cNvSpPr>
            <a:spLocks noGrp="1"/>
          </p:cNvSpPr>
          <p:nvPr>
            <p:ph type="dt" sz="half" idx="10"/>
          </p:nvPr>
        </p:nvSpPr>
        <p:spPr/>
        <p:txBody>
          <a:bodyPr/>
          <a:lstStyle/>
          <a:p>
            <a:fld id="{E0505BDA-D336-48FC-B280-E6D373253EDB}" type="datetimeFigureOut">
              <a:rPr lang="en-GB" smtClean="0"/>
              <a:t>27/11/2023</a:t>
            </a:fld>
            <a:endParaRPr lang="en-GB"/>
          </a:p>
        </p:txBody>
      </p:sp>
      <p:sp>
        <p:nvSpPr>
          <p:cNvPr id="5" name="Footer Placeholder 4">
            <a:extLst>
              <a:ext uri="{FF2B5EF4-FFF2-40B4-BE49-F238E27FC236}">
                <a16:creationId xmlns:a16="http://schemas.microsoft.com/office/drawing/2014/main" id="{7D498A5A-51E6-4F7A-AB03-86A6F13A18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B81548-CC39-44CD-8273-28EB2A7BC556}"/>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27222204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E7125E7-0640-374A-8780-5FA31D5D0CC5}"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95892-04A5-D747-8958-B24B826515F3}" type="slidenum">
              <a:rPr lang="en-US" smtClean="0"/>
              <a:t>‹#›</a:t>
            </a:fld>
            <a:endParaRPr lang="en-US"/>
          </a:p>
        </p:txBody>
      </p:sp>
    </p:spTree>
    <p:extLst>
      <p:ext uri="{BB962C8B-B14F-4D97-AF65-F5344CB8AC3E}">
        <p14:creationId xmlns:p14="http://schemas.microsoft.com/office/powerpoint/2010/main" val="36916740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410229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077300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681879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621940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903820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011749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843899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612354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7357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6B6064-5F05-42F0-B4D9-D5BF2066B5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82AC22-5FC2-45BE-B91D-40B91BD160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C94322-E65B-4BFF-B21C-A3A5847643A6}"/>
              </a:ext>
            </a:extLst>
          </p:cNvPr>
          <p:cNvSpPr>
            <a:spLocks noGrp="1"/>
          </p:cNvSpPr>
          <p:nvPr>
            <p:ph type="dt" sz="half" idx="10"/>
          </p:nvPr>
        </p:nvSpPr>
        <p:spPr/>
        <p:txBody>
          <a:bodyPr/>
          <a:lstStyle/>
          <a:p>
            <a:fld id="{E0505BDA-D336-48FC-B280-E6D373253EDB}" type="datetimeFigureOut">
              <a:rPr lang="en-GB" smtClean="0"/>
              <a:t>27/11/2023</a:t>
            </a:fld>
            <a:endParaRPr lang="en-GB"/>
          </a:p>
        </p:txBody>
      </p:sp>
      <p:sp>
        <p:nvSpPr>
          <p:cNvPr id="5" name="Footer Placeholder 4">
            <a:extLst>
              <a:ext uri="{FF2B5EF4-FFF2-40B4-BE49-F238E27FC236}">
                <a16:creationId xmlns:a16="http://schemas.microsoft.com/office/drawing/2014/main" id="{C282D9CE-EACB-48DF-87E2-D8879E1385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909513-4743-4433-9053-1A1B94145C75}"/>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32182551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634041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6615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grpSp>
        <p:nvGrpSpPr>
          <p:cNvPr id="8" name="Group 7"/>
          <p:cNvGrpSpPr/>
          <p:nvPr/>
        </p:nvGrpSpPr>
        <p:grpSpPr>
          <a:xfrm>
            <a:off x="0" y="6780042"/>
            <a:ext cx="12192000" cy="77958"/>
            <a:chOff x="0" y="6693778"/>
            <a:chExt cx="9144000" cy="77958"/>
          </a:xfrm>
        </p:grpSpPr>
        <p:sp>
          <p:nvSpPr>
            <p:cNvPr id="9" name="Rectangle 8"/>
            <p:cNvSpPr/>
            <p:nvPr/>
          </p:nvSpPr>
          <p:spPr>
            <a:xfrm>
              <a:off x="0" y="6693778"/>
              <a:ext cx="2383277" cy="778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2383277" y="6693915"/>
              <a:ext cx="6760723" cy="77821"/>
            </a:xfrm>
            <a:prstGeom prst="rect">
              <a:avLst/>
            </a:prstGeom>
            <a:gradFill flip="none" rotWithShape="1">
              <a:gsLst>
                <a:gs pos="77000">
                  <a:srgbClr val="00B0F0"/>
                </a:gs>
                <a:gs pos="0">
                  <a:srgbClr val="0092DA"/>
                </a:gs>
                <a:gs pos="10000">
                  <a:srgbClr val="94DEF9"/>
                </a:gs>
                <a:gs pos="21000">
                  <a:schemeClr val="bg1"/>
                </a:gs>
                <a:gs pos="100000">
                  <a:srgbClr val="0070C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itle 1"/>
          <p:cNvSpPr>
            <a:spLocks noGrp="1"/>
          </p:cNvSpPr>
          <p:nvPr>
            <p:ph type="title" hasCustomPrompt="1"/>
          </p:nvPr>
        </p:nvSpPr>
        <p:spPr>
          <a:xfrm>
            <a:off x="153600" y="158744"/>
            <a:ext cx="10515600" cy="439200"/>
          </a:xfrm>
        </p:spPr>
        <p:txBody>
          <a:bodyPr>
            <a:noAutofit/>
          </a:bodyPr>
          <a:lstStyle>
            <a:lvl1pPr>
              <a:defRPr sz="2600" b="1"/>
            </a:lvl1pPr>
          </a:lstStyle>
          <a:p>
            <a:r>
              <a:rPr lang="en-US" dirty="0"/>
              <a:t>CLICK TO EDIT MASTER TITLE STYLE</a:t>
            </a:r>
          </a:p>
        </p:txBody>
      </p:sp>
      <p:sp>
        <p:nvSpPr>
          <p:cNvPr id="6" name="Text Placeholder 6"/>
          <p:cNvSpPr>
            <a:spLocks noGrp="1"/>
          </p:cNvSpPr>
          <p:nvPr>
            <p:ph type="body" sz="quarter" idx="13"/>
          </p:nvPr>
        </p:nvSpPr>
        <p:spPr>
          <a:xfrm>
            <a:off x="151937" y="583128"/>
            <a:ext cx="6728884" cy="58320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53585759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3"/>
          <p:cNvSpPr txBox="1">
            <a:spLocks noChangeArrowheads="1"/>
          </p:cNvSpPr>
          <p:nvPr userDrawn="1"/>
        </p:nvSpPr>
        <p:spPr bwMode="auto">
          <a:xfrm>
            <a:off x="203201" y="6362700"/>
            <a:ext cx="2203360" cy="276999"/>
          </a:xfrm>
          <a:prstGeom prst="rect">
            <a:avLst/>
          </a:prstGeom>
          <a:noFill/>
          <a:ln w="9525">
            <a:noFill/>
            <a:miter lim="800000"/>
            <a:headEnd/>
            <a:tailEnd/>
          </a:ln>
          <a:effectLst/>
        </p:spPr>
        <p:txBody>
          <a:bodyPr wrap="none">
            <a:prstTxWarp prst="textNoShape">
              <a:avLst/>
            </a:prstTxWarp>
            <a:spAutoFit/>
          </a:bodyPr>
          <a:lstStyle/>
          <a:p>
            <a:pPr>
              <a:defRPr/>
            </a:pPr>
            <a:r>
              <a:rPr lang="en-US" sz="1200" b="1">
                <a:solidFill>
                  <a:schemeClr val="bg1"/>
                </a:solidFill>
                <a:latin typeface="Arial" pitchFamily="1" charset="0"/>
              </a:rPr>
              <a:t>www.worcestershire.gov.uk</a:t>
            </a:r>
          </a:p>
        </p:txBody>
      </p:sp>
      <p:sp>
        <p:nvSpPr>
          <p:cNvPr id="19458" name="Rectangle 2"/>
          <p:cNvSpPr>
            <a:spLocks noGrp="1" noChangeArrowheads="1"/>
          </p:cNvSpPr>
          <p:nvPr>
            <p:ph type="ctrTitle"/>
          </p:nvPr>
        </p:nvSpPr>
        <p:spPr>
          <a:xfrm>
            <a:off x="609600" y="2514600"/>
            <a:ext cx="10871200" cy="1143000"/>
          </a:xfrm>
        </p:spPr>
        <p:txBody>
          <a:bodyPr/>
          <a:lstStyle>
            <a:lvl1pPr algn="ctr">
              <a:defRPr sz="4800"/>
            </a:lvl1pPr>
          </a:lstStyle>
          <a:p>
            <a:r>
              <a:rPr lang="en-US"/>
              <a:t>Click to edit Master title style</a:t>
            </a:r>
          </a:p>
        </p:txBody>
      </p:sp>
      <p:sp>
        <p:nvSpPr>
          <p:cNvPr id="19459" name="Rectangle 3"/>
          <p:cNvSpPr>
            <a:spLocks noGrp="1" noChangeArrowheads="1"/>
          </p:cNvSpPr>
          <p:nvPr>
            <p:ph type="subTitle" idx="1"/>
          </p:nvPr>
        </p:nvSpPr>
        <p:spPr>
          <a:xfrm>
            <a:off x="609600" y="3886200"/>
            <a:ext cx="10871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sldNum" sz="quarter" idx="10"/>
          </p:nvPr>
        </p:nvSpPr>
        <p:spPr>
          <a:xfrm>
            <a:off x="11074400" y="76200"/>
            <a:ext cx="916517" cy="228600"/>
          </a:xfrm>
        </p:spPr>
        <p:txBody>
          <a:bodyPr/>
          <a:lstStyle>
            <a:lvl1pPr>
              <a:defRPr/>
            </a:lvl1pPr>
          </a:lstStyle>
          <a:p>
            <a:pPr>
              <a:defRPr/>
            </a:pPr>
            <a:fld id="{6CE87BA2-DA29-1248-90FE-E5176F9E64E6}" type="slidenum">
              <a:rPr lang="en-US"/>
              <a:pPr>
                <a:defRPr/>
              </a:pPr>
              <a:t>‹#›</a:t>
            </a:fld>
            <a:endParaRPr lang="en-US" sz="1400" b="0">
              <a:solidFill>
                <a:schemeClr val="tx1"/>
              </a:solidFill>
              <a:latin typeface="Times" charset="0"/>
            </a:endParaRPr>
          </a:p>
        </p:txBody>
      </p:sp>
      <p:sp>
        <p:nvSpPr>
          <p:cNvPr id="6" name="Rectangle 15"/>
          <p:cNvSpPr>
            <a:spLocks noGrp="1" noChangeArrowheads="1"/>
          </p:cNvSpPr>
          <p:nvPr>
            <p:ph type="ftr" sz="quarter" idx="11"/>
          </p:nvPr>
        </p:nvSpPr>
        <p:spPr/>
        <p:txBody>
          <a:bodyPr/>
          <a:lstStyle>
            <a:lvl1pPr>
              <a:defRPr sz="1000" smtClean="0"/>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240739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ED2688D-57F9-014B-A5EC-73A92ABCB0E5}" type="slidenum">
              <a:rPr lang="en-US"/>
              <a:pPr>
                <a:defRPr/>
              </a:pPr>
              <a:t>‹#›</a:t>
            </a:fld>
            <a:endParaRPr lang="en-US" sz="1400" b="0">
              <a:solidFill>
                <a:schemeClr val="tx1"/>
              </a:solidFill>
              <a:latin typeface="Times" charset="0"/>
            </a:endParaRPr>
          </a:p>
        </p:txBody>
      </p:sp>
      <p:sp>
        <p:nvSpPr>
          <p:cNvPr id="5" name="Footer Placeholder 4"/>
          <p:cNvSpPr>
            <a:spLocks noGrp="1"/>
          </p:cNvSpPr>
          <p:nvPr>
            <p:ph type="ftr" sz="quarter" idx="11"/>
          </p:nvPr>
        </p:nvSpPr>
        <p:spPr/>
        <p:txBody>
          <a:bodyPr/>
          <a:lstStyle>
            <a:lvl1pPr>
              <a:defRPr sz="1000" b="0" i="0" dirty="0" smtClean="0">
                <a:solidFill>
                  <a:schemeClr val="bg1"/>
                </a:solidFill>
                <a:latin typeface="+mn-lt"/>
              </a:defRPr>
            </a:lvl1pPr>
          </a:lstStyle>
          <a:p>
            <a:pPr>
              <a:defRPr/>
            </a:pPr>
            <a:r>
              <a:rPr lang="en-US"/>
              <a:t>[Slideshow Title - edit in Headers &amp; Footers] </a:t>
            </a:r>
          </a:p>
        </p:txBody>
      </p:sp>
    </p:spTree>
    <p:extLst>
      <p:ext uri="{BB962C8B-B14F-4D97-AF65-F5344CB8AC3E}">
        <p14:creationId xmlns:p14="http://schemas.microsoft.com/office/powerpoint/2010/main" val="3209638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9DF3850D-EF14-154D-BFAB-79207C675DD5}" type="slidenum">
              <a:rPr lang="en-US"/>
              <a:pPr>
                <a:defRPr/>
              </a:pPr>
              <a:t>‹#›</a:t>
            </a:fld>
            <a:endParaRPr lang="en-US" sz="1400" b="0" dirty="0">
              <a:solidFill>
                <a:schemeClr val="tx1"/>
              </a:solidFill>
              <a:latin typeface="Times" charset="0"/>
            </a:endParaRPr>
          </a:p>
        </p:txBody>
      </p:sp>
      <p:sp>
        <p:nvSpPr>
          <p:cNvPr id="5" name="Footer Placeholder 4"/>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4052191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478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4EA3351-E226-6B49-89AF-8CA9EA5A0FA2}" type="slidenum">
              <a:rPr lang="en-US"/>
              <a:pPr>
                <a:defRPr/>
              </a:pPr>
              <a:t>‹#›</a:t>
            </a:fld>
            <a:endParaRPr lang="en-US" sz="1400" b="0">
              <a:solidFill>
                <a:schemeClr val="tx1"/>
              </a:solidFill>
              <a:latin typeface="Times" charset="0"/>
            </a:endParaRPr>
          </a:p>
        </p:txBody>
      </p:sp>
      <p:sp>
        <p:nvSpPr>
          <p:cNvPr id="6" name="Footer Placeholder 5"/>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pic>
        <p:nvPicPr>
          <p:cNvPr id="8" name="Picture 7" descr="A picture containing text, weapon&#10;&#10;Description automatically generated">
            <a:extLst>
              <a:ext uri="{FF2B5EF4-FFF2-40B4-BE49-F238E27FC236}">
                <a16:creationId xmlns:a16="http://schemas.microsoft.com/office/drawing/2014/main" id="{01C3E795-4651-4F9F-A0F2-9C71E6F9165A}"/>
              </a:ext>
            </a:extLst>
          </p:cNvPr>
          <p:cNvPicPr>
            <a:picLocks noChangeAspect="1"/>
          </p:cNvPicPr>
          <p:nvPr userDrawn="1"/>
        </p:nvPicPr>
        <p:blipFill>
          <a:blip r:embed="rId2"/>
          <a:stretch>
            <a:fillRect/>
          </a:stretch>
        </p:blipFill>
        <p:spPr>
          <a:xfrm>
            <a:off x="5135894" y="6043679"/>
            <a:ext cx="1920213" cy="786537"/>
          </a:xfrm>
          <a:prstGeom prst="rect">
            <a:avLst/>
          </a:prstGeom>
        </p:spPr>
      </p:pic>
    </p:spTree>
    <p:extLst>
      <p:ext uri="{BB962C8B-B14F-4D97-AF65-F5344CB8AC3E}">
        <p14:creationId xmlns:p14="http://schemas.microsoft.com/office/powerpoint/2010/main" val="3206930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793875"/>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3638"/>
            <a:ext cx="5386917" cy="3357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793875"/>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3638"/>
            <a:ext cx="5389033" cy="3357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D1A31CDC-7CA6-B44B-95E4-E0DE28C4EB69}" type="slidenum">
              <a:rPr lang="en-US"/>
              <a:pPr>
                <a:defRPr/>
              </a:pPr>
              <a:t>‹#›</a:t>
            </a:fld>
            <a:endParaRPr lang="en-US" sz="1400" b="0">
              <a:solidFill>
                <a:schemeClr val="tx1"/>
              </a:solidFill>
              <a:latin typeface="Times" charset="0"/>
            </a:endParaRPr>
          </a:p>
        </p:txBody>
      </p:sp>
      <p:sp>
        <p:nvSpPr>
          <p:cNvPr id="8" name="Footer Placeholder 7"/>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1099061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F46ACD5C-53BA-D540-846F-28DDCA2F7BBA}" type="slidenum">
              <a:rPr lang="en-US"/>
              <a:pPr>
                <a:defRPr/>
              </a:pPr>
              <a:t>‹#›</a:t>
            </a:fld>
            <a:endParaRPr lang="en-US" sz="1400" b="0">
              <a:solidFill>
                <a:schemeClr val="tx1"/>
              </a:solidFill>
              <a:latin typeface="Times" charset="0"/>
            </a:endParaRPr>
          </a:p>
        </p:txBody>
      </p:sp>
      <p:sp>
        <p:nvSpPr>
          <p:cNvPr id="4" name="Footer Placeholder 3"/>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1748833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07ACE5A7-784D-DB4F-ACF2-47004661C9D4}" type="slidenum">
              <a:rPr lang="en-US"/>
              <a:pPr>
                <a:defRPr/>
              </a:pPr>
              <a:t>‹#›</a:t>
            </a:fld>
            <a:endParaRPr lang="en-US" sz="1400" b="0">
              <a:solidFill>
                <a:schemeClr val="tx1"/>
              </a:solidFill>
              <a:latin typeface="Times" charset="0"/>
            </a:endParaRPr>
          </a:p>
        </p:txBody>
      </p:sp>
      <p:sp>
        <p:nvSpPr>
          <p:cNvPr id="3" name="Footer Placeholder 2"/>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105904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8A9F6-DD48-4C54-A1EC-0402CD173C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5814C5-27ED-4100-B86E-5E9704511E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A6AA5F-B15E-4BE8-828D-9E7E34C5C2D5}"/>
              </a:ext>
            </a:extLst>
          </p:cNvPr>
          <p:cNvSpPr>
            <a:spLocks noGrp="1"/>
          </p:cNvSpPr>
          <p:nvPr>
            <p:ph type="dt" sz="half" idx="10"/>
          </p:nvPr>
        </p:nvSpPr>
        <p:spPr/>
        <p:txBody>
          <a:bodyPr/>
          <a:lstStyle/>
          <a:p>
            <a:fld id="{E0505BDA-D336-48FC-B280-E6D373253EDB}" type="datetimeFigureOut">
              <a:rPr lang="en-GB" smtClean="0"/>
              <a:t>27/11/2023</a:t>
            </a:fld>
            <a:endParaRPr lang="en-GB"/>
          </a:p>
        </p:txBody>
      </p:sp>
      <p:sp>
        <p:nvSpPr>
          <p:cNvPr id="5" name="Footer Placeholder 4">
            <a:extLst>
              <a:ext uri="{FF2B5EF4-FFF2-40B4-BE49-F238E27FC236}">
                <a16:creationId xmlns:a16="http://schemas.microsoft.com/office/drawing/2014/main" id="{FD3A02BC-5F18-4B4B-B47E-E1E8D96040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178999-A665-42F5-B191-736D0C9A361A}"/>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3896069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533400"/>
            <a:ext cx="4011084"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533401"/>
            <a:ext cx="6815667"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695451"/>
            <a:ext cx="4011084" cy="4171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34CB9559-9E1F-2743-A28E-3EE05ABC14F5}" type="slidenum">
              <a:rPr lang="en-US"/>
              <a:pPr>
                <a:defRPr/>
              </a:pPr>
              <a:t>‹#›</a:t>
            </a:fld>
            <a:endParaRPr lang="en-US" sz="1400" b="0">
              <a:solidFill>
                <a:schemeClr val="tx1"/>
              </a:solidFill>
              <a:latin typeface="Times" charset="0"/>
            </a:endParaRPr>
          </a:p>
        </p:txBody>
      </p:sp>
      <p:sp>
        <p:nvSpPr>
          <p:cNvPr id="6" name="Footer Placeholder 5"/>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51013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495800"/>
            <a:ext cx="73152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612776"/>
            <a:ext cx="7315200" cy="3806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0625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12E10F85-35E6-3E44-B391-C4CE18440921}" type="slidenum">
              <a:rPr lang="en-US"/>
              <a:pPr>
                <a:defRPr/>
              </a:pPr>
              <a:t>‹#›</a:t>
            </a:fld>
            <a:endParaRPr lang="en-US" sz="1400" b="0">
              <a:solidFill>
                <a:schemeClr val="tx1"/>
              </a:solidFill>
              <a:latin typeface="Times" charset="0"/>
            </a:endParaRPr>
          </a:p>
        </p:txBody>
      </p:sp>
      <p:sp>
        <p:nvSpPr>
          <p:cNvPr id="6" name="Footer Placeholder 5"/>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3509213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3D3F49A7-3237-3042-A89C-041B1DC9858F}" type="slidenum">
              <a:rPr lang="en-US"/>
              <a:pPr>
                <a:defRPr/>
              </a:pPr>
              <a:t>‹#›</a:t>
            </a:fld>
            <a:endParaRPr lang="en-US" sz="1400" b="0">
              <a:solidFill>
                <a:schemeClr val="tx1"/>
              </a:solidFill>
              <a:latin typeface="Times" charset="0"/>
            </a:endParaRPr>
          </a:p>
        </p:txBody>
      </p:sp>
      <p:sp>
        <p:nvSpPr>
          <p:cNvPr id="5" name="Footer Placeholder 4"/>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3137698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09600"/>
            <a:ext cx="80264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43399B4A-CE53-F949-B438-9393503C09D2}" type="slidenum">
              <a:rPr lang="en-US"/>
              <a:pPr>
                <a:defRPr/>
              </a:pPr>
              <a:t>‹#›</a:t>
            </a:fld>
            <a:endParaRPr lang="en-US" sz="1400" b="0">
              <a:solidFill>
                <a:schemeClr val="tx1"/>
              </a:solidFill>
              <a:latin typeface="Times" charset="0"/>
            </a:endParaRPr>
          </a:p>
        </p:txBody>
      </p:sp>
      <p:sp>
        <p:nvSpPr>
          <p:cNvPr id="5" name="Footer Placeholder 4"/>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2454897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BFD1957-A186-6D4C-9B8D-9E01B3743AE9}"/>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7A6BFCB5-DC70-3F4D-9F09-FC8763A5D50D}"/>
              </a:ext>
            </a:extLst>
          </p:cNvPr>
          <p:cNvSpPr>
            <a:spLocks noGrp="1"/>
          </p:cNvSpPr>
          <p:nvPr>
            <p:ph type="body" sz="quarter" idx="10" hasCustomPrompt="1"/>
          </p:nvPr>
        </p:nvSpPr>
        <p:spPr>
          <a:xfrm>
            <a:off x="947312" y="2725555"/>
            <a:ext cx="6532562" cy="508601"/>
          </a:xfrm>
        </p:spPr>
        <p:txBody>
          <a:bodyPr anchor="b">
            <a:spAutoFit/>
          </a:bodyPr>
          <a:lstStyle>
            <a:lvl1pPr marL="0" indent="0" algn="l">
              <a:buNone/>
              <a:defRPr sz="4000" b="1" spc="-50" baseline="0">
                <a:latin typeface="+mj-lt"/>
              </a:defRPr>
            </a:lvl1pPr>
            <a:lvl2pPr>
              <a:buNone/>
              <a:defRPr/>
            </a:lvl2pPr>
            <a:lvl3pPr>
              <a:buNone/>
              <a:defRPr/>
            </a:lvl3pPr>
            <a:lvl4pPr>
              <a:buNone/>
              <a:defRPr/>
            </a:lvl4pPr>
            <a:lvl5pPr>
              <a:buNone/>
              <a:defRPr/>
            </a:lvl5pPr>
          </a:lstStyle>
          <a:p>
            <a:r>
              <a:rPr lang="en-GB" sz="2400"/>
              <a:t>Put your title here</a:t>
            </a:r>
          </a:p>
        </p:txBody>
      </p:sp>
      <p:sp>
        <p:nvSpPr>
          <p:cNvPr id="28" name="Text Placeholder 26">
            <a:extLst>
              <a:ext uri="{FF2B5EF4-FFF2-40B4-BE49-F238E27FC236}">
                <a16:creationId xmlns:a16="http://schemas.microsoft.com/office/drawing/2014/main" id="{B8119411-E973-724D-B915-20623A3D4D7D}"/>
              </a:ext>
            </a:extLst>
          </p:cNvPr>
          <p:cNvSpPr>
            <a:spLocks noGrp="1"/>
          </p:cNvSpPr>
          <p:nvPr>
            <p:ph type="body" sz="quarter" idx="11" hasCustomPrompt="1"/>
          </p:nvPr>
        </p:nvSpPr>
        <p:spPr>
          <a:xfrm>
            <a:off x="947312" y="3283894"/>
            <a:ext cx="6532562" cy="899157"/>
          </a:xfrm>
        </p:spPr>
        <p:txBody>
          <a:bodyPr anchor="t">
            <a:spAutoFit/>
          </a:bodyPr>
          <a:lstStyle>
            <a:lvl1pPr marL="0" indent="0" algn="l">
              <a:lnSpc>
                <a:spcPct val="114000"/>
              </a:lnSpc>
              <a:buNone/>
              <a:defRPr sz="2000" b="0">
                <a:solidFill>
                  <a:schemeClr val="accent1"/>
                </a:solidFill>
                <a:latin typeface="+mj-lt"/>
              </a:defRPr>
            </a:lvl1pPr>
            <a:lvl2pPr>
              <a:buNone/>
              <a:defRPr/>
            </a:lvl2pPr>
            <a:lvl3pPr>
              <a:buNone/>
              <a:defRPr/>
            </a:lvl3pPr>
            <a:lvl4pPr>
              <a:buNone/>
              <a:defRPr/>
            </a:lvl4pPr>
            <a:lvl5pPr>
              <a:buNone/>
              <a:defRPr/>
            </a:lvl5pPr>
          </a:lstStyle>
          <a:p>
            <a:r>
              <a:rPr lang="en-GB" sz="2400"/>
              <a:t>It’s always good to have a subtitle, even if it’s just your name and a date.</a:t>
            </a:r>
          </a:p>
        </p:txBody>
      </p:sp>
      <p:pic>
        <p:nvPicPr>
          <p:cNvPr id="31" name="Graphic 30">
            <a:extLst>
              <a:ext uri="{FF2B5EF4-FFF2-40B4-BE49-F238E27FC236}">
                <a16:creationId xmlns:a16="http://schemas.microsoft.com/office/drawing/2014/main" id="{8CAB7599-3336-564E-B0A7-FC84F987984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978408" y="2000678"/>
            <a:ext cx="3098531" cy="2757168"/>
          </a:xfrm>
          <a:prstGeom prst="rect">
            <a:avLst/>
          </a:prstGeom>
        </p:spPr>
      </p:pic>
      <p:cxnSp>
        <p:nvCxnSpPr>
          <p:cNvPr id="32" name="Straight Connector 31">
            <a:extLst>
              <a:ext uri="{FF2B5EF4-FFF2-40B4-BE49-F238E27FC236}">
                <a16:creationId xmlns:a16="http://schemas.microsoft.com/office/drawing/2014/main" id="{4FAE0436-D231-6D41-85DA-5173C73611B7}"/>
              </a:ext>
            </a:extLst>
          </p:cNvPr>
          <p:cNvCxnSpPr>
            <a:cxnSpLocks/>
          </p:cNvCxnSpPr>
          <p:nvPr userDrawn="1"/>
        </p:nvCxnSpPr>
        <p:spPr>
          <a:xfrm>
            <a:off x="838200" y="501831"/>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664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CC0C-BCDE-EC48-80F6-86BFA257210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016DED2-F0FC-5547-B4B4-09931C8596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16635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959414-3CE8-6248-ABE2-43C07C335DC6}"/>
              </a:ext>
            </a:extLst>
          </p:cNvPr>
          <p:cNvGrpSpPr/>
          <p:nvPr userDrawn="1"/>
        </p:nvGrpSpPr>
        <p:grpSpPr>
          <a:xfrm>
            <a:off x="838200" y="153721"/>
            <a:ext cx="10521875" cy="703478"/>
            <a:chOff x="838200" y="6045798"/>
            <a:chExt cx="10521875" cy="703478"/>
          </a:xfrm>
          <a:solidFill>
            <a:srgbClr val="FFFFFF"/>
          </a:solidFill>
        </p:grpSpPr>
        <p:cxnSp>
          <p:nvCxnSpPr>
            <p:cNvPr id="8" name="Straight Connector 7">
              <a:extLst>
                <a:ext uri="{FF2B5EF4-FFF2-40B4-BE49-F238E27FC236}">
                  <a16:creationId xmlns:a16="http://schemas.microsoft.com/office/drawing/2014/main" id="{2C530AFE-9861-6F4B-805F-DF8FD44B2B65}"/>
                </a:ext>
              </a:extLst>
            </p:cNvPr>
            <p:cNvCxnSpPr>
              <a:cxnSpLocks/>
            </p:cNvCxnSpPr>
            <p:nvPr userDrawn="1"/>
          </p:nvCxnSpPr>
          <p:spPr>
            <a:xfrm>
              <a:off x="838200"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D563D4-F786-7241-9817-05A64EF2790E}"/>
                </a:ext>
              </a:extLst>
            </p:cNvPr>
            <p:cNvCxnSpPr>
              <a:cxnSpLocks/>
            </p:cNvCxnSpPr>
            <p:nvPr userDrawn="1"/>
          </p:nvCxnSpPr>
          <p:spPr>
            <a:xfrm>
              <a:off x="6679602"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ADAD111B-4205-7142-8AA5-F19BED9731D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700712" y="6045798"/>
              <a:ext cx="790575" cy="703478"/>
            </a:xfrm>
            <a:prstGeom prst="rect">
              <a:avLst/>
            </a:prstGeom>
          </p:spPr>
        </p:pic>
      </p:grpSp>
      <p:cxnSp>
        <p:nvCxnSpPr>
          <p:cNvPr id="11" name="Straight Connector 10">
            <a:extLst>
              <a:ext uri="{FF2B5EF4-FFF2-40B4-BE49-F238E27FC236}">
                <a16:creationId xmlns:a16="http://schemas.microsoft.com/office/drawing/2014/main" id="{0304254E-A2A8-2C42-B2F2-721079E96B60}"/>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26">
            <a:extLst>
              <a:ext uri="{FF2B5EF4-FFF2-40B4-BE49-F238E27FC236}">
                <a16:creationId xmlns:a16="http://schemas.microsoft.com/office/drawing/2014/main" id="{81E12529-7AC8-A745-954B-E9C750142985}"/>
              </a:ext>
            </a:extLst>
          </p:cNvPr>
          <p:cNvSpPr>
            <a:spLocks noGrp="1"/>
          </p:cNvSpPr>
          <p:nvPr>
            <p:ph type="body" sz="quarter" idx="10" hasCustomPrompt="1"/>
          </p:nvPr>
        </p:nvSpPr>
        <p:spPr>
          <a:xfrm>
            <a:off x="947312" y="2725555"/>
            <a:ext cx="6532562" cy="508601"/>
          </a:xfrm>
        </p:spPr>
        <p:txBody>
          <a:bodyPr anchor="b">
            <a:spAutoFit/>
          </a:bodyPr>
          <a:lstStyle>
            <a:lvl1pPr marL="0" indent="0" algn="l">
              <a:buNone/>
              <a:defRPr sz="4000" b="1" spc="-50" baseline="0">
                <a:latin typeface="+mj-lt"/>
              </a:defRPr>
            </a:lvl1pPr>
            <a:lvl2pPr>
              <a:buNone/>
              <a:defRPr/>
            </a:lvl2pPr>
            <a:lvl3pPr>
              <a:buNone/>
              <a:defRPr/>
            </a:lvl3pPr>
            <a:lvl4pPr>
              <a:buNone/>
              <a:defRPr/>
            </a:lvl4pPr>
            <a:lvl5pPr>
              <a:buNone/>
              <a:defRPr/>
            </a:lvl5pPr>
          </a:lstStyle>
          <a:p>
            <a:r>
              <a:rPr lang="en-GB" sz="2400"/>
              <a:t>Put your title here</a:t>
            </a:r>
          </a:p>
        </p:txBody>
      </p:sp>
      <p:sp>
        <p:nvSpPr>
          <p:cNvPr id="17" name="Text Placeholder 26">
            <a:extLst>
              <a:ext uri="{FF2B5EF4-FFF2-40B4-BE49-F238E27FC236}">
                <a16:creationId xmlns:a16="http://schemas.microsoft.com/office/drawing/2014/main" id="{994E830D-70A0-FC48-A51D-50AC6FBBC366}"/>
              </a:ext>
            </a:extLst>
          </p:cNvPr>
          <p:cNvSpPr>
            <a:spLocks noGrp="1"/>
          </p:cNvSpPr>
          <p:nvPr>
            <p:ph type="body" sz="quarter" idx="11" hasCustomPrompt="1"/>
          </p:nvPr>
        </p:nvSpPr>
        <p:spPr>
          <a:xfrm>
            <a:off x="947312" y="3283894"/>
            <a:ext cx="6532562" cy="899157"/>
          </a:xfrm>
        </p:spPr>
        <p:txBody>
          <a:bodyPr anchor="t">
            <a:spAutoFit/>
          </a:bodyPr>
          <a:lstStyle>
            <a:lvl1pPr marL="0" indent="0" algn="l">
              <a:lnSpc>
                <a:spcPct val="114000"/>
              </a:lnSpc>
              <a:buNone/>
              <a:defRPr sz="2000" b="0">
                <a:solidFill>
                  <a:schemeClr val="accent1"/>
                </a:solidFill>
                <a:latin typeface="+mj-lt"/>
              </a:defRPr>
            </a:lvl1pPr>
            <a:lvl2pPr>
              <a:buNone/>
              <a:defRPr/>
            </a:lvl2pPr>
            <a:lvl3pPr>
              <a:buNone/>
              <a:defRPr/>
            </a:lvl3pPr>
            <a:lvl4pPr>
              <a:buNone/>
              <a:defRPr/>
            </a:lvl4pPr>
            <a:lvl5pPr>
              <a:buNone/>
              <a:defRPr/>
            </a:lvl5pPr>
          </a:lstStyle>
          <a:p>
            <a:r>
              <a:rPr lang="en-GB" sz="2400"/>
              <a:t>It’s always good to have a subtitle, even if it’s just your name and a date.</a:t>
            </a:r>
          </a:p>
        </p:txBody>
      </p:sp>
    </p:spTree>
    <p:extLst>
      <p:ext uri="{BB962C8B-B14F-4D97-AF65-F5344CB8AC3E}">
        <p14:creationId xmlns:p14="http://schemas.microsoft.com/office/powerpoint/2010/main" val="3834317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FEB7C-541A-8449-972A-E5E9E64B1FD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2A19DD9-52C2-0049-95DA-4CB559280C2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82992DA-DDEE-7340-8A53-3A262BC200A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53773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E09B9-0A72-3541-9E20-270C4B31A180}"/>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44301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599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CFC76-421E-4FA6-86D0-2D409E01A1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EFEA09-AE78-454E-8A98-B39DD3FD11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045CA9-8CFF-4EFB-A94B-7062F0A2D5BF}"/>
              </a:ext>
            </a:extLst>
          </p:cNvPr>
          <p:cNvSpPr>
            <a:spLocks noGrp="1"/>
          </p:cNvSpPr>
          <p:nvPr>
            <p:ph type="dt" sz="half" idx="10"/>
          </p:nvPr>
        </p:nvSpPr>
        <p:spPr/>
        <p:txBody>
          <a:bodyPr/>
          <a:lstStyle/>
          <a:p>
            <a:fld id="{E0505BDA-D336-48FC-B280-E6D373253EDB}" type="datetimeFigureOut">
              <a:rPr lang="en-GB" smtClean="0"/>
              <a:t>27/11/2023</a:t>
            </a:fld>
            <a:endParaRPr lang="en-GB"/>
          </a:p>
        </p:txBody>
      </p:sp>
      <p:sp>
        <p:nvSpPr>
          <p:cNvPr id="5" name="Footer Placeholder 4">
            <a:extLst>
              <a:ext uri="{FF2B5EF4-FFF2-40B4-BE49-F238E27FC236}">
                <a16:creationId xmlns:a16="http://schemas.microsoft.com/office/drawing/2014/main" id="{C55D85EA-8B80-4BFE-AA73-364C436DBB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1CCB35-76DF-491C-B622-8591380C08F0}"/>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782202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A4E3-3A32-E041-9606-9673DB0F71D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4A19C24-EF3A-FD48-8F2B-FED803E20ADE}"/>
              </a:ext>
            </a:extLst>
          </p:cNvPr>
          <p:cNvSpPr>
            <a:spLocks noGrp="1"/>
          </p:cNvSpPr>
          <p:nvPr>
            <p:ph idx="1"/>
          </p:nvPr>
        </p:nvSpPr>
        <p:spPr>
          <a:xfrm>
            <a:off x="5183188" y="987425"/>
            <a:ext cx="617220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F1B98A0-9C00-5C4F-9126-D8F5D3AF6A23}"/>
              </a:ext>
            </a:extLst>
          </p:cNvPr>
          <p:cNvSpPr>
            <a:spLocks noGrp="1"/>
          </p:cNvSpPr>
          <p:nvPr>
            <p:ph type="body" sz="half" idx="2"/>
          </p:nvPr>
        </p:nvSpPr>
        <p:spPr>
          <a:xfrm>
            <a:off x="839788" y="2196790"/>
            <a:ext cx="3932237" cy="36721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546175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9546-5658-6446-8B68-9BF1A182ED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9CEDB3E-CA7C-7A43-9EFA-F69405D84EEE}"/>
              </a:ext>
            </a:extLst>
          </p:cNvPr>
          <p:cNvSpPr>
            <a:spLocks noGrp="1"/>
          </p:cNvSpPr>
          <p:nvPr>
            <p:ph type="pic" idx="1"/>
          </p:nvPr>
        </p:nvSpPr>
        <p:spPr>
          <a:xfrm>
            <a:off x="6096000" y="1"/>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8CB1C2C-E057-9A4D-94A2-E2E3FE91B299}"/>
              </a:ext>
            </a:extLst>
          </p:cNvPr>
          <p:cNvSpPr>
            <a:spLocks noGrp="1"/>
          </p:cNvSpPr>
          <p:nvPr>
            <p:ph type="body" sz="half" idx="2"/>
          </p:nvPr>
        </p:nvSpPr>
        <p:spPr>
          <a:xfrm>
            <a:off x="839788" y="2196790"/>
            <a:ext cx="3932237" cy="367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cxnSp>
        <p:nvCxnSpPr>
          <p:cNvPr id="9" name="Straight Connector 8">
            <a:extLst>
              <a:ext uri="{FF2B5EF4-FFF2-40B4-BE49-F238E27FC236}">
                <a16:creationId xmlns:a16="http://schemas.microsoft.com/office/drawing/2014/main" id="{C4B4DC73-EC5B-4645-9D56-E40559D01762}"/>
              </a:ext>
            </a:extLst>
          </p:cNvPr>
          <p:cNvCxnSpPr>
            <a:cxnSpLocks/>
          </p:cNvCxnSpPr>
          <p:nvPr userDrawn="1"/>
        </p:nvCxnSpPr>
        <p:spPr>
          <a:xfrm>
            <a:off x="807523" y="6397537"/>
            <a:ext cx="542912"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4067D9-9773-9F44-B70D-2500AC79F805}"/>
              </a:ext>
            </a:extLst>
          </p:cNvPr>
          <p:cNvCxnSpPr>
            <a:cxnSpLocks/>
          </p:cNvCxnSpPr>
          <p:nvPr userDrawn="1"/>
        </p:nvCxnSpPr>
        <p:spPr>
          <a:xfrm>
            <a:off x="2511364" y="6397537"/>
            <a:ext cx="3007309"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0CD864-2DBE-3142-9FFC-4F4F944469D7}"/>
              </a:ext>
            </a:extLst>
          </p:cNvPr>
          <p:cNvCxnSpPr>
            <a:cxnSpLocks/>
          </p:cNvCxnSpPr>
          <p:nvPr userDrawn="1"/>
        </p:nvCxnSpPr>
        <p:spPr>
          <a:xfrm>
            <a:off x="838200" y="505461"/>
            <a:ext cx="468047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0CEBB5-AD8B-3B40-951D-7E7610F58F5D}"/>
              </a:ext>
            </a:extLst>
          </p:cNvPr>
          <p:cNvCxnSpPr>
            <a:cxnSpLocks/>
          </p:cNvCxnSpPr>
          <p:nvPr userDrawn="1"/>
        </p:nvCxnSpPr>
        <p:spPr>
          <a:xfrm>
            <a:off x="838200" y="507376"/>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4C2C578C-A77C-B743-B34F-68277EF6652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32474" y="6045798"/>
            <a:ext cx="790575" cy="703478"/>
          </a:xfrm>
          <a:prstGeom prst="rect">
            <a:avLst/>
          </a:prstGeom>
        </p:spPr>
      </p:pic>
    </p:spTree>
    <p:extLst>
      <p:ext uri="{BB962C8B-B14F-4D97-AF65-F5344CB8AC3E}">
        <p14:creationId xmlns:p14="http://schemas.microsoft.com/office/powerpoint/2010/main" val="2115038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9546-5658-6446-8B68-9BF1A182ED1B}"/>
              </a:ext>
            </a:extLst>
          </p:cNvPr>
          <p:cNvSpPr>
            <a:spLocks noGrp="1"/>
          </p:cNvSpPr>
          <p:nvPr>
            <p:ph type="title"/>
          </p:nvPr>
        </p:nvSpPr>
        <p:spPr>
          <a:xfrm>
            <a:off x="6874307"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9CEDB3E-CA7C-7A43-9EFA-F69405D84EEE}"/>
              </a:ext>
            </a:extLst>
          </p:cNvPr>
          <p:cNvSpPr>
            <a:spLocks noGrp="1"/>
          </p:cNvSpPr>
          <p:nvPr>
            <p:ph type="pic" idx="1"/>
          </p:nvPr>
        </p:nvSpPr>
        <p:spPr>
          <a:xfrm>
            <a:off x="0" y="1"/>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8CB1C2C-E057-9A4D-94A2-E2E3FE91B299}"/>
              </a:ext>
            </a:extLst>
          </p:cNvPr>
          <p:cNvSpPr>
            <a:spLocks noGrp="1"/>
          </p:cNvSpPr>
          <p:nvPr>
            <p:ph type="body" sz="half" idx="2"/>
          </p:nvPr>
        </p:nvSpPr>
        <p:spPr>
          <a:xfrm>
            <a:off x="6874307" y="2185638"/>
            <a:ext cx="3932237" cy="3683349"/>
          </a:xfrm>
        </p:spPr>
        <p:txBody>
          <a:bodyPr/>
          <a:lstStyle>
            <a:lvl1pPr marL="0" marR="0" indent="0" algn="l" defTabSz="914400" rtl="0" eaLnBrk="1" fontAlgn="auto" latinLnBrk="0" hangingPunct="1">
              <a:lnSpc>
                <a:spcPct val="125000"/>
              </a:lnSpc>
              <a:spcBef>
                <a:spcPts val="1000"/>
              </a:spcBef>
              <a:spcAft>
                <a:spcPts val="0"/>
              </a:spcAft>
              <a:buClr>
                <a:schemeClr val="tx1"/>
              </a:buClr>
              <a:buSzTx/>
              <a:buFont typeface="Arial" panose="020B0604020202020204" pitchFamily="34" charset="0"/>
              <a:buChar char="•"/>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25000"/>
              </a:lnSpc>
              <a:spcBef>
                <a:spcPts val="1000"/>
              </a:spcBef>
              <a:spcAft>
                <a:spcPts val="0"/>
              </a:spcAft>
              <a:buClr>
                <a:schemeClr val="tx1"/>
              </a:buClr>
              <a:buSzTx/>
              <a:buFont typeface="System Font Regular"/>
              <a:buNone/>
              <a:tabLst/>
              <a:defRPr/>
            </a:pPr>
            <a:endParaRPr lang="en-GB"/>
          </a:p>
        </p:txBody>
      </p:sp>
      <p:cxnSp>
        <p:nvCxnSpPr>
          <p:cNvPr id="9" name="Straight Connector 8">
            <a:extLst>
              <a:ext uri="{FF2B5EF4-FFF2-40B4-BE49-F238E27FC236}">
                <a16:creationId xmlns:a16="http://schemas.microsoft.com/office/drawing/2014/main" id="{C4B4DC73-EC5B-4645-9D56-E40559D01762}"/>
              </a:ext>
            </a:extLst>
          </p:cNvPr>
          <p:cNvCxnSpPr>
            <a:cxnSpLocks/>
          </p:cNvCxnSpPr>
          <p:nvPr userDrawn="1"/>
        </p:nvCxnSpPr>
        <p:spPr>
          <a:xfrm>
            <a:off x="10806544" y="6397537"/>
            <a:ext cx="542912"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4067D9-9773-9F44-B70D-2500AC79F805}"/>
              </a:ext>
            </a:extLst>
          </p:cNvPr>
          <p:cNvCxnSpPr>
            <a:cxnSpLocks/>
          </p:cNvCxnSpPr>
          <p:nvPr userDrawn="1"/>
        </p:nvCxnSpPr>
        <p:spPr>
          <a:xfrm>
            <a:off x="6668983" y="6397537"/>
            <a:ext cx="3007309"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F566E44B-8D25-1F4B-A605-0F2387A385E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66477" y="6045797"/>
            <a:ext cx="790575" cy="703478"/>
          </a:xfrm>
          <a:prstGeom prst="rect">
            <a:avLst/>
          </a:prstGeom>
        </p:spPr>
      </p:pic>
      <p:cxnSp>
        <p:nvCxnSpPr>
          <p:cNvPr id="14" name="Straight Connector 13">
            <a:extLst>
              <a:ext uri="{FF2B5EF4-FFF2-40B4-BE49-F238E27FC236}">
                <a16:creationId xmlns:a16="http://schemas.microsoft.com/office/drawing/2014/main" id="{730CEBB5-AD8B-3B40-951D-7E7610F58F5D}"/>
              </a:ext>
            </a:extLst>
          </p:cNvPr>
          <p:cNvCxnSpPr>
            <a:cxnSpLocks/>
          </p:cNvCxnSpPr>
          <p:nvPr userDrawn="1"/>
        </p:nvCxnSpPr>
        <p:spPr>
          <a:xfrm>
            <a:off x="6668983" y="505461"/>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637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BFD1957-A186-6D4C-9B8D-9E01B3743AE9}"/>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31" name="Graphic 30">
            <a:extLst>
              <a:ext uri="{FF2B5EF4-FFF2-40B4-BE49-F238E27FC236}">
                <a16:creationId xmlns:a16="http://schemas.microsoft.com/office/drawing/2014/main" id="{8CAB7599-3336-564E-B0A7-FC84F987984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46734" y="1731748"/>
            <a:ext cx="3098531" cy="2757168"/>
          </a:xfrm>
          <a:prstGeom prst="rect">
            <a:avLst/>
          </a:prstGeom>
        </p:spPr>
      </p:pic>
      <p:cxnSp>
        <p:nvCxnSpPr>
          <p:cNvPr id="32" name="Straight Connector 31">
            <a:extLst>
              <a:ext uri="{FF2B5EF4-FFF2-40B4-BE49-F238E27FC236}">
                <a16:creationId xmlns:a16="http://schemas.microsoft.com/office/drawing/2014/main" id="{4FAE0436-D231-6D41-85DA-5173C73611B7}"/>
              </a:ext>
            </a:extLst>
          </p:cNvPr>
          <p:cNvCxnSpPr>
            <a:cxnSpLocks/>
          </p:cNvCxnSpPr>
          <p:nvPr userDrawn="1"/>
        </p:nvCxnSpPr>
        <p:spPr>
          <a:xfrm>
            <a:off x="838200" y="51298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4814CFB6-88FE-6144-9CD4-80D0658BAD3F}"/>
              </a:ext>
            </a:extLst>
          </p:cNvPr>
          <p:cNvGrpSpPr/>
          <p:nvPr userDrawn="1"/>
        </p:nvGrpSpPr>
        <p:grpSpPr>
          <a:xfrm>
            <a:off x="4048760" y="4885130"/>
            <a:ext cx="4094480" cy="291727"/>
            <a:chOff x="4246880" y="4890929"/>
            <a:chExt cx="4094480" cy="291727"/>
          </a:xfrm>
        </p:grpSpPr>
        <p:grpSp>
          <p:nvGrpSpPr>
            <p:cNvPr id="8" name="Group 7">
              <a:extLst>
                <a:ext uri="{FF2B5EF4-FFF2-40B4-BE49-F238E27FC236}">
                  <a16:creationId xmlns:a16="http://schemas.microsoft.com/office/drawing/2014/main" id="{9296CC00-A9EA-4B4C-A24C-290D7837BF11}"/>
                </a:ext>
              </a:extLst>
            </p:cNvPr>
            <p:cNvGrpSpPr/>
            <p:nvPr userDrawn="1"/>
          </p:nvGrpSpPr>
          <p:grpSpPr>
            <a:xfrm>
              <a:off x="4246880" y="4890929"/>
              <a:ext cx="1849120" cy="291727"/>
              <a:chOff x="2946400" y="5209897"/>
              <a:chExt cx="1849120" cy="291727"/>
            </a:xfrm>
          </p:grpSpPr>
          <p:pic>
            <p:nvPicPr>
              <p:cNvPr id="5" name="Graphic 4">
                <a:extLst>
                  <a:ext uri="{FF2B5EF4-FFF2-40B4-BE49-F238E27FC236}">
                    <a16:creationId xmlns:a16="http://schemas.microsoft.com/office/drawing/2014/main" id="{E8B9958C-054F-B345-8A9A-8197E7414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46400" y="5209897"/>
                <a:ext cx="243840" cy="243840"/>
              </a:xfrm>
              <a:prstGeom prst="rect">
                <a:avLst/>
              </a:prstGeom>
            </p:spPr>
          </p:pic>
          <p:sp>
            <p:nvSpPr>
              <p:cNvPr id="6" name="TextBox 5">
                <a:extLst>
                  <a:ext uri="{FF2B5EF4-FFF2-40B4-BE49-F238E27FC236}">
                    <a16:creationId xmlns:a16="http://schemas.microsoft.com/office/drawing/2014/main" id="{C71419BD-4881-A04B-9661-77C226BC0D62}"/>
                  </a:ext>
                </a:extLst>
              </p:cNvPr>
              <p:cNvSpPr txBox="1"/>
              <p:nvPr userDrawn="1"/>
            </p:nvSpPr>
            <p:spPr>
              <a:xfrm>
                <a:off x="3190240" y="5234588"/>
                <a:ext cx="1605280" cy="267036"/>
              </a:xfrm>
              <a:prstGeom prst="rect">
                <a:avLst/>
              </a:prstGeom>
            </p:spPr>
            <p:txBody>
              <a:bodyPr vert="horz" wrap="square" lIns="91440" tIns="45720" rIns="91440" bIns="45720" rtlCol="0">
                <a:normAutofit fontScale="70000" lnSpcReduction="20000"/>
              </a:bodyPr>
              <a:lstStyle/>
              <a:p>
                <a:pPr algn="l"/>
                <a:r>
                  <a:rPr lang="en-GB" sz="2000" err="1">
                    <a:solidFill>
                      <a:schemeClr val="tx2"/>
                    </a:solidFill>
                    <a:latin typeface="Arial" panose="020B0604020202020204" pitchFamily="34" charset="0"/>
                    <a:cs typeface="Arial" panose="020B0604020202020204" pitchFamily="34" charset="0"/>
                  </a:rPr>
                  <a:t>severnwye.org.uk</a:t>
                </a:r>
                <a:endParaRPr lang="en-GB" sz="2000">
                  <a:solidFill>
                    <a:schemeClr val="tx2"/>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89831190-3159-4E49-A598-3C0D879E1F0A}"/>
                </a:ext>
              </a:extLst>
            </p:cNvPr>
            <p:cNvGrpSpPr/>
            <p:nvPr userDrawn="1"/>
          </p:nvGrpSpPr>
          <p:grpSpPr>
            <a:xfrm>
              <a:off x="6604000" y="4915620"/>
              <a:ext cx="1737360" cy="267036"/>
              <a:chOff x="5303520" y="5234588"/>
              <a:chExt cx="1737360" cy="267036"/>
            </a:xfrm>
          </p:grpSpPr>
          <p:pic>
            <p:nvPicPr>
              <p:cNvPr id="3" name="Graphic 2">
                <a:extLst>
                  <a:ext uri="{FF2B5EF4-FFF2-40B4-BE49-F238E27FC236}">
                    <a16:creationId xmlns:a16="http://schemas.microsoft.com/office/drawing/2014/main" id="{82ED08F6-564B-014D-A533-86D54378EF6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303520" y="5246186"/>
                <a:ext cx="300111" cy="243840"/>
              </a:xfrm>
              <a:prstGeom prst="rect">
                <a:avLst/>
              </a:prstGeom>
            </p:spPr>
          </p:pic>
          <p:sp>
            <p:nvSpPr>
              <p:cNvPr id="13" name="TextBox 12">
                <a:extLst>
                  <a:ext uri="{FF2B5EF4-FFF2-40B4-BE49-F238E27FC236}">
                    <a16:creationId xmlns:a16="http://schemas.microsoft.com/office/drawing/2014/main" id="{F9D6FEDD-7774-C346-BA02-8B0784CB7411}"/>
                  </a:ext>
                </a:extLst>
              </p:cNvPr>
              <p:cNvSpPr txBox="1"/>
              <p:nvPr userDrawn="1"/>
            </p:nvSpPr>
            <p:spPr>
              <a:xfrm>
                <a:off x="5638800" y="5234588"/>
                <a:ext cx="1402080" cy="267036"/>
              </a:xfrm>
              <a:prstGeom prst="rect">
                <a:avLst/>
              </a:prstGeom>
            </p:spPr>
            <p:txBody>
              <a:bodyPr vert="horz" wrap="square" lIns="91440" tIns="45720" rIns="91440" bIns="45720" rtlCol="0">
                <a:normAutofit fontScale="70000" lnSpcReduction="20000"/>
              </a:bodyPr>
              <a:lstStyle/>
              <a:p>
                <a:pPr algn="l"/>
                <a:r>
                  <a:rPr lang="en-GB" sz="2000">
                    <a:solidFill>
                      <a:schemeClr val="tx2"/>
                    </a:solidFill>
                    <a:latin typeface="Arial" panose="020B0604020202020204" pitchFamily="34" charset="0"/>
                    <a:cs typeface="Arial" panose="020B0604020202020204" pitchFamily="34" charset="0"/>
                  </a:rPr>
                  <a:t>@</a:t>
                </a:r>
                <a:r>
                  <a:rPr lang="en-GB" sz="2000" err="1">
                    <a:solidFill>
                      <a:schemeClr val="tx2"/>
                    </a:solidFill>
                    <a:latin typeface="Arial" panose="020B0604020202020204" pitchFamily="34" charset="0"/>
                    <a:cs typeface="Arial" panose="020B0604020202020204" pitchFamily="34" charset="0"/>
                  </a:rPr>
                  <a:t>Severn_Wye</a:t>
                </a:r>
                <a:endParaRPr lang="en-GB" sz="2000">
                  <a:solidFill>
                    <a:schemeClr val="tx2"/>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687007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BFD1957-A186-6D4C-9B8D-9E01B3743AE9}"/>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7A6BFCB5-DC70-3F4D-9F09-FC8763A5D50D}"/>
              </a:ext>
            </a:extLst>
          </p:cNvPr>
          <p:cNvSpPr>
            <a:spLocks noGrp="1"/>
          </p:cNvSpPr>
          <p:nvPr>
            <p:ph type="body" sz="quarter" idx="10" hasCustomPrompt="1"/>
          </p:nvPr>
        </p:nvSpPr>
        <p:spPr>
          <a:xfrm>
            <a:off x="947312" y="2725555"/>
            <a:ext cx="6532562" cy="508601"/>
          </a:xfrm>
        </p:spPr>
        <p:txBody>
          <a:bodyPr anchor="b">
            <a:spAutoFit/>
          </a:bodyPr>
          <a:lstStyle>
            <a:lvl1pPr marL="0" indent="0" algn="l">
              <a:buNone/>
              <a:defRPr sz="4000" b="1" spc="-50" baseline="0">
                <a:latin typeface="+mj-lt"/>
              </a:defRPr>
            </a:lvl1pPr>
            <a:lvl2pPr>
              <a:buNone/>
              <a:defRPr/>
            </a:lvl2pPr>
            <a:lvl3pPr>
              <a:buNone/>
              <a:defRPr/>
            </a:lvl3pPr>
            <a:lvl4pPr>
              <a:buNone/>
              <a:defRPr/>
            </a:lvl4pPr>
            <a:lvl5pPr>
              <a:buNone/>
              <a:defRPr/>
            </a:lvl5pPr>
          </a:lstStyle>
          <a:p>
            <a:r>
              <a:rPr lang="en-GB" sz="2400"/>
              <a:t>Put your title here</a:t>
            </a:r>
          </a:p>
        </p:txBody>
      </p:sp>
      <p:sp>
        <p:nvSpPr>
          <p:cNvPr id="28" name="Text Placeholder 26">
            <a:extLst>
              <a:ext uri="{FF2B5EF4-FFF2-40B4-BE49-F238E27FC236}">
                <a16:creationId xmlns:a16="http://schemas.microsoft.com/office/drawing/2014/main" id="{B8119411-E973-724D-B915-20623A3D4D7D}"/>
              </a:ext>
            </a:extLst>
          </p:cNvPr>
          <p:cNvSpPr>
            <a:spLocks noGrp="1"/>
          </p:cNvSpPr>
          <p:nvPr>
            <p:ph type="body" sz="quarter" idx="11" hasCustomPrompt="1"/>
          </p:nvPr>
        </p:nvSpPr>
        <p:spPr>
          <a:xfrm>
            <a:off x="947312" y="3283894"/>
            <a:ext cx="6532562" cy="899157"/>
          </a:xfrm>
        </p:spPr>
        <p:txBody>
          <a:bodyPr anchor="t">
            <a:spAutoFit/>
          </a:bodyPr>
          <a:lstStyle>
            <a:lvl1pPr marL="0" indent="0" algn="l">
              <a:lnSpc>
                <a:spcPct val="114000"/>
              </a:lnSpc>
              <a:buNone/>
              <a:defRPr sz="2000" b="0">
                <a:solidFill>
                  <a:schemeClr val="accent1"/>
                </a:solidFill>
                <a:latin typeface="+mj-lt"/>
              </a:defRPr>
            </a:lvl1pPr>
            <a:lvl2pPr>
              <a:buNone/>
              <a:defRPr/>
            </a:lvl2pPr>
            <a:lvl3pPr>
              <a:buNone/>
              <a:defRPr/>
            </a:lvl3pPr>
            <a:lvl4pPr>
              <a:buNone/>
              <a:defRPr/>
            </a:lvl4pPr>
            <a:lvl5pPr>
              <a:buNone/>
              <a:defRPr/>
            </a:lvl5pPr>
          </a:lstStyle>
          <a:p>
            <a:r>
              <a:rPr lang="en-GB" sz="2400"/>
              <a:t>It’s always good to have a subtitle, even if it’s just your name and a date.</a:t>
            </a:r>
          </a:p>
        </p:txBody>
      </p:sp>
      <p:pic>
        <p:nvPicPr>
          <p:cNvPr id="31" name="Graphic 30">
            <a:extLst>
              <a:ext uri="{FF2B5EF4-FFF2-40B4-BE49-F238E27FC236}">
                <a16:creationId xmlns:a16="http://schemas.microsoft.com/office/drawing/2014/main" id="{8CAB7599-3336-564E-B0A7-FC84F987984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978408" y="2000678"/>
            <a:ext cx="3098531" cy="2757167"/>
          </a:xfrm>
          <a:prstGeom prst="rect">
            <a:avLst/>
          </a:prstGeom>
        </p:spPr>
      </p:pic>
      <p:cxnSp>
        <p:nvCxnSpPr>
          <p:cNvPr id="32" name="Straight Connector 31">
            <a:extLst>
              <a:ext uri="{FF2B5EF4-FFF2-40B4-BE49-F238E27FC236}">
                <a16:creationId xmlns:a16="http://schemas.microsoft.com/office/drawing/2014/main" id="{4FAE0436-D231-6D41-85DA-5173C73611B7}"/>
              </a:ext>
            </a:extLst>
          </p:cNvPr>
          <p:cNvCxnSpPr>
            <a:cxnSpLocks/>
          </p:cNvCxnSpPr>
          <p:nvPr userDrawn="1"/>
        </p:nvCxnSpPr>
        <p:spPr>
          <a:xfrm>
            <a:off x="838200" y="501831"/>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409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CC0C-BCDE-EC48-80F6-86BFA25721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16DED2-F0FC-5547-B4B4-09931C8596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3909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959414-3CE8-6248-ABE2-43C07C335DC6}"/>
              </a:ext>
            </a:extLst>
          </p:cNvPr>
          <p:cNvGrpSpPr/>
          <p:nvPr userDrawn="1"/>
        </p:nvGrpSpPr>
        <p:grpSpPr>
          <a:xfrm>
            <a:off x="838200" y="153721"/>
            <a:ext cx="10521875" cy="703478"/>
            <a:chOff x="838200" y="6045798"/>
            <a:chExt cx="10521875" cy="703478"/>
          </a:xfrm>
          <a:solidFill>
            <a:srgbClr val="FFFFFF"/>
          </a:solidFill>
        </p:grpSpPr>
        <p:cxnSp>
          <p:nvCxnSpPr>
            <p:cNvPr id="8" name="Straight Connector 7">
              <a:extLst>
                <a:ext uri="{FF2B5EF4-FFF2-40B4-BE49-F238E27FC236}">
                  <a16:creationId xmlns:a16="http://schemas.microsoft.com/office/drawing/2014/main" id="{2C530AFE-9861-6F4B-805F-DF8FD44B2B65}"/>
                </a:ext>
              </a:extLst>
            </p:cNvPr>
            <p:cNvCxnSpPr>
              <a:cxnSpLocks/>
            </p:cNvCxnSpPr>
            <p:nvPr userDrawn="1"/>
          </p:nvCxnSpPr>
          <p:spPr>
            <a:xfrm>
              <a:off x="838200"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D563D4-F786-7241-9817-05A64EF2790E}"/>
                </a:ext>
              </a:extLst>
            </p:cNvPr>
            <p:cNvCxnSpPr>
              <a:cxnSpLocks/>
            </p:cNvCxnSpPr>
            <p:nvPr userDrawn="1"/>
          </p:nvCxnSpPr>
          <p:spPr>
            <a:xfrm>
              <a:off x="6679602"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ADAD111B-4205-7142-8AA5-F19BED9731D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700712" y="6045798"/>
              <a:ext cx="790575" cy="703478"/>
            </a:xfrm>
            <a:prstGeom prst="rect">
              <a:avLst/>
            </a:prstGeom>
          </p:spPr>
        </p:pic>
      </p:grpSp>
      <p:cxnSp>
        <p:nvCxnSpPr>
          <p:cNvPr id="11" name="Straight Connector 10">
            <a:extLst>
              <a:ext uri="{FF2B5EF4-FFF2-40B4-BE49-F238E27FC236}">
                <a16:creationId xmlns:a16="http://schemas.microsoft.com/office/drawing/2014/main" id="{0304254E-A2A8-2C42-B2F2-721079E96B60}"/>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26">
            <a:extLst>
              <a:ext uri="{FF2B5EF4-FFF2-40B4-BE49-F238E27FC236}">
                <a16:creationId xmlns:a16="http://schemas.microsoft.com/office/drawing/2014/main" id="{81E12529-7AC8-A745-954B-E9C750142985}"/>
              </a:ext>
            </a:extLst>
          </p:cNvPr>
          <p:cNvSpPr>
            <a:spLocks noGrp="1"/>
          </p:cNvSpPr>
          <p:nvPr>
            <p:ph type="body" sz="quarter" idx="10" hasCustomPrompt="1"/>
          </p:nvPr>
        </p:nvSpPr>
        <p:spPr>
          <a:xfrm>
            <a:off x="947312" y="2725555"/>
            <a:ext cx="6532562" cy="508601"/>
          </a:xfrm>
        </p:spPr>
        <p:txBody>
          <a:bodyPr anchor="b">
            <a:spAutoFit/>
          </a:bodyPr>
          <a:lstStyle>
            <a:lvl1pPr marL="0" indent="0" algn="l">
              <a:buNone/>
              <a:defRPr sz="4000" b="1" spc="-50" baseline="0">
                <a:latin typeface="+mj-lt"/>
              </a:defRPr>
            </a:lvl1pPr>
            <a:lvl2pPr>
              <a:buNone/>
              <a:defRPr/>
            </a:lvl2pPr>
            <a:lvl3pPr>
              <a:buNone/>
              <a:defRPr/>
            </a:lvl3pPr>
            <a:lvl4pPr>
              <a:buNone/>
              <a:defRPr/>
            </a:lvl4pPr>
            <a:lvl5pPr>
              <a:buNone/>
              <a:defRPr/>
            </a:lvl5pPr>
          </a:lstStyle>
          <a:p>
            <a:r>
              <a:rPr lang="en-GB" sz="2400"/>
              <a:t>Put your title here</a:t>
            </a:r>
          </a:p>
        </p:txBody>
      </p:sp>
      <p:sp>
        <p:nvSpPr>
          <p:cNvPr id="17" name="Text Placeholder 26">
            <a:extLst>
              <a:ext uri="{FF2B5EF4-FFF2-40B4-BE49-F238E27FC236}">
                <a16:creationId xmlns:a16="http://schemas.microsoft.com/office/drawing/2014/main" id="{994E830D-70A0-FC48-A51D-50AC6FBBC366}"/>
              </a:ext>
            </a:extLst>
          </p:cNvPr>
          <p:cNvSpPr>
            <a:spLocks noGrp="1"/>
          </p:cNvSpPr>
          <p:nvPr>
            <p:ph type="body" sz="quarter" idx="11" hasCustomPrompt="1"/>
          </p:nvPr>
        </p:nvSpPr>
        <p:spPr>
          <a:xfrm>
            <a:off x="947312" y="3283894"/>
            <a:ext cx="6532562" cy="899157"/>
          </a:xfrm>
        </p:spPr>
        <p:txBody>
          <a:bodyPr anchor="t">
            <a:spAutoFit/>
          </a:bodyPr>
          <a:lstStyle>
            <a:lvl1pPr marL="0" indent="0" algn="l">
              <a:lnSpc>
                <a:spcPct val="114000"/>
              </a:lnSpc>
              <a:buNone/>
              <a:defRPr sz="2000" b="0">
                <a:solidFill>
                  <a:schemeClr val="accent1"/>
                </a:solidFill>
                <a:latin typeface="+mj-lt"/>
              </a:defRPr>
            </a:lvl1pPr>
            <a:lvl2pPr>
              <a:buNone/>
              <a:defRPr/>
            </a:lvl2pPr>
            <a:lvl3pPr>
              <a:buNone/>
              <a:defRPr/>
            </a:lvl3pPr>
            <a:lvl4pPr>
              <a:buNone/>
              <a:defRPr/>
            </a:lvl4pPr>
            <a:lvl5pPr>
              <a:buNone/>
              <a:defRPr/>
            </a:lvl5pPr>
          </a:lstStyle>
          <a:p>
            <a:r>
              <a:rPr lang="en-GB" sz="2400"/>
              <a:t>It’s always good to have a subtitle, even if it’s just your name and a date.</a:t>
            </a:r>
          </a:p>
        </p:txBody>
      </p:sp>
    </p:spTree>
    <p:extLst>
      <p:ext uri="{BB962C8B-B14F-4D97-AF65-F5344CB8AC3E}">
        <p14:creationId xmlns:p14="http://schemas.microsoft.com/office/powerpoint/2010/main" val="2237541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FEB7C-541A-8449-972A-E5E9E64B1FD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A19DD9-52C2-0049-95DA-4CB559280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82992DA-DDEE-7340-8A53-3A262BC20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31295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E09B9-0A72-3541-9E20-270C4B31A18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97239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492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DFB8C-D636-4D39-B1FB-96AB99AA7F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2A715F-2B3B-4B4F-A6ED-A7CD2D2ACB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956711C-9E25-4F43-9D1A-09878DCDC8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9ABF83A-F448-4958-A9C2-4498D6926985}"/>
              </a:ext>
            </a:extLst>
          </p:cNvPr>
          <p:cNvSpPr>
            <a:spLocks noGrp="1"/>
          </p:cNvSpPr>
          <p:nvPr>
            <p:ph type="dt" sz="half" idx="10"/>
          </p:nvPr>
        </p:nvSpPr>
        <p:spPr/>
        <p:txBody>
          <a:bodyPr/>
          <a:lstStyle/>
          <a:p>
            <a:fld id="{E0505BDA-D336-48FC-B280-E6D373253EDB}" type="datetimeFigureOut">
              <a:rPr lang="en-GB" smtClean="0"/>
              <a:t>27/11/2023</a:t>
            </a:fld>
            <a:endParaRPr lang="en-GB"/>
          </a:p>
        </p:txBody>
      </p:sp>
      <p:sp>
        <p:nvSpPr>
          <p:cNvPr id="6" name="Footer Placeholder 5">
            <a:extLst>
              <a:ext uri="{FF2B5EF4-FFF2-40B4-BE49-F238E27FC236}">
                <a16:creationId xmlns:a16="http://schemas.microsoft.com/office/drawing/2014/main" id="{85A6F797-BEE9-4160-9AF8-26C7C132DD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E87C38-469A-4BE3-9716-3DC50A149594}"/>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22009820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A4E3-3A32-E041-9606-9673DB0F71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4A19C24-EF3A-FD48-8F2B-FED803E20ADE}"/>
              </a:ext>
            </a:extLst>
          </p:cNvPr>
          <p:cNvSpPr>
            <a:spLocks noGrp="1"/>
          </p:cNvSpPr>
          <p:nvPr>
            <p:ph idx="1"/>
          </p:nvPr>
        </p:nvSpPr>
        <p:spPr>
          <a:xfrm>
            <a:off x="5183188" y="987425"/>
            <a:ext cx="617220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F1B98A0-9C00-5C4F-9126-D8F5D3AF6A23}"/>
              </a:ext>
            </a:extLst>
          </p:cNvPr>
          <p:cNvSpPr>
            <a:spLocks noGrp="1"/>
          </p:cNvSpPr>
          <p:nvPr>
            <p:ph type="body" sz="half" idx="2"/>
          </p:nvPr>
        </p:nvSpPr>
        <p:spPr>
          <a:xfrm>
            <a:off x="839788" y="2196790"/>
            <a:ext cx="3932237" cy="36721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588225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9546-5658-6446-8B68-9BF1A182ED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CEDB3E-CA7C-7A43-9EFA-F69405D84EEE}"/>
              </a:ext>
            </a:extLst>
          </p:cNvPr>
          <p:cNvSpPr>
            <a:spLocks noGrp="1"/>
          </p:cNvSpPr>
          <p:nvPr>
            <p:ph type="pic" idx="1"/>
          </p:nvPr>
        </p:nvSpPr>
        <p:spPr>
          <a:xfrm>
            <a:off x="6096000" y="1"/>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08CB1C2C-E057-9A4D-94A2-E2E3FE91B299}"/>
              </a:ext>
            </a:extLst>
          </p:cNvPr>
          <p:cNvSpPr>
            <a:spLocks noGrp="1"/>
          </p:cNvSpPr>
          <p:nvPr>
            <p:ph type="body" sz="half" idx="2"/>
          </p:nvPr>
        </p:nvSpPr>
        <p:spPr>
          <a:xfrm>
            <a:off x="839788" y="2196790"/>
            <a:ext cx="3932237" cy="367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9" name="Straight Connector 8">
            <a:extLst>
              <a:ext uri="{FF2B5EF4-FFF2-40B4-BE49-F238E27FC236}">
                <a16:creationId xmlns:a16="http://schemas.microsoft.com/office/drawing/2014/main" id="{C4B4DC73-EC5B-4645-9D56-E40559D01762}"/>
              </a:ext>
            </a:extLst>
          </p:cNvPr>
          <p:cNvCxnSpPr>
            <a:cxnSpLocks/>
          </p:cNvCxnSpPr>
          <p:nvPr userDrawn="1"/>
        </p:nvCxnSpPr>
        <p:spPr>
          <a:xfrm>
            <a:off x="807523" y="6397537"/>
            <a:ext cx="542912"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4067D9-9773-9F44-B70D-2500AC79F805}"/>
              </a:ext>
            </a:extLst>
          </p:cNvPr>
          <p:cNvCxnSpPr>
            <a:cxnSpLocks/>
          </p:cNvCxnSpPr>
          <p:nvPr userDrawn="1"/>
        </p:nvCxnSpPr>
        <p:spPr>
          <a:xfrm>
            <a:off x="2511364" y="6397537"/>
            <a:ext cx="3007309"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0CD864-2DBE-3142-9FFC-4F4F944469D7}"/>
              </a:ext>
            </a:extLst>
          </p:cNvPr>
          <p:cNvCxnSpPr>
            <a:cxnSpLocks/>
          </p:cNvCxnSpPr>
          <p:nvPr userDrawn="1"/>
        </p:nvCxnSpPr>
        <p:spPr>
          <a:xfrm>
            <a:off x="838200" y="505461"/>
            <a:ext cx="468047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0CEBB5-AD8B-3B40-951D-7E7610F58F5D}"/>
              </a:ext>
            </a:extLst>
          </p:cNvPr>
          <p:cNvCxnSpPr>
            <a:cxnSpLocks/>
          </p:cNvCxnSpPr>
          <p:nvPr userDrawn="1"/>
        </p:nvCxnSpPr>
        <p:spPr>
          <a:xfrm>
            <a:off x="838200" y="507376"/>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4C2C578C-A77C-B743-B34F-68277EF6652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32474" y="6045798"/>
            <a:ext cx="790575" cy="703478"/>
          </a:xfrm>
          <a:prstGeom prst="rect">
            <a:avLst/>
          </a:prstGeom>
        </p:spPr>
      </p:pic>
    </p:spTree>
    <p:extLst>
      <p:ext uri="{BB962C8B-B14F-4D97-AF65-F5344CB8AC3E}">
        <p14:creationId xmlns:p14="http://schemas.microsoft.com/office/powerpoint/2010/main" val="22617592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9546-5658-6446-8B68-9BF1A182ED1B}"/>
              </a:ext>
            </a:extLst>
          </p:cNvPr>
          <p:cNvSpPr>
            <a:spLocks noGrp="1"/>
          </p:cNvSpPr>
          <p:nvPr>
            <p:ph type="title"/>
          </p:nvPr>
        </p:nvSpPr>
        <p:spPr>
          <a:xfrm>
            <a:off x="6874307"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CEDB3E-CA7C-7A43-9EFA-F69405D84EEE}"/>
              </a:ext>
            </a:extLst>
          </p:cNvPr>
          <p:cNvSpPr>
            <a:spLocks noGrp="1"/>
          </p:cNvSpPr>
          <p:nvPr>
            <p:ph type="pic" idx="1"/>
          </p:nvPr>
        </p:nvSpPr>
        <p:spPr>
          <a:xfrm>
            <a:off x="0" y="1"/>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08CB1C2C-E057-9A4D-94A2-E2E3FE91B299}"/>
              </a:ext>
            </a:extLst>
          </p:cNvPr>
          <p:cNvSpPr>
            <a:spLocks noGrp="1"/>
          </p:cNvSpPr>
          <p:nvPr>
            <p:ph type="body" sz="half" idx="2"/>
          </p:nvPr>
        </p:nvSpPr>
        <p:spPr>
          <a:xfrm>
            <a:off x="6874307" y="2185638"/>
            <a:ext cx="3932237" cy="3683349"/>
          </a:xfrm>
        </p:spPr>
        <p:txBody>
          <a:bodyPr/>
          <a:lstStyle>
            <a:lvl1pPr marL="0" marR="0" indent="0" algn="l" defTabSz="914400" rtl="0" eaLnBrk="1" fontAlgn="auto" latinLnBrk="0" hangingPunct="1">
              <a:lnSpc>
                <a:spcPct val="125000"/>
              </a:lnSpc>
              <a:spcBef>
                <a:spcPts val="1000"/>
              </a:spcBef>
              <a:spcAft>
                <a:spcPts val="0"/>
              </a:spcAft>
              <a:buClr>
                <a:schemeClr val="tx1"/>
              </a:buClr>
              <a:buSzTx/>
              <a:buFont typeface="Arial" panose="020B0604020202020204" pitchFamily="34" charset="0"/>
              <a:buChar char="•"/>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25000"/>
              </a:lnSpc>
              <a:spcBef>
                <a:spcPts val="1000"/>
              </a:spcBef>
              <a:spcAft>
                <a:spcPts val="0"/>
              </a:spcAft>
              <a:buClr>
                <a:schemeClr val="tx1"/>
              </a:buClr>
              <a:buSzTx/>
              <a:buFont typeface="System Font Regular"/>
              <a:buNone/>
              <a:tabLst/>
              <a:defRPr/>
            </a:pPr>
            <a:r>
              <a:rPr lang="en-US"/>
              <a:t>Click to edit Master text styles</a:t>
            </a:r>
          </a:p>
        </p:txBody>
      </p:sp>
      <p:cxnSp>
        <p:nvCxnSpPr>
          <p:cNvPr id="9" name="Straight Connector 8">
            <a:extLst>
              <a:ext uri="{FF2B5EF4-FFF2-40B4-BE49-F238E27FC236}">
                <a16:creationId xmlns:a16="http://schemas.microsoft.com/office/drawing/2014/main" id="{C4B4DC73-EC5B-4645-9D56-E40559D01762}"/>
              </a:ext>
            </a:extLst>
          </p:cNvPr>
          <p:cNvCxnSpPr>
            <a:cxnSpLocks/>
          </p:cNvCxnSpPr>
          <p:nvPr userDrawn="1"/>
        </p:nvCxnSpPr>
        <p:spPr>
          <a:xfrm>
            <a:off x="10806544" y="6397537"/>
            <a:ext cx="542912"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4067D9-9773-9F44-B70D-2500AC79F805}"/>
              </a:ext>
            </a:extLst>
          </p:cNvPr>
          <p:cNvCxnSpPr>
            <a:cxnSpLocks/>
          </p:cNvCxnSpPr>
          <p:nvPr userDrawn="1"/>
        </p:nvCxnSpPr>
        <p:spPr>
          <a:xfrm>
            <a:off x="6668983" y="6397537"/>
            <a:ext cx="3007309"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F566E44B-8D25-1F4B-A605-0F2387A385E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66477" y="6045797"/>
            <a:ext cx="790575" cy="703478"/>
          </a:xfrm>
          <a:prstGeom prst="rect">
            <a:avLst/>
          </a:prstGeom>
        </p:spPr>
      </p:pic>
      <p:cxnSp>
        <p:nvCxnSpPr>
          <p:cNvPr id="14" name="Straight Connector 13">
            <a:extLst>
              <a:ext uri="{FF2B5EF4-FFF2-40B4-BE49-F238E27FC236}">
                <a16:creationId xmlns:a16="http://schemas.microsoft.com/office/drawing/2014/main" id="{730CEBB5-AD8B-3B40-951D-7E7610F58F5D}"/>
              </a:ext>
            </a:extLst>
          </p:cNvPr>
          <p:cNvCxnSpPr>
            <a:cxnSpLocks/>
          </p:cNvCxnSpPr>
          <p:nvPr userDrawn="1"/>
        </p:nvCxnSpPr>
        <p:spPr>
          <a:xfrm>
            <a:off x="6668983" y="505461"/>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022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BFD1957-A186-6D4C-9B8D-9E01B3743AE9}"/>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31" name="Graphic 30">
            <a:extLst>
              <a:ext uri="{FF2B5EF4-FFF2-40B4-BE49-F238E27FC236}">
                <a16:creationId xmlns:a16="http://schemas.microsoft.com/office/drawing/2014/main" id="{8CAB7599-3336-564E-B0A7-FC84F987984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46734" y="1747707"/>
            <a:ext cx="3098531" cy="2757167"/>
          </a:xfrm>
          <a:prstGeom prst="rect">
            <a:avLst/>
          </a:prstGeom>
        </p:spPr>
      </p:pic>
      <p:cxnSp>
        <p:nvCxnSpPr>
          <p:cNvPr id="32" name="Straight Connector 31">
            <a:extLst>
              <a:ext uri="{FF2B5EF4-FFF2-40B4-BE49-F238E27FC236}">
                <a16:creationId xmlns:a16="http://schemas.microsoft.com/office/drawing/2014/main" id="{4FAE0436-D231-6D41-85DA-5173C73611B7}"/>
              </a:ext>
            </a:extLst>
          </p:cNvPr>
          <p:cNvCxnSpPr>
            <a:cxnSpLocks/>
          </p:cNvCxnSpPr>
          <p:nvPr userDrawn="1"/>
        </p:nvCxnSpPr>
        <p:spPr>
          <a:xfrm>
            <a:off x="838200" y="51298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090B46C-D208-CB48-91EB-57A90C3A2E13}"/>
              </a:ext>
            </a:extLst>
          </p:cNvPr>
          <p:cNvGrpSpPr/>
          <p:nvPr userDrawn="1"/>
        </p:nvGrpSpPr>
        <p:grpSpPr>
          <a:xfrm>
            <a:off x="4102048" y="4901089"/>
            <a:ext cx="4094480" cy="271407"/>
            <a:chOff x="4246880" y="4911249"/>
            <a:chExt cx="4094480" cy="271407"/>
          </a:xfrm>
        </p:grpSpPr>
        <p:grpSp>
          <p:nvGrpSpPr>
            <p:cNvPr id="8" name="Group 7">
              <a:extLst>
                <a:ext uri="{FF2B5EF4-FFF2-40B4-BE49-F238E27FC236}">
                  <a16:creationId xmlns:a16="http://schemas.microsoft.com/office/drawing/2014/main" id="{9296CC00-A9EA-4B4C-A24C-290D7837BF11}"/>
                </a:ext>
              </a:extLst>
            </p:cNvPr>
            <p:cNvGrpSpPr/>
            <p:nvPr userDrawn="1"/>
          </p:nvGrpSpPr>
          <p:grpSpPr>
            <a:xfrm>
              <a:off x="4246880" y="4911249"/>
              <a:ext cx="1849120" cy="271407"/>
              <a:chOff x="2946400" y="5230217"/>
              <a:chExt cx="1849120" cy="271407"/>
            </a:xfrm>
          </p:grpSpPr>
          <p:pic>
            <p:nvPicPr>
              <p:cNvPr id="5" name="Graphic 4">
                <a:extLst>
                  <a:ext uri="{FF2B5EF4-FFF2-40B4-BE49-F238E27FC236}">
                    <a16:creationId xmlns:a16="http://schemas.microsoft.com/office/drawing/2014/main" id="{E8B9958C-054F-B345-8A9A-8197E7414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46400" y="5230217"/>
                <a:ext cx="243840" cy="243840"/>
              </a:xfrm>
              <a:prstGeom prst="rect">
                <a:avLst/>
              </a:prstGeom>
            </p:spPr>
          </p:pic>
          <p:sp>
            <p:nvSpPr>
              <p:cNvPr id="6" name="TextBox 5">
                <a:extLst>
                  <a:ext uri="{FF2B5EF4-FFF2-40B4-BE49-F238E27FC236}">
                    <a16:creationId xmlns:a16="http://schemas.microsoft.com/office/drawing/2014/main" id="{C71419BD-4881-A04B-9661-77C226BC0D62}"/>
                  </a:ext>
                </a:extLst>
              </p:cNvPr>
              <p:cNvSpPr txBox="1"/>
              <p:nvPr userDrawn="1"/>
            </p:nvSpPr>
            <p:spPr>
              <a:xfrm>
                <a:off x="3190240" y="5234588"/>
                <a:ext cx="1605280" cy="267036"/>
              </a:xfrm>
              <a:prstGeom prst="rect">
                <a:avLst/>
              </a:prstGeom>
            </p:spPr>
            <p:txBody>
              <a:bodyPr vert="horz" wrap="square" lIns="91440" tIns="45720" rIns="91440" bIns="45720" rtlCol="0">
                <a:normAutofit fontScale="70000" lnSpcReduction="20000"/>
              </a:bodyPr>
              <a:lstStyle/>
              <a:p>
                <a:pPr algn="l"/>
                <a:r>
                  <a:rPr lang="en-GB" sz="2000" err="1">
                    <a:solidFill>
                      <a:schemeClr val="bg2"/>
                    </a:solidFill>
                    <a:latin typeface="Arial" panose="020B0604020202020204" pitchFamily="34" charset="0"/>
                    <a:cs typeface="Arial" panose="020B0604020202020204" pitchFamily="34" charset="0"/>
                  </a:rPr>
                  <a:t>severnwye.org.uk</a:t>
                </a:r>
                <a:endParaRPr lang="en-GB" sz="2000">
                  <a:solidFill>
                    <a:schemeClr val="bg2"/>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89831190-3159-4E49-A598-3C0D879E1F0A}"/>
                </a:ext>
              </a:extLst>
            </p:cNvPr>
            <p:cNvGrpSpPr/>
            <p:nvPr userDrawn="1"/>
          </p:nvGrpSpPr>
          <p:grpSpPr>
            <a:xfrm>
              <a:off x="6604000" y="4915620"/>
              <a:ext cx="1737360" cy="267036"/>
              <a:chOff x="5303520" y="5234588"/>
              <a:chExt cx="1737360" cy="267036"/>
            </a:xfrm>
          </p:grpSpPr>
          <p:pic>
            <p:nvPicPr>
              <p:cNvPr id="3" name="Graphic 2">
                <a:extLst>
                  <a:ext uri="{FF2B5EF4-FFF2-40B4-BE49-F238E27FC236}">
                    <a16:creationId xmlns:a16="http://schemas.microsoft.com/office/drawing/2014/main" id="{82ED08F6-564B-014D-A533-86D54378EF6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303520" y="5246186"/>
                <a:ext cx="300111" cy="243840"/>
              </a:xfrm>
              <a:prstGeom prst="rect">
                <a:avLst/>
              </a:prstGeom>
            </p:spPr>
          </p:pic>
          <p:sp>
            <p:nvSpPr>
              <p:cNvPr id="13" name="TextBox 12">
                <a:extLst>
                  <a:ext uri="{FF2B5EF4-FFF2-40B4-BE49-F238E27FC236}">
                    <a16:creationId xmlns:a16="http://schemas.microsoft.com/office/drawing/2014/main" id="{F9D6FEDD-7774-C346-BA02-8B0784CB7411}"/>
                  </a:ext>
                </a:extLst>
              </p:cNvPr>
              <p:cNvSpPr txBox="1"/>
              <p:nvPr userDrawn="1"/>
            </p:nvSpPr>
            <p:spPr>
              <a:xfrm>
                <a:off x="5638800" y="5234588"/>
                <a:ext cx="1402080" cy="267036"/>
              </a:xfrm>
              <a:prstGeom prst="rect">
                <a:avLst/>
              </a:prstGeom>
            </p:spPr>
            <p:txBody>
              <a:bodyPr vert="horz" wrap="square" lIns="91440" tIns="45720" rIns="91440" bIns="45720" rtlCol="0">
                <a:normAutofit fontScale="70000" lnSpcReduction="20000"/>
              </a:bodyPr>
              <a:lstStyle/>
              <a:p>
                <a:pPr algn="l"/>
                <a:r>
                  <a:rPr lang="en-GB" sz="2000">
                    <a:solidFill>
                      <a:schemeClr val="bg2"/>
                    </a:solidFill>
                    <a:latin typeface="Arial" panose="020B0604020202020204" pitchFamily="34" charset="0"/>
                    <a:cs typeface="Arial" panose="020B0604020202020204" pitchFamily="34" charset="0"/>
                  </a:rPr>
                  <a:t>@</a:t>
                </a:r>
                <a:r>
                  <a:rPr lang="en-GB" sz="2000" err="1">
                    <a:solidFill>
                      <a:schemeClr val="bg2"/>
                    </a:solidFill>
                    <a:latin typeface="Arial" panose="020B0604020202020204" pitchFamily="34" charset="0"/>
                    <a:cs typeface="Arial" panose="020B0604020202020204" pitchFamily="34" charset="0"/>
                  </a:rPr>
                  <a:t>Severn_Wye</a:t>
                </a:r>
                <a:endParaRPr lang="en-GB" sz="2000">
                  <a:solidFill>
                    <a:schemeClr val="bg2"/>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294740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9677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7337" y="1825625"/>
            <a:ext cx="5732463" cy="42004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635136" cy="42004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2723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558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EEEF1-AEDE-4C60-9B96-CCB72F3862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30B582-D9EE-4822-8970-E2301BF93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3036A4-18E1-4A89-99CA-B0C12C3E7EE0}"/>
              </a:ext>
            </a:extLst>
          </p:cNvPr>
          <p:cNvSpPr>
            <a:spLocks noGrp="1"/>
          </p:cNvSpPr>
          <p:nvPr>
            <p:ph type="dt" sz="half" idx="10"/>
          </p:nvPr>
        </p:nvSpPr>
        <p:spPr/>
        <p:txBody>
          <a:bodyPr/>
          <a:lstStyle/>
          <a:p>
            <a:fld id="{E0505BDA-D336-48FC-B280-E6D373253EDB}" type="datetimeFigureOut">
              <a:rPr lang="en-GB" smtClean="0"/>
              <a:t>27/11/2023</a:t>
            </a:fld>
            <a:endParaRPr lang="en-GB"/>
          </a:p>
        </p:txBody>
      </p:sp>
      <p:sp>
        <p:nvSpPr>
          <p:cNvPr id="5" name="Footer Placeholder 4">
            <a:extLst>
              <a:ext uri="{FF2B5EF4-FFF2-40B4-BE49-F238E27FC236}">
                <a16:creationId xmlns:a16="http://schemas.microsoft.com/office/drawing/2014/main" id="{F0375369-EC94-48F3-9177-63C67F00A1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02A4D8-DB92-4493-866B-FF0A83F70E88}"/>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15524646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376E255F-C0D8-44EC-91BF-69850CBF045B}" type="datetime1">
              <a:rPr lang="en-GB" smtClean="0"/>
              <a:t>27/11/2023</a:t>
            </a:fld>
            <a:endParaRPr lang="en-GB"/>
          </a:p>
        </p:txBody>
      </p:sp>
      <p:sp>
        <p:nvSpPr>
          <p:cNvPr id="5" name="Footer Placeholder 4"/>
          <p:cNvSpPr>
            <a:spLocks noGrp="1"/>
          </p:cNvSpPr>
          <p:nvPr>
            <p:ph type="ftr" sz="quarter" idx="11"/>
          </p:nvPr>
        </p:nvSpPr>
        <p:spPr/>
        <p:txBody>
          <a:bodyPr/>
          <a:lstStyle/>
          <a:p>
            <a:r>
              <a:rPr lang="en-GB"/>
              <a:t>DRAFT</a:t>
            </a:r>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8822537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p>
            <a:fld id="{5B1FDC99-F5FF-4FAB-9AFC-5BE38A24C128}" type="datetime1">
              <a:rPr lang="en-GB" smtClean="0"/>
              <a:t>27/11/2023</a:t>
            </a:fld>
            <a:endParaRPr lang="en-GB"/>
          </a:p>
        </p:txBody>
      </p:sp>
      <p:sp>
        <p:nvSpPr>
          <p:cNvPr id="5" name="Footer Placeholder 4"/>
          <p:cNvSpPr>
            <a:spLocks noGrp="1"/>
          </p:cNvSpPr>
          <p:nvPr>
            <p:ph type="ftr" sz="quarter" idx="11"/>
          </p:nvPr>
        </p:nvSpPr>
        <p:spPr/>
        <p:txBody>
          <a:bodyPr/>
          <a:lstStyle>
            <a:lvl1pPr>
              <a:defRPr sz="4000"/>
            </a:lvl1pPr>
          </a:lstStyle>
          <a:p>
            <a:r>
              <a:rPr lang="en-GB" dirty="0"/>
              <a:t>DRAFT</a:t>
            </a:r>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
        <p:nvSpPr>
          <p:cNvPr id="7" name="TextBox 6"/>
          <p:cNvSpPr txBox="1"/>
          <p:nvPr userDrawn="1"/>
        </p:nvSpPr>
        <p:spPr>
          <a:xfrm>
            <a:off x="1897912" y="3540642"/>
            <a:ext cx="8086060" cy="1472609"/>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3403174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6CBC-02C3-47D9-B8BE-B55D8207145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22816F-2601-4240-A15E-DAD18A0CF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707C32-F2EF-473A-A269-45651C7E0B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E06BA0-2715-4A27-940A-8ECA99E5D3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A2C36F-0C13-4C55-92BF-5BC4C2CCFA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871535E-B0C0-41B0-86F4-C5E558DF74B1}"/>
              </a:ext>
            </a:extLst>
          </p:cNvPr>
          <p:cNvSpPr>
            <a:spLocks noGrp="1"/>
          </p:cNvSpPr>
          <p:nvPr>
            <p:ph type="dt" sz="half" idx="10"/>
          </p:nvPr>
        </p:nvSpPr>
        <p:spPr/>
        <p:txBody>
          <a:bodyPr/>
          <a:lstStyle/>
          <a:p>
            <a:fld id="{E0505BDA-D336-48FC-B280-E6D373253EDB}" type="datetimeFigureOut">
              <a:rPr lang="en-GB" smtClean="0"/>
              <a:t>27/11/2023</a:t>
            </a:fld>
            <a:endParaRPr lang="en-GB"/>
          </a:p>
        </p:txBody>
      </p:sp>
      <p:sp>
        <p:nvSpPr>
          <p:cNvPr id="8" name="Footer Placeholder 7">
            <a:extLst>
              <a:ext uri="{FF2B5EF4-FFF2-40B4-BE49-F238E27FC236}">
                <a16:creationId xmlns:a16="http://schemas.microsoft.com/office/drawing/2014/main" id="{7992F981-76C3-4728-8F76-DCCD7870231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B159D9-0FC2-493C-98E7-B66DE238DA32}"/>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16831485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7ECCC3D-91C6-415B-B676-698F50A57294}" type="datetime1">
              <a:rPr lang="en-GB" smtClean="0"/>
              <a:t>27/11/2023</a:t>
            </a:fld>
            <a:endParaRPr lang="en-GB"/>
          </a:p>
        </p:txBody>
      </p:sp>
      <p:sp>
        <p:nvSpPr>
          <p:cNvPr id="5" name="Footer Placeholder 4"/>
          <p:cNvSpPr>
            <a:spLocks noGrp="1"/>
          </p:cNvSpPr>
          <p:nvPr>
            <p:ph type="ftr" sz="quarter" idx="11"/>
          </p:nvPr>
        </p:nvSpPr>
        <p:spPr/>
        <p:txBody>
          <a:bodyPr/>
          <a:lstStyle/>
          <a:p>
            <a:r>
              <a:rPr lang="en-GB"/>
              <a:t>DRAFT</a:t>
            </a:r>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616190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5856F01C-F2E4-41CD-AC79-92A02F969D77}" type="datetime1">
              <a:rPr lang="en-GB" smtClean="0"/>
              <a:t>27/11/2023</a:t>
            </a:fld>
            <a:endParaRPr lang="en-GB"/>
          </a:p>
        </p:txBody>
      </p:sp>
      <p:sp>
        <p:nvSpPr>
          <p:cNvPr id="6" name="Footer Placeholder 5"/>
          <p:cNvSpPr>
            <a:spLocks noGrp="1"/>
          </p:cNvSpPr>
          <p:nvPr>
            <p:ph type="ftr" sz="quarter" idx="11"/>
          </p:nvPr>
        </p:nvSpPr>
        <p:spPr/>
        <p:txBody>
          <a:bodyPr/>
          <a:lstStyle/>
          <a:p>
            <a:r>
              <a:rPr lang="en-GB"/>
              <a:t>DRAFT</a:t>
            </a:r>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0588878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E5074673-AF2E-44C5-9758-6938043CB57B}" type="datetime1">
              <a:rPr lang="en-GB" smtClean="0"/>
              <a:t>27/11/2023</a:t>
            </a:fld>
            <a:endParaRPr lang="en-GB"/>
          </a:p>
        </p:txBody>
      </p:sp>
      <p:sp>
        <p:nvSpPr>
          <p:cNvPr id="8" name="Footer Placeholder 7"/>
          <p:cNvSpPr>
            <a:spLocks noGrp="1"/>
          </p:cNvSpPr>
          <p:nvPr>
            <p:ph type="ftr" sz="quarter" idx="11"/>
          </p:nvPr>
        </p:nvSpPr>
        <p:spPr/>
        <p:txBody>
          <a:bodyPr/>
          <a:lstStyle/>
          <a:p>
            <a:r>
              <a:rPr lang="en-GB"/>
              <a:t>DRAFT</a:t>
            </a:r>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0895642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E2E3B662-9FC5-426C-BD30-92DEDDD289E0}" type="datetime1">
              <a:rPr lang="en-GB" smtClean="0"/>
              <a:t>27/11/2023</a:t>
            </a:fld>
            <a:endParaRPr lang="en-GB"/>
          </a:p>
        </p:txBody>
      </p:sp>
      <p:sp>
        <p:nvSpPr>
          <p:cNvPr id="4" name="Footer Placeholder 3"/>
          <p:cNvSpPr>
            <a:spLocks noGrp="1"/>
          </p:cNvSpPr>
          <p:nvPr>
            <p:ph type="ftr" sz="quarter" idx="11"/>
          </p:nvPr>
        </p:nvSpPr>
        <p:spPr/>
        <p:txBody>
          <a:bodyPr/>
          <a:lstStyle/>
          <a:p>
            <a:r>
              <a:rPr lang="en-GB"/>
              <a:t>DRAFT</a:t>
            </a:r>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227496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D7C22-CE01-4ED7-B9A8-9F3142F4D625}" type="datetime1">
              <a:rPr lang="en-GB" smtClean="0"/>
              <a:t>27/11/2023</a:t>
            </a:fld>
            <a:endParaRPr lang="en-GB"/>
          </a:p>
        </p:txBody>
      </p:sp>
      <p:sp>
        <p:nvSpPr>
          <p:cNvPr id="3" name="Footer Placeholder 2"/>
          <p:cNvSpPr>
            <a:spLocks noGrp="1"/>
          </p:cNvSpPr>
          <p:nvPr>
            <p:ph type="ftr" sz="quarter" idx="11"/>
          </p:nvPr>
        </p:nvSpPr>
        <p:spPr/>
        <p:txBody>
          <a:bodyPr/>
          <a:lstStyle/>
          <a:p>
            <a:r>
              <a:rPr lang="en-GB"/>
              <a:t>DRAFT</a:t>
            </a:r>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955363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7C41CDD-0FF2-4B2C-A9EB-10517EF31BEB}" type="datetime1">
              <a:rPr lang="en-GB" smtClean="0"/>
              <a:t>27/11/2023</a:t>
            </a:fld>
            <a:endParaRPr lang="en-GB"/>
          </a:p>
        </p:txBody>
      </p:sp>
      <p:sp>
        <p:nvSpPr>
          <p:cNvPr id="6" name="Footer Placeholder 5"/>
          <p:cNvSpPr>
            <a:spLocks noGrp="1"/>
          </p:cNvSpPr>
          <p:nvPr>
            <p:ph type="ftr" sz="quarter" idx="11"/>
          </p:nvPr>
        </p:nvSpPr>
        <p:spPr/>
        <p:txBody>
          <a:bodyPr/>
          <a:lstStyle/>
          <a:p>
            <a:r>
              <a:rPr lang="en-GB"/>
              <a:t>DRAFT</a:t>
            </a:r>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1459062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16EAFB8-019F-434B-A68F-ACECA00E3655}" type="datetime1">
              <a:rPr lang="en-GB" smtClean="0"/>
              <a:t>27/11/2023</a:t>
            </a:fld>
            <a:endParaRPr lang="en-GB"/>
          </a:p>
        </p:txBody>
      </p:sp>
      <p:sp>
        <p:nvSpPr>
          <p:cNvPr id="6" name="Footer Placeholder 5"/>
          <p:cNvSpPr>
            <a:spLocks noGrp="1"/>
          </p:cNvSpPr>
          <p:nvPr>
            <p:ph type="ftr" sz="quarter" idx="11"/>
          </p:nvPr>
        </p:nvSpPr>
        <p:spPr/>
        <p:txBody>
          <a:bodyPr/>
          <a:lstStyle/>
          <a:p>
            <a:r>
              <a:rPr lang="en-GB"/>
              <a:t>DRAFT</a:t>
            </a:r>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3058188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B2DC01FB-726E-4A68-BF50-7019EFC7D045}" type="datetime1">
              <a:rPr lang="en-GB" smtClean="0"/>
              <a:t>27/11/2023</a:t>
            </a:fld>
            <a:endParaRPr lang="en-GB"/>
          </a:p>
        </p:txBody>
      </p:sp>
      <p:sp>
        <p:nvSpPr>
          <p:cNvPr id="5" name="Footer Placeholder 4"/>
          <p:cNvSpPr>
            <a:spLocks noGrp="1"/>
          </p:cNvSpPr>
          <p:nvPr>
            <p:ph type="ftr" sz="quarter" idx="11"/>
          </p:nvPr>
        </p:nvSpPr>
        <p:spPr/>
        <p:txBody>
          <a:bodyPr/>
          <a:lstStyle/>
          <a:p>
            <a:r>
              <a:rPr lang="en-GB"/>
              <a:t>DRAFT</a:t>
            </a:r>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326043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C0806223-950E-440F-9A0B-34EDB947729D}" type="datetime1">
              <a:rPr lang="en-GB" smtClean="0"/>
              <a:t>27/11/2023</a:t>
            </a:fld>
            <a:endParaRPr lang="en-GB"/>
          </a:p>
        </p:txBody>
      </p:sp>
      <p:sp>
        <p:nvSpPr>
          <p:cNvPr id="5" name="Footer Placeholder 4"/>
          <p:cNvSpPr>
            <a:spLocks noGrp="1"/>
          </p:cNvSpPr>
          <p:nvPr>
            <p:ph type="ftr" sz="quarter" idx="11"/>
          </p:nvPr>
        </p:nvSpPr>
        <p:spPr/>
        <p:txBody>
          <a:bodyPr/>
          <a:lstStyle/>
          <a:p>
            <a:r>
              <a:rPr lang="en-GB"/>
              <a:t>DRAFT</a:t>
            </a:r>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1304761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r="76839"/>
          <a:stretch/>
        </p:blipFill>
        <p:spPr>
          <a:xfrm>
            <a:off x="2571470" y="37797"/>
            <a:ext cx="6873085" cy="7396223"/>
          </a:xfrm>
          <a:prstGeom prst="rect">
            <a:avLst/>
          </a:prstGeom>
          <a:effectLst>
            <a:outerShdw blurRad="50800" dist="50800" dir="5400000" algn="ctr" rotWithShape="0">
              <a:srgbClr val="000000">
                <a:alpha val="0"/>
              </a:srgbClr>
            </a:outerShdw>
          </a:effectLst>
        </p:spPr>
      </p:pic>
      <p:pic>
        <p:nvPicPr>
          <p:cNvPr id="24" name="Picture 23" descr="A screenshot of a cell phone&#10;&#10;Description automatically generated">
            <a:extLst>
              <a:ext uri="{FF2B5EF4-FFF2-40B4-BE49-F238E27FC236}">
                <a16:creationId xmlns:a16="http://schemas.microsoft.com/office/drawing/2014/main" id="{936A824B-D5E8-431B-A120-43C639D08E9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9019" y="113876"/>
            <a:ext cx="3308435" cy="665848"/>
          </a:xfrm>
          <a:prstGeom prst="rect">
            <a:avLst/>
          </a:prstGeom>
        </p:spPr>
      </p:pic>
      <p:sp>
        <p:nvSpPr>
          <p:cNvPr id="2" name="Title 1">
            <a:extLst>
              <a:ext uri="{FF2B5EF4-FFF2-40B4-BE49-F238E27FC236}">
                <a16:creationId xmlns:a16="http://schemas.microsoft.com/office/drawing/2014/main" id="{211BD098-6B66-45EE-9847-EC1CD04A7E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AFF972C-2BEF-4199-83EA-566747A5F3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7539E5-35C8-4DA0-A779-1850F7DCF536}"/>
              </a:ext>
            </a:extLst>
          </p:cNvPr>
          <p:cNvSpPr>
            <a:spLocks noGrp="1"/>
          </p:cNvSpPr>
          <p:nvPr>
            <p:ph type="dt" sz="half" idx="10"/>
          </p:nvPr>
        </p:nvSpPr>
        <p:spPr/>
        <p:txBody>
          <a:bodyPr/>
          <a:lstStyle/>
          <a:p>
            <a:fld id="{99A6520E-53F5-437B-81D1-015C13683044}" type="datetimeFigureOut">
              <a:rPr lang="en-GB" smtClean="0"/>
              <a:t>27/11/2023</a:t>
            </a:fld>
            <a:endParaRPr lang="en-GB"/>
          </a:p>
        </p:txBody>
      </p:sp>
      <p:sp>
        <p:nvSpPr>
          <p:cNvPr id="5" name="Footer Placeholder 4">
            <a:extLst>
              <a:ext uri="{FF2B5EF4-FFF2-40B4-BE49-F238E27FC236}">
                <a16:creationId xmlns:a16="http://schemas.microsoft.com/office/drawing/2014/main" id="{276688BD-88EF-4B4B-B52F-6D45134F1E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677F52-D769-4D94-8949-DE4CD015F445}"/>
              </a:ext>
            </a:extLst>
          </p:cNvPr>
          <p:cNvSpPr>
            <a:spLocks noGrp="1"/>
          </p:cNvSpPr>
          <p:nvPr>
            <p:ph type="sldNum" sz="quarter" idx="12"/>
          </p:nvPr>
        </p:nvSpPr>
        <p:spPr/>
        <p:txBody>
          <a:bodyPr/>
          <a:lstStyle/>
          <a:p>
            <a:fld id="{1381C4CE-BEBA-4D78-BE5B-F4FD4571E839}" type="slidenum">
              <a:rPr lang="en-GB" smtClean="0"/>
              <a:t>‹#›</a:t>
            </a:fld>
            <a:endParaRPr lang="en-GB"/>
          </a:p>
        </p:txBody>
      </p:sp>
    </p:spTree>
    <p:extLst>
      <p:ext uri="{BB962C8B-B14F-4D97-AF65-F5344CB8AC3E}">
        <p14:creationId xmlns:p14="http://schemas.microsoft.com/office/powerpoint/2010/main" val="3780820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9422-B5DF-4498-BDCB-40FBD4B5826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637CF24-7EA9-41E5-918B-1142BA7E1FE5}"/>
              </a:ext>
            </a:extLst>
          </p:cNvPr>
          <p:cNvSpPr>
            <a:spLocks noGrp="1"/>
          </p:cNvSpPr>
          <p:nvPr>
            <p:ph type="dt" sz="half" idx="10"/>
          </p:nvPr>
        </p:nvSpPr>
        <p:spPr/>
        <p:txBody>
          <a:bodyPr/>
          <a:lstStyle/>
          <a:p>
            <a:fld id="{E0505BDA-D336-48FC-B280-E6D373253EDB}" type="datetimeFigureOut">
              <a:rPr lang="en-GB" smtClean="0"/>
              <a:t>27/11/2023</a:t>
            </a:fld>
            <a:endParaRPr lang="en-GB"/>
          </a:p>
        </p:txBody>
      </p:sp>
      <p:sp>
        <p:nvSpPr>
          <p:cNvPr id="4" name="Footer Placeholder 3">
            <a:extLst>
              <a:ext uri="{FF2B5EF4-FFF2-40B4-BE49-F238E27FC236}">
                <a16:creationId xmlns:a16="http://schemas.microsoft.com/office/drawing/2014/main" id="{42964805-0A8A-4228-8866-8ED84E1C1E5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121D88-E4A9-439F-96EB-05CCA0E109BB}"/>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1129317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1_ Alternative Title Slide">
    <p:spTree>
      <p:nvGrpSpPr>
        <p:cNvPr id="1" name=""/>
        <p:cNvGrpSpPr/>
        <p:nvPr/>
      </p:nvGrpSpPr>
      <p:grpSpPr>
        <a:xfrm>
          <a:off x="0" y="0"/>
          <a:ext cx="0" cy="0"/>
          <a:chOff x="0" y="0"/>
          <a:chExt cx="0" cy="0"/>
        </a:xfrm>
      </p:grpSpPr>
      <p:pic>
        <p:nvPicPr>
          <p:cNvPr id="24" name="Picture 23" descr="A screenshot of a cell phone&#10;&#10;Description automatically generated">
            <a:extLst>
              <a:ext uri="{FF2B5EF4-FFF2-40B4-BE49-F238E27FC236}">
                <a16:creationId xmlns:a16="http://schemas.microsoft.com/office/drawing/2014/main" id="{936A824B-D5E8-431B-A120-43C639D08E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019" y="113876"/>
            <a:ext cx="3308435" cy="665848"/>
          </a:xfrm>
          <a:prstGeom prst="rect">
            <a:avLst/>
          </a:prstGeom>
        </p:spPr>
      </p:pic>
      <p:sp>
        <p:nvSpPr>
          <p:cNvPr id="2" name="Title 1">
            <a:extLst>
              <a:ext uri="{FF2B5EF4-FFF2-40B4-BE49-F238E27FC236}">
                <a16:creationId xmlns:a16="http://schemas.microsoft.com/office/drawing/2014/main" id="{211BD098-6B66-45EE-9847-EC1CD04A7E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AFF972C-2BEF-4199-83EA-566747A5F3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7539E5-35C8-4DA0-A779-1850F7DCF536}"/>
              </a:ext>
            </a:extLst>
          </p:cNvPr>
          <p:cNvSpPr>
            <a:spLocks noGrp="1"/>
          </p:cNvSpPr>
          <p:nvPr>
            <p:ph type="dt" sz="half" idx="10"/>
          </p:nvPr>
        </p:nvSpPr>
        <p:spPr/>
        <p:txBody>
          <a:bodyPr/>
          <a:lstStyle/>
          <a:p>
            <a:fld id="{99A6520E-53F5-437B-81D1-015C13683044}" type="datetimeFigureOut">
              <a:rPr lang="en-GB" smtClean="0"/>
              <a:t>27/11/2023</a:t>
            </a:fld>
            <a:endParaRPr lang="en-GB"/>
          </a:p>
        </p:txBody>
      </p:sp>
      <p:sp>
        <p:nvSpPr>
          <p:cNvPr id="5" name="Footer Placeholder 4">
            <a:extLst>
              <a:ext uri="{FF2B5EF4-FFF2-40B4-BE49-F238E27FC236}">
                <a16:creationId xmlns:a16="http://schemas.microsoft.com/office/drawing/2014/main" id="{276688BD-88EF-4B4B-B52F-6D45134F1E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677F52-D769-4D94-8949-DE4CD015F445}"/>
              </a:ext>
            </a:extLst>
          </p:cNvPr>
          <p:cNvSpPr>
            <a:spLocks noGrp="1"/>
          </p:cNvSpPr>
          <p:nvPr>
            <p:ph type="sldNum" sz="quarter" idx="12"/>
          </p:nvPr>
        </p:nvSpPr>
        <p:spPr/>
        <p:txBody>
          <a:bodyPr/>
          <a:lstStyle/>
          <a:p>
            <a:fld id="{1381C4CE-BEBA-4D78-BE5B-F4FD4571E839}" type="slidenum">
              <a:rPr lang="en-GB" smtClean="0"/>
              <a:t>‹#›</a:t>
            </a:fld>
            <a:endParaRPr lang="en-GB"/>
          </a:p>
        </p:txBody>
      </p:sp>
    </p:spTree>
    <p:extLst>
      <p:ext uri="{BB962C8B-B14F-4D97-AF65-F5344CB8AC3E}">
        <p14:creationId xmlns:p14="http://schemas.microsoft.com/office/powerpoint/2010/main" val="41266301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614D4-1BCF-4885-83F6-234E743D38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1FE641C-62BD-4791-B7E6-4AB33CA8A7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8C9783-2AC4-447E-905B-A6451D33F6CB}"/>
              </a:ext>
            </a:extLst>
          </p:cNvPr>
          <p:cNvSpPr>
            <a:spLocks noGrp="1"/>
          </p:cNvSpPr>
          <p:nvPr>
            <p:ph type="dt" sz="half" idx="10"/>
          </p:nvPr>
        </p:nvSpPr>
        <p:spPr/>
        <p:txBody>
          <a:bodyPr/>
          <a:lstStyle/>
          <a:p>
            <a:fld id="{99A6520E-53F5-437B-81D1-015C13683044}" type="datetimeFigureOut">
              <a:rPr lang="en-GB" smtClean="0"/>
              <a:t>27/11/2023</a:t>
            </a:fld>
            <a:endParaRPr lang="en-GB"/>
          </a:p>
        </p:txBody>
      </p:sp>
      <p:sp>
        <p:nvSpPr>
          <p:cNvPr id="5" name="Footer Placeholder 4">
            <a:extLst>
              <a:ext uri="{FF2B5EF4-FFF2-40B4-BE49-F238E27FC236}">
                <a16:creationId xmlns:a16="http://schemas.microsoft.com/office/drawing/2014/main" id="{C544FCE9-D6DB-44B7-B706-D0EE56519E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A25772-2B77-43AB-A7F4-40BD2D5EDA5E}"/>
              </a:ext>
            </a:extLst>
          </p:cNvPr>
          <p:cNvSpPr>
            <a:spLocks noGrp="1"/>
          </p:cNvSpPr>
          <p:nvPr>
            <p:ph type="sldNum" sz="quarter" idx="12"/>
          </p:nvPr>
        </p:nvSpPr>
        <p:spPr/>
        <p:txBody>
          <a:bodyPr/>
          <a:lstStyle/>
          <a:p>
            <a:fld id="{1381C4CE-BEBA-4D78-BE5B-F4FD4571E839}" type="slidenum">
              <a:rPr lang="en-GB" smtClean="0"/>
              <a:t>‹#›</a:t>
            </a:fld>
            <a:endParaRPr lang="en-GB"/>
          </a:p>
        </p:txBody>
      </p:sp>
    </p:spTree>
    <p:extLst>
      <p:ext uri="{BB962C8B-B14F-4D97-AF65-F5344CB8AC3E}">
        <p14:creationId xmlns:p14="http://schemas.microsoft.com/office/powerpoint/2010/main" val="1250752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DD600-A292-49D5-B59A-F22156E750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0BDCA07-FA5C-495F-AD42-EBE78C8B98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E441B1-5B44-46D5-B219-AA2D2F42B670}"/>
              </a:ext>
            </a:extLst>
          </p:cNvPr>
          <p:cNvSpPr>
            <a:spLocks noGrp="1"/>
          </p:cNvSpPr>
          <p:nvPr>
            <p:ph type="dt" sz="half" idx="10"/>
          </p:nvPr>
        </p:nvSpPr>
        <p:spPr/>
        <p:txBody>
          <a:bodyPr/>
          <a:lstStyle/>
          <a:p>
            <a:fld id="{99A6520E-53F5-437B-81D1-015C13683044}" type="datetimeFigureOut">
              <a:rPr lang="en-GB" smtClean="0"/>
              <a:t>27/11/2023</a:t>
            </a:fld>
            <a:endParaRPr lang="en-GB"/>
          </a:p>
        </p:txBody>
      </p:sp>
      <p:sp>
        <p:nvSpPr>
          <p:cNvPr id="5" name="Footer Placeholder 4">
            <a:extLst>
              <a:ext uri="{FF2B5EF4-FFF2-40B4-BE49-F238E27FC236}">
                <a16:creationId xmlns:a16="http://schemas.microsoft.com/office/drawing/2014/main" id="{6D26AC9F-8FAA-49C1-95B3-9D89F9C1FB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B0FE04-64BA-4D57-9E78-998E53C056F8}"/>
              </a:ext>
            </a:extLst>
          </p:cNvPr>
          <p:cNvSpPr>
            <a:spLocks noGrp="1"/>
          </p:cNvSpPr>
          <p:nvPr>
            <p:ph type="sldNum" sz="quarter" idx="12"/>
          </p:nvPr>
        </p:nvSpPr>
        <p:spPr/>
        <p:txBody>
          <a:bodyPr/>
          <a:lstStyle/>
          <a:p>
            <a:fld id="{1381C4CE-BEBA-4D78-BE5B-F4FD4571E839}" type="slidenum">
              <a:rPr lang="en-GB" smtClean="0"/>
              <a:t>‹#›</a:t>
            </a:fld>
            <a:endParaRPr lang="en-GB"/>
          </a:p>
        </p:txBody>
      </p:sp>
    </p:spTree>
    <p:extLst>
      <p:ext uri="{BB962C8B-B14F-4D97-AF65-F5344CB8AC3E}">
        <p14:creationId xmlns:p14="http://schemas.microsoft.com/office/powerpoint/2010/main" val="3968797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5035-8181-45D1-AB53-2CEC7F5434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454177-9EFE-4B69-92E7-69CDB6920B5B}"/>
              </a:ext>
            </a:extLst>
          </p:cNvPr>
          <p:cNvSpPr>
            <a:spLocks noGrp="1"/>
          </p:cNvSpPr>
          <p:nvPr>
            <p:ph sz="half" idx="1"/>
          </p:nvPr>
        </p:nvSpPr>
        <p:spPr>
          <a:xfrm>
            <a:off x="333386" y="1825625"/>
            <a:ext cx="537112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791CF5-D75D-42DC-BC1A-68DB355E1544}"/>
              </a:ext>
            </a:extLst>
          </p:cNvPr>
          <p:cNvSpPr>
            <a:spLocks noGrp="1"/>
          </p:cNvSpPr>
          <p:nvPr>
            <p:ph sz="half" idx="2"/>
          </p:nvPr>
        </p:nvSpPr>
        <p:spPr>
          <a:xfrm>
            <a:off x="6006517" y="1825625"/>
            <a:ext cx="534728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1EC12E-B326-4603-AC64-B3B7963CA37C}"/>
              </a:ext>
            </a:extLst>
          </p:cNvPr>
          <p:cNvSpPr>
            <a:spLocks noGrp="1"/>
          </p:cNvSpPr>
          <p:nvPr>
            <p:ph type="dt" sz="half" idx="10"/>
          </p:nvPr>
        </p:nvSpPr>
        <p:spPr/>
        <p:txBody>
          <a:bodyPr/>
          <a:lstStyle/>
          <a:p>
            <a:fld id="{99A6520E-53F5-437B-81D1-015C13683044}" type="datetimeFigureOut">
              <a:rPr lang="en-GB" smtClean="0"/>
              <a:t>27/11/2023</a:t>
            </a:fld>
            <a:endParaRPr lang="en-GB"/>
          </a:p>
        </p:txBody>
      </p:sp>
      <p:sp>
        <p:nvSpPr>
          <p:cNvPr id="6" name="Footer Placeholder 5">
            <a:extLst>
              <a:ext uri="{FF2B5EF4-FFF2-40B4-BE49-F238E27FC236}">
                <a16:creationId xmlns:a16="http://schemas.microsoft.com/office/drawing/2014/main" id="{2E5A06F4-E37A-4BF5-A3C7-77214C9F3D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F231DC-1A84-4103-9703-C80D8BA82B5E}"/>
              </a:ext>
            </a:extLst>
          </p:cNvPr>
          <p:cNvSpPr>
            <a:spLocks noGrp="1"/>
          </p:cNvSpPr>
          <p:nvPr>
            <p:ph type="sldNum" sz="quarter" idx="12"/>
          </p:nvPr>
        </p:nvSpPr>
        <p:spPr/>
        <p:txBody>
          <a:bodyPr/>
          <a:lstStyle/>
          <a:p>
            <a:fld id="{1381C4CE-BEBA-4D78-BE5B-F4FD4571E839}" type="slidenum">
              <a:rPr lang="en-GB" smtClean="0"/>
              <a:t>‹#›</a:t>
            </a:fld>
            <a:endParaRPr lang="en-GB"/>
          </a:p>
        </p:txBody>
      </p:sp>
    </p:spTree>
    <p:extLst>
      <p:ext uri="{BB962C8B-B14F-4D97-AF65-F5344CB8AC3E}">
        <p14:creationId xmlns:p14="http://schemas.microsoft.com/office/powerpoint/2010/main" val="3929042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9099A-58F0-4913-A3FE-CFB8F2CA010D}"/>
              </a:ext>
            </a:extLst>
          </p:cNvPr>
          <p:cNvSpPr>
            <a:spLocks noGrp="1"/>
          </p:cNvSpPr>
          <p:nvPr>
            <p:ph type="title"/>
          </p:nvPr>
        </p:nvSpPr>
        <p:spPr>
          <a:xfrm>
            <a:off x="333387" y="922789"/>
            <a:ext cx="11022001" cy="76789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8A5D8D-D806-4494-9308-DD8B4803AF68}"/>
              </a:ext>
            </a:extLst>
          </p:cNvPr>
          <p:cNvSpPr>
            <a:spLocks noGrp="1"/>
          </p:cNvSpPr>
          <p:nvPr>
            <p:ph type="body" idx="1"/>
          </p:nvPr>
        </p:nvSpPr>
        <p:spPr>
          <a:xfrm>
            <a:off x="333388" y="1753299"/>
            <a:ext cx="5664188" cy="7517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A459E9-04CD-4A83-A07B-B50630DCBA97}"/>
              </a:ext>
            </a:extLst>
          </p:cNvPr>
          <p:cNvSpPr>
            <a:spLocks noGrp="1"/>
          </p:cNvSpPr>
          <p:nvPr>
            <p:ph sz="half" idx="2"/>
          </p:nvPr>
        </p:nvSpPr>
        <p:spPr>
          <a:xfrm>
            <a:off x="333388" y="2671761"/>
            <a:ext cx="5664188" cy="3517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56AE13E-024D-4468-AFC5-1E61B0F0487B}"/>
              </a:ext>
            </a:extLst>
          </p:cNvPr>
          <p:cNvSpPr>
            <a:spLocks noGrp="1"/>
          </p:cNvSpPr>
          <p:nvPr>
            <p:ph type="body" sz="quarter" idx="3"/>
          </p:nvPr>
        </p:nvSpPr>
        <p:spPr>
          <a:xfrm>
            <a:off x="6172200" y="1753299"/>
            <a:ext cx="5183188" cy="7517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B848EE-E9D6-48AB-BB23-2772AA11A4C1}"/>
              </a:ext>
            </a:extLst>
          </p:cNvPr>
          <p:cNvSpPr>
            <a:spLocks noGrp="1"/>
          </p:cNvSpPr>
          <p:nvPr>
            <p:ph sz="quarter" idx="4"/>
          </p:nvPr>
        </p:nvSpPr>
        <p:spPr>
          <a:xfrm>
            <a:off x="6172200" y="2671761"/>
            <a:ext cx="5183188" cy="35179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67A6741-1A27-45E4-818C-B81687542384}"/>
              </a:ext>
            </a:extLst>
          </p:cNvPr>
          <p:cNvSpPr>
            <a:spLocks noGrp="1"/>
          </p:cNvSpPr>
          <p:nvPr>
            <p:ph type="dt" sz="half" idx="10"/>
          </p:nvPr>
        </p:nvSpPr>
        <p:spPr/>
        <p:txBody>
          <a:bodyPr/>
          <a:lstStyle/>
          <a:p>
            <a:fld id="{99A6520E-53F5-437B-81D1-015C13683044}" type="datetimeFigureOut">
              <a:rPr lang="en-GB" smtClean="0"/>
              <a:t>27/11/2023</a:t>
            </a:fld>
            <a:endParaRPr lang="en-GB"/>
          </a:p>
        </p:txBody>
      </p:sp>
      <p:sp>
        <p:nvSpPr>
          <p:cNvPr id="8" name="Footer Placeholder 7">
            <a:extLst>
              <a:ext uri="{FF2B5EF4-FFF2-40B4-BE49-F238E27FC236}">
                <a16:creationId xmlns:a16="http://schemas.microsoft.com/office/drawing/2014/main" id="{8A45611D-FFAF-45B4-9E0D-6BECD0FAE23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D6AF4A-AA88-4A69-93DB-448A5DB2A8E8}"/>
              </a:ext>
            </a:extLst>
          </p:cNvPr>
          <p:cNvSpPr>
            <a:spLocks noGrp="1"/>
          </p:cNvSpPr>
          <p:nvPr>
            <p:ph type="sldNum" sz="quarter" idx="12"/>
          </p:nvPr>
        </p:nvSpPr>
        <p:spPr/>
        <p:txBody>
          <a:bodyPr/>
          <a:lstStyle/>
          <a:p>
            <a:fld id="{1381C4CE-BEBA-4D78-BE5B-F4FD4571E839}" type="slidenum">
              <a:rPr lang="en-GB" smtClean="0"/>
              <a:t>‹#›</a:t>
            </a:fld>
            <a:endParaRPr lang="en-GB"/>
          </a:p>
        </p:txBody>
      </p:sp>
    </p:spTree>
    <p:extLst>
      <p:ext uri="{BB962C8B-B14F-4D97-AF65-F5344CB8AC3E}">
        <p14:creationId xmlns:p14="http://schemas.microsoft.com/office/powerpoint/2010/main" val="21126948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5C9A5-FBF9-4E8C-8109-41CCE8E9B28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F11D7A-FC6F-470A-A9D6-4F672BE2C03F}"/>
              </a:ext>
            </a:extLst>
          </p:cNvPr>
          <p:cNvSpPr>
            <a:spLocks noGrp="1"/>
          </p:cNvSpPr>
          <p:nvPr>
            <p:ph type="dt" sz="half" idx="10"/>
          </p:nvPr>
        </p:nvSpPr>
        <p:spPr/>
        <p:txBody>
          <a:bodyPr/>
          <a:lstStyle/>
          <a:p>
            <a:fld id="{99A6520E-53F5-437B-81D1-015C13683044}" type="datetimeFigureOut">
              <a:rPr lang="en-GB" smtClean="0"/>
              <a:t>27/11/2023</a:t>
            </a:fld>
            <a:endParaRPr lang="en-GB"/>
          </a:p>
        </p:txBody>
      </p:sp>
      <p:sp>
        <p:nvSpPr>
          <p:cNvPr id="4" name="Footer Placeholder 3">
            <a:extLst>
              <a:ext uri="{FF2B5EF4-FFF2-40B4-BE49-F238E27FC236}">
                <a16:creationId xmlns:a16="http://schemas.microsoft.com/office/drawing/2014/main" id="{30B0D012-B86F-4C3C-9337-234AC94848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437BE7C-A0DF-4D22-BC42-5DD690464646}"/>
              </a:ext>
            </a:extLst>
          </p:cNvPr>
          <p:cNvSpPr>
            <a:spLocks noGrp="1"/>
          </p:cNvSpPr>
          <p:nvPr>
            <p:ph type="sldNum" sz="quarter" idx="12"/>
          </p:nvPr>
        </p:nvSpPr>
        <p:spPr/>
        <p:txBody>
          <a:bodyPr/>
          <a:lstStyle/>
          <a:p>
            <a:fld id="{1381C4CE-BEBA-4D78-BE5B-F4FD4571E839}" type="slidenum">
              <a:rPr lang="en-GB" smtClean="0"/>
              <a:t>‹#›</a:t>
            </a:fld>
            <a:endParaRPr lang="en-GB"/>
          </a:p>
        </p:txBody>
      </p:sp>
    </p:spTree>
    <p:extLst>
      <p:ext uri="{BB962C8B-B14F-4D97-AF65-F5344CB8AC3E}">
        <p14:creationId xmlns:p14="http://schemas.microsoft.com/office/powerpoint/2010/main" val="17647029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14A5B2-D900-4A3A-9413-667CFE38637E}"/>
              </a:ext>
            </a:extLst>
          </p:cNvPr>
          <p:cNvSpPr>
            <a:spLocks noGrp="1"/>
          </p:cNvSpPr>
          <p:nvPr>
            <p:ph type="dt" sz="half" idx="10"/>
          </p:nvPr>
        </p:nvSpPr>
        <p:spPr/>
        <p:txBody>
          <a:bodyPr/>
          <a:lstStyle/>
          <a:p>
            <a:fld id="{99A6520E-53F5-437B-81D1-015C13683044}" type="datetimeFigureOut">
              <a:rPr lang="en-GB" smtClean="0"/>
              <a:t>27/11/2023</a:t>
            </a:fld>
            <a:endParaRPr lang="en-GB"/>
          </a:p>
        </p:txBody>
      </p:sp>
      <p:sp>
        <p:nvSpPr>
          <p:cNvPr id="3" name="Footer Placeholder 2">
            <a:extLst>
              <a:ext uri="{FF2B5EF4-FFF2-40B4-BE49-F238E27FC236}">
                <a16:creationId xmlns:a16="http://schemas.microsoft.com/office/drawing/2014/main" id="{D1A597C7-EC02-45D4-A97D-97E958DA94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44E234C-7DA7-43C4-A5B9-08B039CE7837}"/>
              </a:ext>
            </a:extLst>
          </p:cNvPr>
          <p:cNvSpPr>
            <a:spLocks noGrp="1"/>
          </p:cNvSpPr>
          <p:nvPr>
            <p:ph type="sldNum" sz="quarter" idx="12"/>
          </p:nvPr>
        </p:nvSpPr>
        <p:spPr/>
        <p:txBody>
          <a:bodyPr/>
          <a:lstStyle/>
          <a:p>
            <a:fld id="{1381C4CE-BEBA-4D78-BE5B-F4FD4571E839}" type="slidenum">
              <a:rPr lang="en-GB" smtClean="0"/>
              <a:t>‹#›</a:t>
            </a:fld>
            <a:endParaRPr lang="en-GB"/>
          </a:p>
        </p:txBody>
      </p:sp>
    </p:spTree>
    <p:extLst>
      <p:ext uri="{BB962C8B-B14F-4D97-AF65-F5344CB8AC3E}">
        <p14:creationId xmlns:p14="http://schemas.microsoft.com/office/powerpoint/2010/main" val="31418066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EA8E9-B95D-45F9-976A-D3CEDD142202}"/>
              </a:ext>
            </a:extLst>
          </p:cNvPr>
          <p:cNvSpPr>
            <a:spLocks noGrp="1"/>
          </p:cNvSpPr>
          <p:nvPr>
            <p:ph type="title"/>
          </p:nvPr>
        </p:nvSpPr>
        <p:spPr>
          <a:xfrm>
            <a:off x="333388" y="987424"/>
            <a:ext cx="4438638" cy="1069975"/>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FA72EE3-8A63-4A45-9B6F-12F331B73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A2E9F29-A3BD-4C4C-ABD0-DD0E3F9B4A64}"/>
              </a:ext>
            </a:extLst>
          </p:cNvPr>
          <p:cNvSpPr>
            <a:spLocks noGrp="1"/>
          </p:cNvSpPr>
          <p:nvPr>
            <p:ph type="body" sz="half" idx="2"/>
          </p:nvPr>
        </p:nvSpPr>
        <p:spPr>
          <a:xfrm>
            <a:off x="333388" y="2197916"/>
            <a:ext cx="4438638" cy="36710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5ECAEFB-61E9-46FE-8AAF-83BC2F7DA5FA}"/>
              </a:ext>
            </a:extLst>
          </p:cNvPr>
          <p:cNvSpPr>
            <a:spLocks noGrp="1"/>
          </p:cNvSpPr>
          <p:nvPr>
            <p:ph type="dt" sz="half" idx="10"/>
          </p:nvPr>
        </p:nvSpPr>
        <p:spPr/>
        <p:txBody>
          <a:bodyPr/>
          <a:lstStyle/>
          <a:p>
            <a:fld id="{99A6520E-53F5-437B-81D1-015C13683044}" type="datetimeFigureOut">
              <a:rPr lang="en-GB" smtClean="0"/>
              <a:t>27/11/2023</a:t>
            </a:fld>
            <a:endParaRPr lang="en-GB"/>
          </a:p>
        </p:txBody>
      </p:sp>
      <p:sp>
        <p:nvSpPr>
          <p:cNvPr id="6" name="Footer Placeholder 5">
            <a:extLst>
              <a:ext uri="{FF2B5EF4-FFF2-40B4-BE49-F238E27FC236}">
                <a16:creationId xmlns:a16="http://schemas.microsoft.com/office/drawing/2014/main" id="{CE7A7DFF-B9BE-40D3-9126-412DF3CCE1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FA55AC-D1A2-46E3-ADFB-D2A332FAB0E8}"/>
              </a:ext>
            </a:extLst>
          </p:cNvPr>
          <p:cNvSpPr>
            <a:spLocks noGrp="1"/>
          </p:cNvSpPr>
          <p:nvPr>
            <p:ph type="sldNum" sz="quarter" idx="12"/>
          </p:nvPr>
        </p:nvSpPr>
        <p:spPr/>
        <p:txBody>
          <a:bodyPr/>
          <a:lstStyle/>
          <a:p>
            <a:fld id="{1381C4CE-BEBA-4D78-BE5B-F4FD4571E839}" type="slidenum">
              <a:rPr lang="en-GB" smtClean="0"/>
              <a:t>‹#›</a:t>
            </a:fld>
            <a:endParaRPr lang="en-GB"/>
          </a:p>
        </p:txBody>
      </p:sp>
    </p:spTree>
    <p:extLst>
      <p:ext uri="{BB962C8B-B14F-4D97-AF65-F5344CB8AC3E}">
        <p14:creationId xmlns:p14="http://schemas.microsoft.com/office/powerpoint/2010/main" val="3724224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79303-67FC-4318-AE38-2EF1F6A3E8CC}"/>
              </a:ext>
            </a:extLst>
          </p:cNvPr>
          <p:cNvSpPr>
            <a:spLocks noGrp="1"/>
          </p:cNvSpPr>
          <p:nvPr>
            <p:ph type="title"/>
          </p:nvPr>
        </p:nvSpPr>
        <p:spPr>
          <a:xfrm>
            <a:off x="333388" y="987424"/>
            <a:ext cx="4438638" cy="1069975"/>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C45571-29CF-4643-B68C-FC56757FC2DB}"/>
              </a:ext>
            </a:extLst>
          </p:cNvPr>
          <p:cNvSpPr>
            <a:spLocks noGrp="1"/>
          </p:cNvSpPr>
          <p:nvPr>
            <p:ph type="pic" idx="1"/>
          </p:nvPr>
        </p:nvSpPr>
        <p:spPr>
          <a:xfrm>
            <a:off x="5041783" y="987425"/>
            <a:ext cx="63136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CDB029F-A278-4FB8-9002-61BB1A2801D3}"/>
              </a:ext>
            </a:extLst>
          </p:cNvPr>
          <p:cNvSpPr>
            <a:spLocks noGrp="1"/>
          </p:cNvSpPr>
          <p:nvPr>
            <p:ph type="body" sz="half" idx="2"/>
          </p:nvPr>
        </p:nvSpPr>
        <p:spPr>
          <a:xfrm>
            <a:off x="333388" y="2164360"/>
            <a:ext cx="4438638" cy="37046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6BC8996F-2D4B-452E-84FB-1831F5C546DD}"/>
              </a:ext>
            </a:extLst>
          </p:cNvPr>
          <p:cNvSpPr>
            <a:spLocks noGrp="1"/>
          </p:cNvSpPr>
          <p:nvPr>
            <p:ph type="dt" sz="half" idx="10"/>
          </p:nvPr>
        </p:nvSpPr>
        <p:spPr/>
        <p:txBody>
          <a:bodyPr/>
          <a:lstStyle/>
          <a:p>
            <a:fld id="{99A6520E-53F5-437B-81D1-015C13683044}" type="datetimeFigureOut">
              <a:rPr lang="en-GB" smtClean="0"/>
              <a:t>27/11/2023</a:t>
            </a:fld>
            <a:endParaRPr lang="en-GB"/>
          </a:p>
        </p:txBody>
      </p:sp>
      <p:sp>
        <p:nvSpPr>
          <p:cNvPr id="6" name="Footer Placeholder 5">
            <a:extLst>
              <a:ext uri="{FF2B5EF4-FFF2-40B4-BE49-F238E27FC236}">
                <a16:creationId xmlns:a16="http://schemas.microsoft.com/office/drawing/2014/main" id="{AE78E2AF-A743-47D0-AA57-31A2DA466E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F4E4FA-BEEF-43ED-A994-52651D5B29F0}"/>
              </a:ext>
            </a:extLst>
          </p:cNvPr>
          <p:cNvSpPr>
            <a:spLocks noGrp="1"/>
          </p:cNvSpPr>
          <p:nvPr>
            <p:ph type="sldNum" sz="quarter" idx="12"/>
          </p:nvPr>
        </p:nvSpPr>
        <p:spPr/>
        <p:txBody>
          <a:bodyPr/>
          <a:lstStyle/>
          <a:p>
            <a:fld id="{1381C4CE-BEBA-4D78-BE5B-F4FD4571E839}" type="slidenum">
              <a:rPr lang="en-GB" smtClean="0"/>
              <a:t>‹#›</a:t>
            </a:fld>
            <a:endParaRPr lang="en-GB"/>
          </a:p>
        </p:txBody>
      </p:sp>
    </p:spTree>
    <p:extLst>
      <p:ext uri="{BB962C8B-B14F-4D97-AF65-F5344CB8AC3E}">
        <p14:creationId xmlns:p14="http://schemas.microsoft.com/office/powerpoint/2010/main" val="39786192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050D8-6CD3-45AA-9479-2D1BBBE41F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7E8A06-4CA1-4363-B790-190D9BAF48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B53485-1CA5-43AD-82E6-5FAB2420E297}"/>
              </a:ext>
            </a:extLst>
          </p:cNvPr>
          <p:cNvSpPr>
            <a:spLocks noGrp="1"/>
          </p:cNvSpPr>
          <p:nvPr>
            <p:ph type="dt" sz="half" idx="10"/>
          </p:nvPr>
        </p:nvSpPr>
        <p:spPr/>
        <p:txBody>
          <a:bodyPr/>
          <a:lstStyle/>
          <a:p>
            <a:fld id="{99A6520E-53F5-437B-81D1-015C13683044}" type="datetimeFigureOut">
              <a:rPr lang="en-GB" smtClean="0"/>
              <a:t>27/11/2023</a:t>
            </a:fld>
            <a:endParaRPr lang="en-GB"/>
          </a:p>
        </p:txBody>
      </p:sp>
      <p:sp>
        <p:nvSpPr>
          <p:cNvPr id="5" name="Footer Placeholder 4">
            <a:extLst>
              <a:ext uri="{FF2B5EF4-FFF2-40B4-BE49-F238E27FC236}">
                <a16:creationId xmlns:a16="http://schemas.microsoft.com/office/drawing/2014/main" id="{9C8B75B7-2833-48C7-9091-9C857F51D8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B02E9E-7D5D-47A3-BE74-539E14FD5780}"/>
              </a:ext>
            </a:extLst>
          </p:cNvPr>
          <p:cNvSpPr>
            <a:spLocks noGrp="1"/>
          </p:cNvSpPr>
          <p:nvPr>
            <p:ph type="sldNum" sz="quarter" idx="12"/>
          </p:nvPr>
        </p:nvSpPr>
        <p:spPr/>
        <p:txBody>
          <a:bodyPr/>
          <a:lstStyle/>
          <a:p>
            <a:fld id="{1381C4CE-BEBA-4D78-BE5B-F4FD4571E839}" type="slidenum">
              <a:rPr lang="en-GB" smtClean="0"/>
              <a:t>‹#›</a:t>
            </a:fld>
            <a:endParaRPr lang="en-GB"/>
          </a:p>
        </p:txBody>
      </p:sp>
    </p:spTree>
    <p:extLst>
      <p:ext uri="{BB962C8B-B14F-4D97-AF65-F5344CB8AC3E}">
        <p14:creationId xmlns:p14="http://schemas.microsoft.com/office/powerpoint/2010/main" val="3828676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585358-641C-402A-8871-89A9100CC491}"/>
              </a:ext>
            </a:extLst>
          </p:cNvPr>
          <p:cNvSpPr>
            <a:spLocks noGrp="1"/>
          </p:cNvSpPr>
          <p:nvPr>
            <p:ph type="dt" sz="half" idx="10"/>
          </p:nvPr>
        </p:nvSpPr>
        <p:spPr/>
        <p:txBody>
          <a:bodyPr/>
          <a:lstStyle/>
          <a:p>
            <a:fld id="{E0505BDA-D336-48FC-B280-E6D373253EDB}" type="datetimeFigureOut">
              <a:rPr lang="en-GB" smtClean="0"/>
              <a:t>27/11/2023</a:t>
            </a:fld>
            <a:endParaRPr lang="en-GB"/>
          </a:p>
        </p:txBody>
      </p:sp>
      <p:sp>
        <p:nvSpPr>
          <p:cNvPr id="3" name="Footer Placeholder 2">
            <a:extLst>
              <a:ext uri="{FF2B5EF4-FFF2-40B4-BE49-F238E27FC236}">
                <a16:creationId xmlns:a16="http://schemas.microsoft.com/office/drawing/2014/main" id="{AF1E282B-3FA1-4C9D-8BBE-73FEFE07D10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384054D-2D35-4014-A7FD-467547DFA55E}"/>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32202525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745B8-3790-4274-846E-E136C9AD1E0D}"/>
              </a:ext>
            </a:extLst>
          </p:cNvPr>
          <p:cNvSpPr>
            <a:spLocks noGrp="1"/>
          </p:cNvSpPr>
          <p:nvPr>
            <p:ph type="title" orient="vert"/>
          </p:nvPr>
        </p:nvSpPr>
        <p:spPr>
          <a:xfrm>
            <a:off x="8724900" y="981511"/>
            <a:ext cx="2628900" cy="5195452"/>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4C8EE0-1B02-4DE6-8BC9-AA09692F154C}"/>
              </a:ext>
            </a:extLst>
          </p:cNvPr>
          <p:cNvSpPr>
            <a:spLocks noGrp="1"/>
          </p:cNvSpPr>
          <p:nvPr>
            <p:ph type="body" orient="vert" idx="1"/>
          </p:nvPr>
        </p:nvSpPr>
        <p:spPr>
          <a:xfrm>
            <a:off x="333387" y="981511"/>
            <a:ext cx="8239113" cy="5195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12B8BA-FC92-489E-9EC3-49D429F3954F}"/>
              </a:ext>
            </a:extLst>
          </p:cNvPr>
          <p:cNvSpPr>
            <a:spLocks noGrp="1"/>
          </p:cNvSpPr>
          <p:nvPr>
            <p:ph type="dt" sz="half" idx="10"/>
          </p:nvPr>
        </p:nvSpPr>
        <p:spPr/>
        <p:txBody>
          <a:bodyPr/>
          <a:lstStyle/>
          <a:p>
            <a:fld id="{99A6520E-53F5-437B-81D1-015C13683044}" type="datetimeFigureOut">
              <a:rPr lang="en-GB" smtClean="0"/>
              <a:t>27/11/2023</a:t>
            </a:fld>
            <a:endParaRPr lang="en-GB"/>
          </a:p>
        </p:txBody>
      </p:sp>
      <p:sp>
        <p:nvSpPr>
          <p:cNvPr id="5" name="Footer Placeholder 4">
            <a:extLst>
              <a:ext uri="{FF2B5EF4-FFF2-40B4-BE49-F238E27FC236}">
                <a16:creationId xmlns:a16="http://schemas.microsoft.com/office/drawing/2014/main" id="{759A33CD-FB71-4F5B-A025-248D3EB245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DF06D0-9B61-4B18-8A6D-DBFB66CDB7B3}"/>
              </a:ext>
            </a:extLst>
          </p:cNvPr>
          <p:cNvSpPr>
            <a:spLocks noGrp="1"/>
          </p:cNvSpPr>
          <p:nvPr>
            <p:ph type="sldNum" sz="quarter" idx="12"/>
          </p:nvPr>
        </p:nvSpPr>
        <p:spPr/>
        <p:txBody>
          <a:bodyPr/>
          <a:lstStyle/>
          <a:p>
            <a:fld id="{1381C4CE-BEBA-4D78-BE5B-F4FD4571E839}" type="slidenum">
              <a:rPr lang="en-GB" smtClean="0"/>
              <a:t>‹#›</a:t>
            </a:fld>
            <a:endParaRPr lang="en-GB"/>
          </a:p>
        </p:txBody>
      </p:sp>
    </p:spTree>
    <p:extLst>
      <p:ext uri="{BB962C8B-B14F-4D97-AF65-F5344CB8AC3E}">
        <p14:creationId xmlns:p14="http://schemas.microsoft.com/office/powerpoint/2010/main" val="17186611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3F7950D-1003-4FAD-8A0D-50739C977E68}"/>
              </a:ext>
            </a:extLst>
          </p:cNvPr>
          <p:cNvSpPr>
            <a:spLocks noGrp="1"/>
          </p:cNvSpPr>
          <p:nvPr>
            <p:ph type="pic" sz="quarter" idx="10"/>
          </p:nvPr>
        </p:nvSpPr>
        <p:spPr>
          <a:xfrm rot="18900000">
            <a:off x="893654" y="2349959"/>
            <a:ext cx="887821" cy="612376"/>
          </a:xfrm>
          <a:custGeom>
            <a:avLst/>
            <a:gdLst>
              <a:gd name="connsiteX0" fmla="*/ 0 w 887821"/>
              <a:gd name="connsiteY0" fmla="*/ 0 h 612376"/>
              <a:gd name="connsiteX1" fmla="*/ 887821 w 887821"/>
              <a:gd name="connsiteY1" fmla="*/ 0 h 612376"/>
              <a:gd name="connsiteX2" fmla="*/ 887821 w 887821"/>
              <a:gd name="connsiteY2" fmla="*/ 612376 h 612376"/>
              <a:gd name="connsiteX3" fmla="*/ 0 w 887821"/>
              <a:gd name="connsiteY3" fmla="*/ 612376 h 612376"/>
            </a:gdLst>
            <a:ahLst/>
            <a:cxnLst>
              <a:cxn ang="0">
                <a:pos x="connsiteX0" y="connsiteY0"/>
              </a:cxn>
              <a:cxn ang="0">
                <a:pos x="connsiteX1" y="connsiteY1"/>
              </a:cxn>
              <a:cxn ang="0">
                <a:pos x="connsiteX2" y="connsiteY2"/>
              </a:cxn>
              <a:cxn ang="0">
                <a:pos x="connsiteX3" y="connsiteY3"/>
              </a:cxn>
            </a:cxnLst>
            <a:rect l="l" t="t" r="r" b="b"/>
            <a:pathLst>
              <a:path w="887821" h="612376">
                <a:moveTo>
                  <a:pt x="0" y="0"/>
                </a:moveTo>
                <a:lnTo>
                  <a:pt x="887821" y="0"/>
                </a:lnTo>
                <a:lnTo>
                  <a:pt x="887821" y="612376"/>
                </a:lnTo>
                <a:lnTo>
                  <a:pt x="0" y="612376"/>
                </a:lnTo>
                <a:close/>
              </a:path>
            </a:pathLst>
          </a:custGeom>
        </p:spPr>
        <p:txBody>
          <a:bodyPr wrap="square">
            <a:noAutofit/>
          </a:bodyPr>
          <a:lstStyle/>
          <a:p>
            <a:endParaRPr lang="en-US"/>
          </a:p>
        </p:txBody>
      </p:sp>
      <p:sp>
        <p:nvSpPr>
          <p:cNvPr id="21" name="Picture Placeholder 20">
            <a:extLst>
              <a:ext uri="{FF2B5EF4-FFF2-40B4-BE49-F238E27FC236}">
                <a16:creationId xmlns:a16="http://schemas.microsoft.com/office/drawing/2014/main" id="{D732299E-6020-4155-88B2-D6E41D831987}"/>
              </a:ext>
            </a:extLst>
          </p:cNvPr>
          <p:cNvSpPr>
            <a:spLocks noGrp="1"/>
          </p:cNvSpPr>
          <p:nvPr>
            <p:ph type="pic" sz="quarter" idx="11"/>
          </p:nvPr>
        </p:nvSpPr>
        <p:spPr>
          <a:xfrm rot="18900000">
            <a:off x="784624" y="4196601"/>
            <a:ext cx="2239150" cy="1544459"/>
          </a:xfrm>
          <a:custGeom>
            <a:avLst/>
            <a:gdLst>
              <a:gd name="connsiteX0" fmla="*/ 0 w 2239150"/>
              <a:gd name="connsiteY0" fmla="*/ 0 h 1544459"/>
              <a:gd name="connsiteX1" fmla="*/ 2239150 w 2239150"/>
              <a:gd name="connsiteY1" fmla="*/ 0 h 1544459"/>
              <a:gd name="connsiteX2" fmla="*/ 2239150 w 2239150"/>
              <a:gd name="connsiteY2" fmla="*/ 1544459 h 1544459"/>
              <a:gd name="connsiteX3" fmla="*/ 0 w 2239150"/>
              <a:gd name="connsiteY3" fmla="*/ 1544459 h 1544459"/>
            </a:gdLst>
            <a:ahLst/>
            <a:cxnLst>
              <a:cxn ang="0">
                <a:pos x="connsiteX0" y="connsiteY0"/>
              </a:cxn>
              <a:cxn ang="0">
                <a:pos x="connsiteX1" y="connsiteY1"/>
              </a:cxn>
              <a:cxn ang="0">
                <a:pos x="connsiteX2" y="connsiteY2"/>
              </a:cxn>
              <a:cxn ang="0">
                <a:pos x="connsiteX3" y="connsiteY3"/>
              </a:cxn>
            </a:cxnLst>
            <a:rect l="l" t="t" r="r" b="b"/>
            <a:pathLst>
              <a:path w="2239150" h="1544459">
                <a:moveTo>
                  <a:pt x="0" y="0"/>
                </a:moveTo>
                <a:lnTo>
                  <a:pt x="2239150" y="0"/>
                </a:lnTo>
                <a:lnTo>
                  <a:pt x="2239150" y="1544459"/>
                </a:lnTo>
                <a:lnTo>
                  <a:pt x="0" y="1544459"/>
                </a:lnTo>
                <a:close/>
              </a:path>
            </a:pathLst>
          </a:custGeom>
        </p:spPr>
        <p:txBody>
          <a:bodyPr wrap="square">
            <a:noAutofit/>
          </a:bodyPr>
          <a:lstStyle/>
          <a:p>
            <a:endParaRPr lang="en-US"/>
          </a:p>
        </p:txBody>
      </p:sp>
      <p:sp>
        <p:nvSpPr>
          <p:cNvPr id="24" name="Picture Placeholder 23">
            <a:extLst>
              <a:ext uri="{FF2B5EF4-FFF2-40B4-BE49-F238E27FC236}">
                <a16:creationId xmlns:a16="http://schemas.microsoft.com/office/drawing/2014/main" id="{D0F1D4D4-6471-4C37-BA5C-37861B280233}"/>
              </a:ext>
            </a:extLst>
          </p:cNvPr>
          <p:cNvSpPr>
            <a:spLocks noGrp="1"/>
          </p:cNvSpPr>
          <p:nvPr>
            <p:ph type="pic" sz="quarter" idx="12"/>
          </p:nvPr>
        </p:nvSpPr>
        <p:spPr>
          <a:xfrm rot="18900000">
            <a:off x="2445156" y="4196600"/>
            <a:ext cx="2239150" cy="1544459"/>
          </a:xfrm>
          <a:custGeom>
            <a:avLst/>
            <a:gdLst>
              <a:gd name="connsiteX0" fmla="*/ 0 w 2239150"/>
              <a:gd name="connsiteY0" fmla="*/ 0 h 1544459"/>
              <a:gd name="connsiteX1" fmla="*/ 2239150 w 2239150"/>
              <a:gd name="connsiteY1" fmla="*/ 0 h 1544459"/>
              <a:gd name="connsiteX2" fmla="*/ 2239150 w 2239150"/>
              <a:gd name="connsiteY2" fmla="*/ 1544459 h 1544459"/>
              <a:gd name="connsiteX3" fmla="*/ 0 w 2239150"/>
              <a:gd name="connsiteY3" fmla="*/ 1544459 h 1544459"/>
            </a:gdLst>
            <a:ahLst/>
            <a:cxnLst>
              <a:cxn ang="0">
                <a:pos x="connsiteX0" y="connsiteY0"/>
              </a:cxn>
              <a:cxn ang="0">
                <a:pos x="connsiteX1" y="connsiteY1"/>
              </a:cxn>
              <a:cxn ang="0">
                <a:pos x="connsiteX2" y="connsiteY2"/>
              </a:cxn>
              <a:cxn ang="0">
                <a:pos x="connsiteX3" y="connsiteY3"/>
              </a:cxn>
            </a:cxnLst>
            <a:rect l="l" t="t" r="r" b="b"/>
            <a:pathLst>
              <a:path w="2239150" h="1544459">
                <a:moveTo>
                  <a:pt x="0" y="0"/>
                </a:moveTo>
                <a:lnTo>
                  <a:pt x="2239150" y="0"/>
                </a:lnTo>
                <a:lnTo>
                  <a:pt x="2239150" y="1544459"/>
                </a:lnTo>
                <a:lnTo>
                  <a:pt x="0" y="1544459"/>
                </a:lnTo>
                <a:close/>
              </a:path>
            </a:pathLst>
          </a:custGeom>
        </p:spPr>
        <p:txBody>
          <a:bodyPr wrap="square">
            <a:noAutofit/>
          </a:bodyPr>
          <a:lstStyle/>
          <a:p>
            <a:endParaRPr lang="en-US"/>
          </a:p>
        </p:txBody>
      </p:sp>
      <p:sp>
        <p:nvSpPr>
          <p:cNvPr id="27" name="Picture Placeholder 26">
            <a:extLst>
              <a:ext uri="{FF2B5EF4-FFF2-40B4-BE49-F238E27FC236}">
                <a16:creationId xmlns:a16="http://schemas.microsoft.com/office/drawing/2014/main" id="{3B33496A-EF52-4F6E-ACFF-EF66DC99B185}"/>
              </a:ext>
            </a:extLst>
          </p:cNvPr>
          <p:cNvSpPr>
            <a:spLocks noGrp="1"/>
          </p:cNvSpPr>
          <p:nvPr>
            <p:ph type="pic" sz="quarter" idx="13"/>
          </p:nvPr>
        </p:nvSpPr>
        <p:spPr>
          <a:xfrm rot="18900000">
            <a:off x="4105687" y="4196599"/>
            <a:ext cx="2239150" cy="1544459"/>
          </a:xfrm>
          <a:custGeom>
            <a:avLst/>
            <a:gdLst>
              <a:gd name="connsiteX0" fmla="*/ 0 w 2239150"/>
              <a:gd name="connsiteY0" fmla="*/ 0 h 1544459"/>
              <a:gd name="connsiteX1" fmla="*/ 2239150 w 2239150"/>
              <a:gd name="connsiteY1" fmla="*/ 0 h 1544459"/>
              <a:gd name="connsiteX2" fmla="*/ 2239150 w 2239150"/>
              <a:gd name="connsiteY2" fmla="*/ 1544459 h 1544459"/>
              <a:gd name="connsiteX3" fmla="*/ 0 w 2239150"/>
              <a:gd name="connsiteY3" fmla="*/ 1544459 h 1544459"/>
            </a:gdLst>
            <a:ahLst/>
            <a:cxnLst>
              <a:cxn ang="0">
                <a:pos x="connsiteX0" y="connsiteY0"/>
              </a:cxn>
              <a:cxn ang="0">
                <a:pos x="connsiteX1" y="connsiteY1"/>
              </a:cxn>
              <a:cxn ang="0">
                <a:pos x="connsiteX2" y="connsiteY2"/>
              </a:cxn>
              <a:cxn ang="0">
                <a:pos x="connsiteX3" y="connsiteY3"/>
              </a:cxn>
            </a:cxnLst>
            <a:rect l="l" t="t" r="r" b="b"/>
            <a:pathLst>
              <a:path w="2239150" h="1544459">
                <a:moveTo>
                  <a:pt x="0" y="0"/>
                </a:moveTo>
                <a:lnTo>
                  <a:pt x="2239150" y="0"/>
                </a:lnTo>
                <a:lnTo>
                  <a:pt x="2239150" y="1544459"/>
                </a:lnTo>
                <a:lnTo>
                  <a:pt x="0" y="1544459"/>
                </a:lnTo>
                <a:close/>
              </a:path>
            </a:pathLst>
          </a:custGeom>
        </p:spPr>
        <p:txBody>
          <a:bodyPr wrap="square">
            <a:noAutofit/>
          </a:bodyPr>
          <a:lstStyle/>
          <a:p>
            <a:endParaRPr lang="en-US"/>
          </a:p>
        </p:txBody>
      </p:sp>
      <p:sp>
        <p:nvSpPr>
          <p:cNvPr id="30" name="Picture Placeholder 29">
            <a:extLst>
              <a:ext uri="{FF2B5EF4-FFF2-40B4-BE49-F238E27FC236}">
                <a16:creationId xmlns:a16="http://schemas.microsoft.com/office/drawing/2014/main" id="{69C52698-E19A-4A84-AB00-96BD34978DC7}"/>
              </a:ext>
            </a:extLst>
          </p:cNvPr>
          <p:cNvSpPr>
            <a:spLocks noGrp="1"/>
          </p:cNvSpPr>
          <p:nvPr>
            <p:ph type="pic" sz="quarter" idx="14"/>
          </p:nvPr>
        </p:nvSpPr>
        <p:spPr>
          <a:xfrm rot="18900000">
            <a:off x="7603960" y="4196600"/>
            <a:ext cx="2239150" cy="1544459"/>
          </a:xfrm>
          <a:custGeom>
            <a:avLst/>
            <a:gdLst>
              <a:gd name="connsiteX0" fmla="*/ 0 w 2239150"/>
              <a:gd name="connsiteY0" fmla="*/ 0 h 1544459"/>
              <a:gd name="connsiteX1" fmla="*/ 2239150 w 2239150"/>
              <a:gd name="connsiteY1" fmla="*/ 0 h 1544459"/>
              <a:gd name="connsiteX2" fmla="*/ 2239150 w 2239150"/>
              <a:gd name="connsiteY2" fmla="*/ 1544459 h 1544459"/>
              <a:gd name="connsiteX3" fmla="*/ 0 w 2239150"/>
              <a:gd name="connsiteY3" fmla="*/ 1544459 h 1544459"/>
            </a:gdLst>
            <a:ahLst/>
            <a:cxnLst>
              <a:cxn ang="0">
                <a:pos x="connsiteX0" y="connsiteY0"/>
              </a:cxn>
              <a:cxn ang="0">
                <a:pos x="connsiteX1" y="connsiteY1"/>
              </a:cxn>
              <a:cxn ang="0">
                <a:pos x="connsiteX2" y="connsiteY2"/>
              </a:cxn>
              <a:cxn ang="0">
                <a:pos x="connsiteX3" y="connsiteY3"/>
              </a:cxn>
            </a:cxnLst>
            <a:rect l="l" t="t" r="r" b="b"/>
            <a:pathLst>
              <a:path w="2239150" h="1544459">
                <a:moveTo>
                  <a:pt x="0" y="0"/>
                </a:moveTo>
                <a:lnTo>
                  <a:pt x="2239150" y="0"/>
                </a:lnTo>
                <a:lnTo>
                  <a:pt x="2239150" y="1544459"/>
                </a:lnTo>
                <a:lnTo>
                  <a:pt x="0" y="1544459"/>
                </a:lnTo>
                <a:close/>
              </a:path>
            </a:pathLst>
          </a:custGeom>
        </p:spPr>
        <p:txBody>
          <a:bodyPr wrap="square">
            <a:noAutofit/>
          </a:bodyPr>
          <a:lstStyle/>
          <a:p>
            <a:endParaRPr lang="en-US"/>
          </a:p>
        </p:txBody>
      </p:sp>
      <p:sp>
        <p:nvSpPr>
          <p:cNvPr id="33" name="Picture Placeholder 32">
            <a:extLst>
              <a:ext uri="{FF2B5EF4-FFF2-40B4-BE49-F238E27FC236}">
                <a16:creationId xmlns:a16="http://schemas.microsoft.com/office/drawing/2014/main" id="{B5639B6D-149A-41E0-8444-E539BFA7A545}"/>
              </a:ext>
            </a:extLst>
          </p:cNvPr>
          <p:cNvSpPr>
            <a:spLocks noGrp="1"/>
          </p:cNvSpPr>
          <p:nvPr>
            <p:ph type="pic" sz="quarter" idx="15"/>
          </p:nvPr>
        </p:nvSpPr>
        <p:spPr>
          <a:xfrm rot="18900000">
            <a:off x="10807260" y="4196599"/>
            <a:ext cx="2239150" cy="1544459"/>
          </a:xfrm>
          <a:custGeom>
            <a:avLst/>
            <a:gdLst>
              <a:gd name="connsiteX0" fmla="*/ 0 w 2239150"/>
              <a:gd name="connsiteY0" fmla="*/ 0 h 1544459"/>
              <a:gd name="connsiteX1" fmla="*/ 2239150 w 2239150"/>
              <a:gd name="connsiteY1" fmla="*/ 0 h 1544459"/>
              <a:gd name="connsiteX2" fmla="*/ 2239150 w 2239150"/>
              <a:gd name="connsiteY2" fmla="*/ 1544459 h 1544459"/>
              <a:gd name="connsiteX3" fmla="*/ 0 w 2239150"/>
              <a:gd name="connsiteY3" fmla="*/ 1544459 h 1544459"/>
            </a:gdLst>
            <a:ahLst/>
            <a:cxnLst>
              <a:cxn ang="0">
                <a:pos x="connsiteX0" y="connsiteY0"/>
              </a:cxn>
              <a:cxn ang="0">
                <a:pos x="connsiteX1" y="connsiteY1"/>
              </a:cxn>
              <a:cxn ang="0">
                <a:pos x="connsiteX2" y="connsiteY2"/>
              </a:cxn>
              <a:cxn ang="0">
                <a:pos x="connsiteX3" y="connsiteY3"/>
              </a:cxn>
            </a:cxnLst>
            <a:rect l="l" t="t" r="r" b="b"/>
            <a:pathLst>
              <a:path w="2239150" h="1544459">
                <a:moveTo>
                  <a:pt x="0" y="0"/>
                </a:moveTo>
                <a:lnTo>
                  <a:pt x="2239150" y="0"/>
                </a:lnTo>
                <a:lnTo>
                  <a:pt x="2239150" y="1544459"/>
                </a:lnTo>
                <a:lnTo>
                  <a:pt x="0" y="1544459"/>
                </a:lnTo>
                <a:close/>
              </a:path>
            </a:pathLst>
          </a:custGeom>
        </p:spPr>
        <p:txBody>
          <a:bodyPr wrap="square">
            <a:noAutofit/>
          </a:bodyPr>
          <a:lstStyle/>
          <a:p>
            <a:endParaRPr lang="en-US"/>
          </a:p>
        </p:txBody>
      </p:sp>
      <p:sp>
        <p:nvSpPr>
          <p:cNvPr id="36" name="Picture Placeholder 35">
            <a:extLst>
              <a:ext uri="{FF2B5EF4-FFF2-40B4-BE49-F238E27FC236}">
                <a16:creationId xmlns:a16="http://schemas.microsoft.com/office/drawing/2014/main" id="{7F93DBD6-411E-46CD-BC49-949F2A7DE8AA}"/>
              </a:ext>
            </a:extLst>
          </p:cNvPr>
          <p:cNvSpPr>
            <a:spLocks noGrp="1"/>
          </p:cNvSpPr>
          <p:nvPr>
            <p:ph type="pic" sz="quarter" idx="16"/>
          </p:nvPr>
        </p:nvSpPr>
        <p:spPr>
          <a:xfrm rot="18900000">
            <a:off x="10268271" y="3067500"/>
            <a:ext cx="887821" cy="612376"/>
          </a:xfrm>
          <a:custGeom>
            <a:avLst/>
            <a:gdLst>
              <a:gd name="connsiteX0" fmla="*/ 0 w 887821"/>
              <a:gd name="connsiteY0" fmla="*/ 0 h 612376"/>
              <a:gd name="connsiteX1" fmla="*/ 887821 w 887821"/>
              <a:gd name="connsiteY1" fmla="*/ 0 h 612376"/>
              <a:gd name="connsiteX2" fmla="*/ 887821 w 887821"/>
              <a:gd name="connsiteY2" fmla="*/ 612376 h 612376"/>
              <a:gd name="connsiteX3" fmla="*/ 0 w 887821"/>
              <a:gd name="connsiteY3" fmla="*/ 612376 h 612376"/>
            </a:gdLst>
            <a:ahLst/>
            <a:cxnLst>
              <a:cxn ang="0">
                <a:pos x="connsiteX0" y="connsiteY0"/>
              </a:cxn>
              <a:cxn ang="0">
                <a:pos x="connsiteX1" y="connsiteY1"/>
              </a:cxn>
              <a:cxn ang="0">
                <a:pos x="connsiteX2" y="connsiteY2"/>
              </a:cxn>
              <a:cxn ang="0">
                <a:pos x="connsiteX3" y="connsiteY3"/>
              </a:cxn>
            </a:cxnLst>
            <a:rect l="l" t="t" r="r" b="b"/>
            <a:pathLst>
              <a:path w="887821" h="612376">
                <a:moveTo>
                  <a:pt x="0" y="0"/>
                </a:moveTo>
                <a:lnTo>
                  <a:pt x="887821" y="0"/>
                </a:lnTo>
                <a:lnTo>
                  <a:pt x="887821" y="612376"/>
                </a:lnTo>
                <a:lnTo>
                  <a:pt x="0" y="612376"/>
                </a:lnTo>
                <a:close/>
              </a:path>
            </a:pathLst>
          </a:custGeom>
        </p:spPr>
        <p:txBody>
          <a:bodyPr wrap="square">
            <a:noAutofit/>
          </a:bodyPr>
          <a:lstStyle/>
          <a:p>
            <a:endParaRPr lang="en-US"/>
          </a:p>
        </p:txBody>
      </p:sp>
    </p:spTree>
    <p:extLst>
      <p:ext uri="{BB962C8B-B14F-4D97-AF65-F5344CB8AC3E}">
        <p14:creationId xmlns:p14="http://schemas.microsoft.com/office/powerpoint/2010/main" val="32696303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247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64B16D-3C12-4416-909E-5FA01A80F673}" type="datetimeFigureOut">
              <a:rPr lang="en-GB" smtClean="0"/>
              <a:t>27/11/2023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7F280B-BA21-458F-93D5-C2C3BE180512}" type="slidenum">
              <a:rPr lang="en-GB" smtClean="0"/>
              <a:t>‹#›</a:t>
            </a:fld>
            <a:endParaRPr lang="en-GB"/>
          </a:p>
        </p:txBody>
      </p:sp>
    </p:spTree>
    <p:extLst>
      <p:ext uri="{BB962C8B-B14F-4D97-AF65-F5344CB8AC3E}">
        <p14:creationId xmlns:p14="http://schemas.microsoft.com/office/powerpoint/2010/main" val="18678988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9B64B16D-3C12-4416-909E-5FA01A80F673}" type="datetimeFigureOut">
              <a:rPr lang="en-GB" smtClean="0"/>
              <a:t>27/11/2023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7F280B-BA21-458F-93D5-C2C3BE180512}" type="slidenum">
              <a:rPr lang="en-GB" smtClean="0"/>
              <a:t>‹#›</a:t>
            </a:fld>
            <a:endParaRPr lang="en-GB"/>
          </a:p>
        </p:txBody>
      </p:sp>
    </p:spTree>
    <p:extLst>
      <p:ext uri="{BB962C8B-B14F-4D97-AF65-F5344CB8AC3E}">
        <p14:creationId xmlns:p14="http://schemas.microsoft.com/office/powerpoint/2010/main" val="7616148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4B16D-3C12-4416-909E-5FA01A80F673}" type="datetimeFigureOut">
              <a:rPr lang="en-GB" smtClean="0"/>
              <a:t>27/11/2023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7F280B-BA21-458F-93D5-C2C3BE180512}" type="slidenum">
              <a:rPr lang="en-GB" smtClean="0"/>
              <a:t>‹#›</a:t>
            </a:fld>
            <a:endParaRPr lang="en-GB"/>
          </a:p>
        </p:txBody>
      </p:sp>
    </p:spTree>
    <p:extLst>
      <p:ext uri="{BB962C8B-B14F-4D97-AF65-F5344CB8AC3E}">
        <p14:creationId xmlns:p14="http://schemas.microsoft.com/office/powerpoint/2010/main" val="3951594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64B16D-3C12-4416-909E-5FA01A80F673}" type="datetimeFigureOut">
              <a:rPr lang="en-GB" smtClean="0"/>
              <a:t>27/11/2023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7F280B-BA21-458F-93D5-C2C3BE180512}" type="slidenum">
              <a:rPr lang="en-GB" smtClean="0"/>
              <a:t>‹#›</a:t>
            </a:fld>
            <a:endParaRPr lang="en-GB"/>
          </a:p>
        </p:txBody>
      </p:sp>
    </p:spTree>
    <p:extLst>
      <p:ext uri="{BB962C8B-B14F-4D97-AF65-F5344CB8AC3E}">
        <p14:creationId xmlns:p14="http://schemas.microsoft.com/office/powerpoint/2010/main" val="913267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64B16D-3C12-4416-909E-5FA01A80F673}" type="datetimeFigureOut">
              <a:rPr lang="en-GB" smtClean="0"/>
              <a:t>27/11/2023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07F280B-BA21-458F-93D5-C2C3BE180512}" type="slidenum">
              <a:rPr lang="en-GB" smtClean="0"/>
              <a:t>‹#›</a:t>
            </a:fld>
            <a:endParaRPr lang="en-GB"/>
          </a:p>
        </p:txBody>
      </p:sp>
    </p:spTree>
    <p:extLst>
      <p:ext uri="{BB962C8B-B14F-4D97-AF65-F5344CB8AC3E}">
        <p14:creationId xmlns:p14="http://schemas.microsoft.com/office/powerpoint/2010/main" val="6277242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9B64B16D-3C12-4416-909E-5FA01A80F673}" type="datetimeFigureOut">
              <a:rPr lang="en-GB" smtClean="0"/>
              <a:t>27/11/2023</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207F280B-BA21-458F-93D5-C2C3BE180512}" type="slidenum">
              <a:rPr lang="en-GB" smtClean="0"/>
              <a:t>‹#›</a:t>
            </a:fld>
            <a:endParaRPr lang="en-GB"/>
          </a:p>
        </p:txBody>
      </p:sp>
    </p:spTree>
    <p:extLst>
      <p:ext uri="{BB962C8B-B14F-4D97-AF65-F5344CB8AC3E}">
        <p14:creationId xmlns:p14="http://schemas.microsoft.com/office/powerpoint/2010/main" val="18281505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B64B16D-3C12-4416-909E-5FA01A80F673}" type="datetimeFigureOut">
              <a:rPr lang="en-GB" smtClean="0"/>
              <a:t>27/11/2023</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207F280B-BA21-458F-93D5-C2C3BE180512}" type="slidenum">
              <a:rPr lang="en-GB" smtClean="0"/>
              <a:t>‹#›</a:t>
            </a:fld>
            <a:endParaRPr lang="en-GB"/>
          </a:p>
        </p:txBody>
      </p:sp>
    </p:spTree>
    <p:extLst>
      <p:ext uri="{BB962C8B-B14F-4D97-AF65-F5344CB8AC3E}">
        <p14:creationId xmlns:p14="http://schemas.microsoft.com/office/powerpoint/2010/main" val="114388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7E04A-2726-4BD9-BBE9-B93123076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51BDFD-7DBA-47E4-826B-04BCD07E2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A11FE8-51B2-40E7-9FA0-2026E55B1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695E71-A8FE-4E1A-AE48-6D00EA11F3B6}"/>
              </a:ext>
            </a:extLst>
          </p:cNvPr>
          <p:cNvSpPr>
            <a:spLocks noGrp="1"/>
          </p:cNvSpPr>
          <p:nvPr>
            <p:ph type="dt" sz="half" idx="10"/>
          </p:nvPr>
        </p:nvSpPr>
        <p:spPr/>
        <p:txBody>
          <a:bodyPr/>
          <a:lstStyle/>
          <a:p>
            <a:fld id="{E0505BDA-D336-48FC-B280-E6D373253EDB}" type="datetimeFigureOut">
              <a:rPr lang="en-GB" smtClean="0"/>
              <a:t>27/11/2023</a:t>
            </a:fld>
            <a:endParaRPr lang="en-GB"/>
          </a:p>
        </p:txBody>
      </p:sp>
      <p:sp>
        <p:nvSpPr>
          <p:cNvPr id="6" name="Footer Placeholder 5">
            <a:extLst>
              <a:ext uri="{FF2B5EF4-FFF2-40B4-BE49-F238E27FC236}">
                <a16:creationId xmlns:a16="http://schemas.microsoft.com/office/drawing/2014/main" id="{2DA20313-47CB-467C-BAD8-16C67FCB0E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DFEED8-116E-4918-8317-2E0D8F7B3217}"/>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6145166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B64B16D-3C12-4416-909E-5FA01A80F673}" type="datetimeFigureOut">
              <a:rPr lang="en-GB" smtClean="0"/>
              <a:t>27/11/2023</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207F280B-BA21-458F-93D5-C2C3BE180512}" type="slidenum">
              <a:rPr lang="en-GB" smtClean="0"/>
              <a:t>‹#›</a:t>
            </a:fld>
            <a:endParaRPr lang="en-GB"/>
          </a:p>
        </p:txBody>
      </p:sp>
    </p:spTree>
    <p:extLst>
      <p:ext uri="{BB962C8B-B14F-4D97-AF65-F5344CB8AC3E}">
        <p14:creationId xmlns:p14="http://schemas.microsoft.com/office/powerpoint/2010/main" val="32726946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64B16D-3C12-4416-909E-5FA01A80F673}" type="datetimeFigureOut">
              <a:rPr lang="en-GB" smtClean="0"/>
              <a:t>27/11/2023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7F280B-BA21-458F-93D5-C2C3BE180512}" type="slidenum">
              <a:rPr lang="en-GB" smtClean="0"/>
              <a:t>‹#›</a:t>
            </a:fld>
            <a:endParaRPr lang="en-GB"/>
          </a:p>
        </p:txBody>
      </p:sp>
    </p:spTree>
    <p:extLst>
      <p:ext uri="{BB962C8B-B14F-4D97-AF65-F5344CB8AC3E}">
        <p14:creationId xmlns:p14="http://schemas.microsoft.com/office/powerpoint/2010/main" val="3440574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64B16D-3C12-4416-909E-5FA01A80F673}" type="datetimeFigureOut">
              <a:rPr lang="en-GB" smtClean="0"/>
              <a:t>27/11/2023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07F280B-BA21-458F-93D5-C2C3BE180512}" type="slidenum">
              <a:rPr lang="en-GB" smtClean="0"/>
              <a:t>‹#›</a:t>
            </a:fld>
            <a:endParaRPr lang="en-GB"/>
          </a:p>
        </p:txBody>
      </p:sp>
    </p:spTree>
    <p:extLst>
      <p:ext uri="{BB962C8B-B14F-4D97-AF65-F5344CB8AC3E}">
        <p14:creationId xmlns:p14="http://schemas.microsoft.com/office/powerpoint/2010/main" val="31092354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B64B16D-3C12-4416-909E-5FA01A80F673}" type="datetimeFigureOut">
              <a:rPr lang="en-GB" smtClean="0"/>
              <a:t>27/11/2023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7F280B-BA21-458F-93D5-C2C3BE180512}" type="slidenum">
              <a:rPr lang="en-GB" smtClean="0"/>
              <a:t>‹#›</a:t>
            </a:fld>
            <a:endParaRPr lang="en-GB"/>
          </a:p>
        </p:txBody>
      </p:sp>
    </p:spTree>
    <p:extLst>
      <p:ext uri="{BB962C8B-B14F-4D97-AF65-F5344CB8AC3E}">
        <p14:creationId xmlns:p14="http://schemas.microsoft.com/office/powerpoint/2010/main" val="13084986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B64B16D-3C12-4416-909E-5FA01A80F673}" type="datetimeFigureOut">
              <a:rPr lang="en-GB" smtClean="0"/>
              <a:t>27/11/2023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7F280B-BA21-458F-93D5-C2C3BE180512}"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31950067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4B16D-3C12-4416-909E-5FA01A80F673}" type="datetimeFigureOut">
              <a:rPr lang="en-GB" smtClean="0"/>
              <a:t>27/11/2023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7F280B-BA21-458F-93D5-C2C3BE180512}" type="slidenum">
              <a:rPr lang="en-GB" smtClean="0"/>
              <a:t>‹#›</a:t>
            </a:fld>
            <a:endParaRPr lang="en-GB"/>
          </a:p>
        </p:txBody>
      </p:sp>
    </p:spTree>
    <p:extLst>
      <p:ext uri="{BB962C8B-B14F-4D97-AF65-F5344CB8AC3E}">
        <p14:creationId xmlns:p14="http://schemas.microsoft.com/office/powerpoint/2010/main" val="15157515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B64B16D-3C12-4416-909E-5FA01A80F673}" type="datetimeFigureOut">
              <a:rPr lang="en-GB" smtClean="0"/>
              <a:t>27/11/2023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7F280B-BA21-458F-93D5-C2C3BE180512}" type="slidenum">
              <a:rPr lang="en-GB" smtClean="0"/>
              <a:t>‹#›</a:t>
            </a:fld>
            <a:endParaRPr lang="en-GB"/>
          </a:p>
        </p:txBody>
      </p:sp>
    </p:spTree>
    <p:extLst>
      <p:ext uri="{BB962C8B-B14F-4D97-AF65-F5344CB8AC3E}">
        <p14:creationId xmlns:p14="http://schemas.microsoft.com/office/powerpoint/2010/main" val="17700846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B64B16D-3C12-4416-909E-5FA01A80F673}" type="datetimeFigureOut">
              <a:rPr lang="en-GB" smtClean="0"/>
              <a:t>27/11/2023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7F280B-BA21-458F-93D5-C2C3BE180512}" type="slidenum">
              <a:rPr lang="en-GB" smtClean="0"/>
              <a:t>‹#›</a:t>
            </a:fld>
            <a:endParaRPr lang="en-GB"/>
          </a:p>
        </p:txBody>
      </p:sp>
    </p:spTree>
    <p:extLst>
      <p:ext uri="{BB962C8B-B14F-4D97-AF65-F5344CB8AC3E}">
        <p14:creationId xmlns:p14="http://schemas.microsoft.com/office/powerpoint/2010/main" val="525251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4B16D-3C12-4416-909E-5FA01A80F673}" type="datetimeFigureOut">
              <a:rPr lang="en-GB" smtClean="0"/>
              <a:t>27/11/2023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7F280B-BA21-458F-93D5-C2C3BE180512}" type="slidenum">
              <a:rPr lang="en-GB" smtClean="0"/>
              <a:t>‹#›</a:t>
            </a:fld>
            <a:endParaRPr lang="en-GB"/>
          </a:p>
        </p:txBody>
      </p:sp>
    </p:spTree>
    <p:extLst>
      <p:ext uri="{BB962C8B-B14F-4D97-AF65-F5344CB8AC3E}">
        <p14:creationId xmlns:p14="http://schemas.microsoft.com/office/powerpoint/2010/main" val="22064820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4B16D-3C12-4416-909E-5FA01A80F673}" type="datetimeFigureOut">
              <a:rPr lang="en-GB" smtClean="0"/>
              <a:t>27/11/2023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07F280B-BA21-458F-93D5-C2C3BE180512}" type="slidenum">
              <a:rPr lang="en-GB" smtClean="0"/>
              <a:t>‹#›</a:t>
            </a:fld>
            <a:endParaRPr lang="en-GB"/>
          </a:p>
        </p:txBody>
      </p:sp>
    </p:spTree>
    <p:extLst>
      <p:ext uri="{BB962C8B-B14F-4D97-AF65-F5344CB8AC3E}">
        <p14:creationId xmlns:p14="http://schemas.microsoft.com/office/powerpoint/2010/main" val="1770011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121D-2083-4862-9AE7-E6CDB3302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819F606-25E9-4F4F-9CE3-447C91C339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B0358F4-D905-447C-A591-55A37B8C4E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41C0C2-7F2A-4D37-BD6F-9BA32D89A815}"/>
              </a:ext>
            </a:extLst>
          </p:cNvPr>
          <p:cNvSpPr>
            <a:spLocks noGrp="1"/>
          </p:cNvSpPr>
          <p:nvPr>
            <p:ph type="dt" sz="half" idx="10"/>
          </p:nvPr>
        </p:nvSpPr>
        <p:spPr/>
        <p:txBody>
          <a:bodyPr/>
          <a:lstStyle/>
          <a:p>
            <a:fld id="{E0505BDA-D336-48FC-B280-E6D373253EDB}" type="datetimeFigureOut">
              <a:rPr lang="en-GB" smtClean="0"/>
              <a:t>27/11/2023</a:t>
            </a:fld>
            <a:endParaRPr lang="en-GB"/>
          </a:p>
        </p:txBody>
      </p:sp>
      <p:sp>
        <p:nvSpPr>
          <p:cNvPr id="6" name="Footer Placeholder 5">
            <a:extLst>
              <a:ext uri="{FF2B5EF4-FFF2-40B4-BE49-F238E27FC236}">
                <a16:creationId xmlns:a16="http://schemas.microsoft.com/office/drawing/2014/main" id="{F69BB8F1-90C9-4B59-B6FD-85EF6DB19E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3612C9-D11D-4153-9514-A8D0B7E597D1}"/>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8448780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E7125E7-0640-374A-8780-5FA31D5D0CC5}"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95892-04A5-D747-8958-B24B826515F3}" type="slidenum">
              <a:rPr lang="en-US" smtClean="0"/>
              <a:t>‹#›</a:t>
            </a:fld>
            <a:endParaRPr lang="en-US"/>
          </a:p>
        </p:txBody>
      </p:sp>
    </p:spTree>
    <p:extLst>
      <p:ext uri="{BB962C8B-B14F-4D97-AF65-F5344CB8AC3E}">
        <p14:creationId xmlns:p14="http://schemas.microsoft.com/office/powerpoint/2010/main" val="31531318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E7125E7-0640-374A-8780-5FA31D5D0CC5}"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95892-04A5-D747-8958-B24B826515F3}" type="slidenum">
              <a:rPr lang="en-US" smtClean="0"/>
              <a:t>‹#›</a:t>
            </a:fld>
            <a:endParaRPr lang="en-US"/>
          </a:p>
        </p:txBody>
      </p:sp>
    </p:spTree>
    <p:extLst>
      <p:ext uri="{BB962C8B-B14F-4D97-AF65-F5344CB8AC3E}">
        <p14:creationId xmlns:p14="http://schemas.microsoft.com/office/powerpoint/2010/main" val="22124600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E7125E7-0640-374A-8780-5FA31D5D0CC5}"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95892-04A5-D747-8958-B24B826515F3}" type="slidenum">
              <a:rPr lang="en-US" smtClean="0"/>
              <a:t>‹#›</a:t>
            </a:fld>
            <a:endParaRPr lang="en-US"/>
          </a:p>
        </p:txBody>
      </p:sp>
    </p:spTree>
    <p:extLst>
      <p:ext uri="{BB962C8B-B14F-4D97-AF65-F5344CB8AC3E}">
        <p14:creationId xmlns:p14="http://schemas.microsoft.com/office/powerpoint/2010/main" val="21874417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E7125E7-0640-374A-8780-5FA31D5D0CC5}"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95892-04A5-D747-8958-B24B826515F3}" type="slidenum">
              <a:rPr lang="en-US" smtClean="0"/>
              <a:t>‹#›</a:t>
            </a:fld>
            <a:endParaRPr lang="en-US"/>
          </a:p>
        </p:txBody>
      </p:sp>
    </p:spTree>
    <p:extLst>
      <p:ext uri="{BB962C8B-B14F-4D97-AF65-F5344CB8AC3E}">
        <p14:creationId xmlns:p14="http://schemas.microsoft.com/office/powerpoint/2010/main" val="2406003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E7125E7-0640-374A-8780-5FA31D5D0CC5}" type="datetimeFigureOut">
              <a:rPr lang="en-US" smtClean="0"/>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295892-04A5-D747-8958-B24B826515F3}" type="slidenum">
              <a:rPr lang="en-US" smtClean="0"/>
              <a:t>‹#›</a:t>
            </a:fld>
            <a:endParaRPr lang="en-US"/>
          </a:p>
        </p:txBody>
      </p:sp>
    </p:spTree>
    <p:extLst>
      <p:ext uri="{BB962C8B-B14F-4D97-AF65-F5344CB8AC3E}">
        <p14:creationId xmlns:p14="http://schemas.microsoft.com/office/powerpoint/2010/main" val="3145994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E7125E7-0640-374A-8780-5FA31D5D0CC5}" type="datetimeFigureOut">
              <a:rPr lang="en-US" smtClean="0"/>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295892-04A5-D747-8958-B24B826515F3}" type="slidenum">
              <a:rPr lang="en-US" smtClean="0"/>
              <a:t>‹#›</a:t>
            </a:fld>
            <a:endParaRPr lang="en-US"/>
          </a:p>
        </p:txBody>
      </p:sp>
    </p:spTree>
    <p:extLst>
      <p:ext uri="{BB962C8B-B14F-4D97-AF65-F5344CB8AC3E}">
        <p14:creationId xmlns:p14="http://schemas.microsoft.com/office/powerpoint/2010/main" val="30071654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7125E7-0640-374A-8780-5FA31D5D0CC5}" type="datetimeFigureOut">
              <a:rPr lang="en-US" smtClean="0"/>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295892-04A5-D747-8958-B24B826515F3}" type="slidenum">
              <a:rPr lang="en-US" smtClean="0"/>
              <a:t>‹#›</a:t>
            </a:fld>
            <a:endParaRPr lang="en-US"/>
          </a:p>
        </p:txBody>
      </p:sp>
    </p:spTree>
    <p:extLst>
      <p:ext uri="{BB962C8B-B14F-4D97-AF65-F5344CB8AC3E}">
        <p14:creationId xmlns:p14="http://schemas.microsoft.com/office/powerpoint/2010/main" val="40293121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E7125E7-0640-374A-8780-5FA31D5D0CC5}"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95892-04A5-D747-8958-B24B826515F3}" type="slidenum">
              <a:rPr lang="en-US" smtClean="0"/>
              <a:t>‹#›</a:t>
            </a:fld>
            <a:endParaRPr lang="en-US"/>
          </a:p>
        </p:txBody>
      </p:sp>
    </p:spTree>
    <p:extLst>
      <p:ext uri="{BB962C8B-B14F-4D97-AF65-F5344CB8AC3E}">
        <p14:creationId xmlns:p14="http://schemas.microsoft.com/office/powerpoint/2010/main" val="33188384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E7125E7-0640-374A-8780-5FA31D5D0CC5}"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95892-04A5-D747-8958-B24B826515F3}" type="slidenum">
              <a:rPr lang="en-US" smtClean="0"/>
              <a:t>‹#›</a:t>
            </a:fld>
            <a:endParaRPr lang="en-US"/>
          </a:p>
        </p:txBody>
      </p:sp>
    </p:spTree>
    <p:extLst>
      <p:ext uri="{BB962C8B-B14F-4D97-AF65-F5344CB8AC3E}">
        <p14:creationId xmlns:p14="http://schemas.microsoft.com/office/powerpoint/2010/main" val="4050213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E7125E7-0640-374A-8780-5FA31D5D0CC5}"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95892-04A5-D747-8958-B24B826515F3}" type="slidenum">
              <a:rPr lang="en-US" smtClean="0"/>
              <a:t>‹#›</a:t>
            </a:fld>
            <a:endParaRPr lang="en-US"/>
          </a:p>
        </p:txBody>
      </p:sp>
    </p:spTree>
    <p:extLst>
      <p:ext uri="{BB962C8B-B14F-4D97-AF65-F5344CB8AC3E}">
        <p14:creationId xmlns:p14="http://schemas.microsoft.com/office/powerpoint/2010/main" val="142494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gi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sv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3.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sv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3.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6.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15.png"/><Relationship Id="rId5" Type="http://schemas.openxmlformats.org/officeDocument/2006/relationships/theme" Target="../theme/theme5.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8.png"/><Relationship Id="rId2" Type="http://schemas.openxmlformats.org/officeDocument/2006/relationships/slideLayout" Target="../slideLayouts/slideLayout60.xml"/><Relationship Id="rId16" Type="http://schemas.openxmlformats.org/officeDocument/2006/relationships/image" Target="../media/image17.jp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7.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theme" Target="../theme/theme8.xml"/><Relationship Id="rId3" Type="http://schemas.openxmlformats.org/officeDocument/2006/relationships/slideLayout" Target="../slideLayouts/slideLayout75.xml"/><Relationship Id="rId21" Type="http://schemas.openxmlformats.org/officeDocument/2006/relationships/image" Target="../media/image23.png"/><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image" Target="../media/image22.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image" Target="../media/image21.pn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2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FC03BF-F75B-4304-9F17-09A681EA7B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AB2517-B0D9-4408-B528-AE824185DA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B442F8-7EA6-4A5B-B66D-8CDCB7E0C8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05BDA-D336-48FC-B280-E6D373253EDB}" type="datetimeFigureOut">
              <a:rPr lang="en-GB" smtClean="0"/>
              <a:t>27/11/2023</a:t>
            </a:fld>
            <a:endParaRPr lang="en-GB"/>
          </a:p>
        </p:txBody>
      </p:sp>
      <p:sp>
        <p:nvSpPr>
          <p:cNvPr id="5" name="Footer Placeholder 4">
            <a:extLst>
              <a:ext uri="{FF2B5EF4-FFF2-40B4-BE49-F238E27FC236}">
                <a16:creationId xmlns:a16="http://schemas.microsoft.com/office/drawing/2014/main" id="{78BEAA52-FF6E-470B-ABFC-A4E57E19E5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3E4811F-0D10-411D-A82F-089A07644D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73139-76CF-4DDF-83E2-30C548CDFFAA}" type="slidenum">
              <a:rPr lang="en-GB" smtClean="0"/>
              <a:t>‹#›</a:t>
            </a:fld>
            <a:endParaRPr lang="en-GB"/>
          </a:p>
        </p:txBody>
      </p:sp>
    </p:spTree>
    <p:extLst>
      <p:ext uri="{BB962C8B-B14F-4D97-AF65-F5344CB8AC3E}">
        <p14:creationId xmlns:p14="http://schemas.microsoft.com/office/powerpoint/2010/main" val="218394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4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753234906"/>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609600" y="609600"/>
            <a:ext cx="109728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27" name="Rectangle 10"/>
          <p:cNvSpPr>
            <a:spLocks noGrp="1" noChangeArrowheads="1"/>
          </p:cNvSpPr>
          <p:nvPr>
            <p:ph type="body" idx="1"/>
          </p:nvPr>
        </p:nvSpPr>
        <p:spPr bwMode="auto">
          <a:xfrm>
            <a:off x="609600" y="1447800"/>
            <a:ext cx="109728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6" name="Rectangle 12"/>
          <p:cNvSpPr>
            <a:spLocks noGrp="1" noChangeArrowheads="1"/>
          </p:cNvSpPr>
          <p:nvPr>
            <p:ph type="sldNum" sz="quarter" idx="4"/>
          </p:nvPr>
        </p:nvSpPr>
        <p:spPr bwMode="auto">
          <a:xfrm>
            <a:off x="11074400" y="76200"/>
            <a:ext cx="914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solidFill>
                  <a:schemeClr val="bg1"/>
                </a:solidFill>
                <a:latin typeface="+mn-lt"/>
              </a:defRPr>
            </a:lvl1pPr>
          </a:lstStyle>
          <a:p>
            <a:pPr>
              <a:defRPr/>
            </a:pPr>
            <a:fld id="{E833F792-BF5D-9948-BCB2-7146925A9940}" type="slidenum">
              <a:rPr lang="en-US"/>
              <a:pPr>
                <a:defRPr/>
              </a:pPr>
              <a:t>‹#›</a:t>
            </a:fld>
            <a:endParaRPr lang="en-US" sz="1400"/>
          </a:p>
        </p:txBody>
      </p:sp>
      <p:sp>
        <p:nvSpPr>
          <p:cNvPr id="1037" name="Rectangle 13"/>
          <p:cNvSpPr>
            <a:spLocks noGrp="1" noChangeArrowheads="1"/>
          </p:cNvSpPr>
          <p:nvPr>
            <p:ph type="ftr" sz="quarter" idx="3"/>
          </p:nvPr>
        </p:nvSpPr>
        <p:spPr bwMode="auto">
          <a:xfrm>
            <a:off x="101600" y="76200"/>
            <a:ext cx="5994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dirty="0">
                <a:solidFill>
                  <a:schemeClr val="bg1"/>
                </a:solidFill>
                <a:latin typeface="+mn-lt"/>
              </a:defRPr>
            </a:lvl1pPr>
          </a:lstStyle>
          <a:p>
            <a:pPr>
              <a:defRPr/>
            </a:pPr>
            <a:r>
              <a:rPr lang="en-US"/>
              <a:t>[Slideshow Title - edit in Headers &amp; Footers] </a:t>
            </a:r>
          </a:p>
          <a:p>
            <a:pPr>
              <a:defRPr/>
            </a:pPr>
            <a:endParaRPr lang="en-US"/>
          </a:p>
        </p:txBody>
      </p:sp>
      <p:sp>
        <p:nvSpPr>
          <p:cNvPr id="1038" name="Text Box 14"/>
          <p:cNvSpPr txBox="1">
            <a:spLocks noChangeArrowheads="1"/>
          </p:cNvSpPr>
          <p:nvPr/>
        </p:nvSpPr>
        <p:spPr bwMode="auto">
          <a:xfrm>
            <a:off x="203201" y="6362700"/>
            <a:ext cx="2203360" cy="276999"/>
          </a:xfrm>
          <a:prstGeom prst="rect">
            <a:avLst/>
          </a:prstGeom>
          <a:noFill/>
          <a:ln w="9525">
            <a:noFill/>
            <a:miter lim="800000"/>
            <a:headEnd/>
            <a:tailEnd/>
          </a:ln>
          <a:effectLst/>
        </p:spPr>
        <p:txBody>
          <a:bodyPr wrap="none">
            <a:prstTxWarp prst="textNoShape">
              <a:avLst/>
            </a:prstTxWarp>
            <a:spAutoFit/>
          </a:bodyPr>
          <a:lstStyle/>
          <a:p>
            <a:pPr>
              <a:defRPr/>
            </a:pPr>
            <a:r>
              <a:rPr lang="en-US" sz="1200" b="1">
                <a:solidFill>
                  <a:schemeClr val="bg1"/>
                </a:solidFill>
                <a:latin typeface="Arial" pitchFamily="1" charset="0"/>
              </a:rPr>
              <a:t>www.worcestershire.gov.uk</a:t>
            </a:r>
          </a:p>
        </p:txBody>
      </p:sp>
    </p:spTree>
    <p:extLst>
      <p:ext uri="{BB962C8B-B14F-4D97-AF65-F5344CB8AC3E}">
        <p14:creationId xmlns:p14="http://schemas.microsoft.com/office/powerpoint/2010/main" val="328036728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dt="0"/>
  <p:txStyles>
    <p:titleStyle>
      <a:lvl1pPr algn="l" rtl="0" eaLnBrk="1" fontAlgn="base" hangingPunct="1">
        <a:spcBef>
          <a:spcPct val="0"/>
        </a:spcBef>
        <a:spcAft>
          <a:spcPct val="0"/>
        </a:spcAft>
        <a:defRPr sz="3600" b="1">
          <a:solidFill>
            <a:srgbClr val="981A31"/>
          </a:solidFill>
          <a:latin typeface="+mj-lt"/>
          <a:ea typeface="Geneva" charset="-128"/>
          <a:cs typeface="Geneva" charset="-128"/>
        </a:defRPr>
      </a:lvl1pPr>
      <a:lvl2pPr algn="l" rtl="0" eaLnBrk="1" fontAlgn="base" hangingPunct="1">
        <a:spcBef>
          <a:spcPct val="0"/>
        </a:spcBef>
        <a:spcAft>
          <a:spcPct val="0"/>
        </a:spcAft>
        <a:defRPr sz="3600" b="1">
          <a:solidFill>
            <a:srgbClr val="1DA5AD"/>
          </a:solidFill>
          <a:latin typeface="Arial" pitchFamily="1" charset="0"/>
          <a:ea typeface="Geneva" charset="-128"/>
          <a:cs typeface="Geneva" charset="-128"/>
        </a:defRPr>
      </a:lvl2pPr>
      <a:lvl3pPr algn="l" rtl="0" eaLnBrk="1" fontAlgn="base" hangingPunct="1">
        <a:spcBef>
          <a:spcPct val="0"/>
        </a:spcBef>
        <a:spcAft>
          <a:spcPct val="0"/>
        </a:spcAft>
        <a:defRPr sz="3600" b="1">
          <a:solidFill>
            <a:srgbClr val="1DA5AD"/>
          </a:solidFill>
          <a:latin typeface="Arial" pitchFamily="1" charset="0"/>
          <a:ea typeface="Geneva" charset="-128"/>
          <a:cs typeface="Geneva" charset="-128"/>
        </a:defRPr>
      </a:lvl3pPr>
      <a:lvl4pPr algn="l" rtl="0" eaLnBrk="1" fontAlgn="base" hangingPunct="1">
        <a:spcBef>
          <a:spcPct val="0"/>
        </a:spcBef>
        <a:spcAft>
          <a:spcPct val="0"/>
        </a:spcAft>
        <a:defRPr sz="3600" b="1">
          <a:solidFill>
            <a:srgbClr val="1DA5AD"/>
          </a:solidFill>
          <a:latin typeface="Arial" pitchFamily="1" charset="0"/>
          <a:ea typeface="Geneva" charset="-128"/>
          <a:cs typeface="Geneva" charset="-128"/>
        </a:defRPr>
      </a:lvl4pPr>
      <a:lvl5pPr algn="l" rtl="0" eaLnBrk="1" fontAlgn="base" hangingPunct="1">
        <a:spcBef>
          <a:spcPct val="0"/>
        </a:spcBef>
        <a:spcAft>
          <a:spcPct val="0"/>
        </a:spcAft>
        <a:defRPr sz="3600" b="1">
          <a:solidFill>
            <a:srgbClr val="1DA5AD"/>
          </a:solidFill>
          <a:latin typeface="Arial" pitchFamily="1" charset="0"/>
          <a:ea typeface="Geneva" charset="-128"/>
          <a:cs typeface="Geneva" charset="-128"/>
        </a:defRPr>
      </a:lvl5pPr>
      <a:lvl6pPr marL="457200" algn="l" rtl="0" eaLnBrk="1" fontAlgn="base" hangingPunct="1">
        <a:spcBef>
          <a:spcPct val="0"/>
        </a:spcBef>
        <a:spcAft>
          <a:spcPct val="0"/>
        </a:spcAft>
        <a:defRPr sz="3600" b="1">
          <a:solidFill>
            <a:srgbClr val="1DA5AD"/>
          </a:solidFill>
          <a:latin typeface="Arial" pitchFamily="1" charset="0"/>
        </a:defRPr>
      </a:lvl6pPr>
      <a:lvl7pPr marL="914400" algn="l" rtl="0" eaLnBrk="1" fontAlgn="base" hangingPunct="1">
        <a:spcBef>
          <a:spcPct val="0"/>
        </a:spcBef>
        <a:spcAft>
          <a:spcPct val="0"/>
        </a:spcAft>
        <a:defRPr sz="3600" b="1">
          <a:solidFill>
            <a:srgbClr val="1DA5AD"/>
          </a:solidFill>
          <a:latin typeface="Arial" pitchFamily="1" charset="0"/>
        </a:defRPr>
      </a:lvl7pPr>
      <a:lvl8pPr marL="1371600" algn="l" rtl="0" eaLnBrk="1" fontAlgn="base" hangingPunct="1">
        <a:spcBef>
          <a:spcPct val="0"/>
        </a:spcBef>
        <a:spcAft>
          <a:spcPct val="0"/>
        </a:spcAft>
        <a:defRPr sz="3600" b="1">
          <a:solidFill>
            <a:srgbClr val="1DA5AD"/>
          </a:solidFill>
          <a:latin typeface="Arial" pitchFamily="1" charset="0"/>
        </a:defRPr>
      </a:lvl8pPr>
      <a:lvl9pPr marL="1828800" algn="l" rtl="0" eaLnBrk="1" fontAlgn="base" hangingPunct="1">
        <a:spcBef>
          <a:spcPct val="0"/>
        </a:spcBef>
        <a:spcAft>
          <a:spcPct val="0"/>
        </a:spcAft>
        <a:defRPr sz="3600" b="1">
          <a:solidFill>
            <a:srgbClr val="1DA5AD"/>
          </a:solidFill>
          <a:latin typeface="Arial" pitchFamily="1" charset="0"/>
        </a:defRPr>
      </a:lvl9pPr>
    </p:titleStyle>
    <p:bodyStyle>
      <a:lvl1pPr marL="342900" indent="-342900" algn="l" rtl="0" eaLnBrk="1" fontAlgn="base" hangingPunct="1">
        <a:lnSpc>
          <a:spcPct val="90000"/>
        </a:lnSpc>
        <a:spcBef>
          <a:spcPct val="20000"/>
        </a:spcBef>
        <a:spcAft>
          <a:spcPct val="0"/>
        </a:spcAft>
        <a:buClr>
          <a:schemeClr val="bg2"/>
        </a:buClr>
        <a:buChar char="•"/>
        <a:defRPr sz="2800">
          <a:solidFill>
            <a:schemeClr val="tx1"/>
          </a:solidFill>
          <a:latin typeface="+mn-lt"/>
          <a:ea typeface="Geneva" charset="-128"/>
          <a:cs typeface="Geneva" charset="-128"/>
        </a:defRPr>
      </a:lvl1pPr>
      <a:lvl2pPr marL="742950" indent="-285750" algn="l" rtl="0" eaLnBrk="1" fontAlgn="base" hangingPunct="1">
        <a:lnSpc>
          <a:spcPct val="90000"/>
        </a:lnSpc>
        <a:spcBef>
          <a:spcPct val="20000"/>
        </a:spcBef>
        <a:spcAft>
          <a:spcPct val="0"/>
        </a:spcAft>
        <a:buClr>
          <a:schemeClr val="bg2"/>
        </a:buClr>
        <a:buFont typeface="Times" charset="0"/>
        <a:buChar char="•"/>
        <a:defRPr sz="2400">
          <a:solidFill>
            <a:schemeClr val="tx1"/>
          </a:solidFill>
          <a:latin typeface="+mn-lt"/>
          <a:ea typeface="Geneva" charset="-128"/>
        </a:defRPr>
      </a:lvl2pPr>
      <a:lvl3pPr marL="1143000" indent="-228600" algn="l" rtl="0" eaLnBrk="1" fontAlgn="base" hangingPunct="1">
        <a:lnSpc>
          <a:spcPct val="90000"/>
        </a:lnSpc>
        <a:spcBef>
          <a:spcPct val="20000"/>
        </a:spcBef>
        <a:spcAft>
          <a:spcPct val="0"/>
        </a:spcAft>
        <a:buClr>
          <a:schemeClr val="bg2"/>
        </a:buClr>
        <a:buChar char="•"/>
        <a:defRPr sz="2400">
          <a:solidFill>
            <a:schemeClr val="tx1"/>
          </a:solidFill>
          <a:latin typeface="+mn-lt"/>
          <a:ea typeface="Geneva" charset="-128"/>
        </a:defRPr>
      </a:lvl3pPr>
      <a:lvl4pPr marL="16002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4pPr>
      <a:lvl5pPr marL="20574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5pPr>
      <a:lvl6pPr marL="25146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6pPr>
      <a:lvl7pPr marL="29718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7pPr>
      <a:lvl8pPr marL="34290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8pPr>
      <a:lvl9pPr marL="38862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7AD2D-0A33-A44B-AB3A-1F4DE14184AB}"/>
              </a:ext>
            </a:extLst>
          </p:cNvPr>
          <p:cNvSpPr>
            <a:spLocks noGrp="1"/>
          </p:cNvSpPr>
          <p:nvPr>
            <p:ph type="title"/>
          </p:nvPr>
        </p:nvSpPr>
        <p:spPr>
          <a:xfrm>
            <a:off x="838200" y="602428"/>
            <a:ext cx="10515600" cy="108826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F0B30D1-17B0-B146-ADA8-C1910FE730BD}"/>
              </a:ext>
            </a:extLst>
          </p:cNvPr>
          <p:cNvSpPr>
            <a:spLocks noGrp="1"/>
          </p:cNvSpPr>
          <p:nvPr>
            <p:ph type="body" idx="1"/>
          </p:nvPr>
        </p:nvSpPr>
        <p:spPr>
          <a:xfrm>
            <a:off x="838200" y="1893345"/>
            <a:ext cx="10515600" cy="415245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grpSp>
        <p:nvGrpSpPr>
          <p:cNvPr id="18" name="Group 17">
            <a:extLst>
              <a:ext uri="{FF2B5EF4-FFF2-40B4-BE49-F238E27FC236}">
                <a16:creationId xmlns:a16="http://schemas.microsoft.com/office/drawing/2014/main" id="{E33CDA2E-2F08-424E-993B-4EEE00B70C48}"/>
              </a:ext>
            </a:extLst>
          </p:cNvPr>
          <p:cNvGrpSpPr/>
          <p:nvPr userDrawn="1"/>
        </p:nvGrpSpPr>
        <p:grpSpPr>
          <a:xfrm>
            <a:off x="838200" y="6045798"/>
            <a:ext cx="10521875" cy="703478"/>
            <a:chOff x="838200" y="6045798"/>
            <a:chExt cx="10521875" cy="703478"/>
          </a:xfrm>
          <a:solidFill>
            <a:srgbClr val="FFFFFF"/>
          </a:solidFill>
        </p:grpSpPr>
        <p:cxnSp>
          <p:nvCxnSpPr>
            <p:cNvPr id="8" name="Straight Connector 7">
              <a:extLst>
                <a:ext uri="{FF2B5EF4-FFF2-40B4-BE49-F238E27FC236}">
                  <a16:creationId xmlns:a16="http://schemas.microsoft.com/office/drawing/2014/main" id="{5CB730D5-D3DA-8643-B992-703866C90DC0}"/>
                </a:ext>
              </a:extLst>
            </p:cNvPr>
            <p:cNvCxnSpPr>
              <a:cxnSpLocks/>
            </p:cNvCxnSpPr>
            <p:nvPr userDrawn="1"/>
          </p:nvCxnSpPr>
          <p:spPr>
            <a:xfrm>
              <a:off x="838200"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DD80CFA-AF7A-1F4D-A651-CD14B14170CA}"/>
                </a:ext>
              </a:extLst>
            </p:cNvPr>
            <p:cNvCxnSpPr>
              <a:cxnSpLocks/>
            </p:cNvCxnSpPr>
            <p:nvPr userDrawn="1"/>
          </p:nvCxnSpPr>
          <p:spPr>
            <a:xfrm>
              <a:off x="6679602"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D1D0D0BF-1EF9-E94C-B06D-1FC592E7C427}"/>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5700712" y="6045798"/>
              <a:ext cx="790575" cy="703478"/>
            </a:xfrm>
            <a:prstGeom prst="rect">
              <a:avLst/>
            </a:prstGeom>
          </p:spPr>
        </p:pic>
      </p:grpSp>
      <p:cxnSp>
        <p:nvCxnSpPr>
          <p:cNvPr id="14" name="Straight Connector 13">
            <a:extLst>
              <a:ext uri="{FF2B5EF4-FFF2-40B4-BE49-F238E27FC236}">
                <a16:creationId xmlns:a16="http://schemas.microsoft.com/office/drawing/2014/main" id="{3BBA9F20-F41C-D84C-A5CF-F38A21CCD6E1}"/>
              </a:ext>
            </a:extLst>
          </p:cNvPr>
          <p:cNvCxnSpPr>
            <a:cxnSpLocks/>
          </p:cNvCxnSpPr>
          <p:nvPr userDrawn="1"/>
        </p:nvCxnSpPr>
        <p:spPr>
          <a:xfrm>
            <a:off x="838200" y="505461"/>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408109"/>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txStyles>
    <p:titleStyle>
      <a:lvl1pPr algn="l" defTabSz="914400" rtl="0" eaLnBrk="1" latinLnBrk="0" hangingPunct="1">
        <a:lnSpc>
          <a:spcPct val="90000"/>
        </a:lnSpc>
        <a:spcBef>
          <a:spcPct val="0"/>
        </a:spcBef>
        <a:buNone/>
        <a:defRPr sz="3200" b="1" kern="1200" spc="-50"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125000"/>
        </a:lnSpc>
        <a:spcBef>
          <a:spcPts val="1000"/>
        </a:spcBef>
        <a:buClr>
          <a:schemeClr val="accent1"/>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5000"/>
        </a:lnSpc>
        <a:spcBef>
          <a:spcPts val="500"/>
        </a:spcBef>
        <a:buClr>
          <a:schemeClr val="accent1"/>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5000"/>
        </a:lnSpc>
        <a:spcBef>
          <a:spcPts val="500"/>
        </a:spcBef>
        <a:buClr>
          <a:schemeClr val="accent1"/>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5000"/>
        </a:lnSpc>
        <a:spcBef>
          <a:spcPts val="500"/>
        </a:spcBef>
        <a:buClr>
          <a:schemeClr val="accent1"/>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5000"/>
        </a:lnSpc>
        <a:spcBef>
          <a:spcPts val="500"/>
        </a:spcBef>
        <a:buClr>
          <a:schemeClr val="accent1"/>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7AD2D-0A33-A44B-AB3A-1F4DE14184AB}"/>
              </a:ext>
            </a:extLst>
          </p:cNvPr>
          <p:cNvSpPr>
            <a:spLocks noGrp="1"/>
          </p:cNvSpPr>
          <p:nvPr>
            <p:ph type="title"/>
          </p:nvPr>
        </p:nvSpPr>
        <p:spPr>
          <a:xfrm>
            <a:off x="838200" y="602428"/>
            <a:ext cx="10515600" cy="108826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0B30D1-17B0-B146-ADA8-C1910FE730BD}"/>
              </a:ext>
            </a:extLst>
          </p:cNvPr>
          <p:cNvSpPr>
            <a:spLocks noGrp="1"/>
          </p:cNvSpPr>
          <p:nvPr>
            <p:ph type="body" idx="1"/>
          </p:nvPr>
        </p:nvSpPr>
        <p:spPr>
          <a:xfrm>
            <a:off x="838200" y="1893345"/>
            <a:ext cx="10515600" cy="41524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5CB730D5-D3DA-8643-B992-703866C90DC0}"/>
              </a:ext>
            </a:extLst>
          </p:cNvPr>
          <p:cNvCxnSpPr>
            <a:cxnSpLocks/>
          </p:cNvCxnSpPr>
          <p:nvPr userDrawn="1"/>
        </p:nvCxnSpPr>
        <p:spPr>
          <a:xfrm>
            <a:off x="838200" y="6397537"/>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DD80CFA-AF7A-1F4D-A651-CD14B14170CA}"/>
              </a:ext>
            </a:extLst>
          </p:cNvPr>
          <p:cNvCxnSpPr>
            <a:cxnSpLocks/>
          </p:cNvCxnSpPr>
          <p:nvPr userDrawn="1"/>
        </p:nvCxnSpPr>
        <p:spPr>
          <a:xfrm>
            <a:off x="6679602" y="6397537"/>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D1D0D0BF-1EF9-E94C-B06D-1FC592E7C427}"/>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5700712" y="6045798"/>
            <a:ext cx="790575" cy="703478"/>
          </a:xfrm>
          <a:prstGeom prst="rect">
            <a:avLst/>
          </a:prstGeom>
        </p:spPr>
      </p:pic>
      <p:cxnSp>
        <p:nvCxnSpPr>
          <p:cNvPr id="14" name="Straight Connector 13">
            <a:extLst>
              <a:ext uri="{FF2B5EF4-FFF2-40B4-BE49-F238E27FC236}">
                <a16:creationId xmlns:a16="http://schemas.microsoft.com/office/drawing/2014/main" id="{3BBA9F20-F41C-D84C-A5CF-F38A21CCD6E1}"/>
              </a:ext>
            </a:extLst>
          </p:cNvPr>
          <p:cNvCxnSpPr>
            <a:cxnSpLocks/>
          </p:cNvCxnSpPr>
          <p:nvPr userDrawn="1"/>
        </p:nvCxnSpPr>
        <p:spPr>
          <a:xfrm>
            <a:off x="838200" y="505461"/>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542936"/>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txStyles>
    <p:titleStyle>
      <a:lvl1pPr algn="l" defTabSz="914400" rtl="0" eaLnBrk="1" latinLnBrk="0" hangingPunct="1">
        <a:lnSpc>
          <a:spcPct val="90000"/>
        </a:lnSpc>
        <a:spcBef>
          <a:spcPct val="0"/>
        </a:spcBef>
        <a:buNone/>
        <a:defRPr sz="3200" b="1" kern="1200" spc="-50"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125000"/>
        </a:lnSpc>
        <a:spcBef>
          <a:spcPts val="1000"/>
        </a:spcBef>
        <a:buClr>
          <a:schemeClr val="accent1"/>
        </a:buClr>
        <a:buFont typeface="System Font Regular"/>
        <a:buChar char="–"/>
        <a:defRPr sz="180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5000"/>
        </a:lnSpc>
        <a:spcBef>
          <a:spcPts val="500"/>
        </a:spcBef>
        <a:buClr>
          <a:schemeClr val="accent1"/>
        </a:buClr>
        <a:buFont typeface="System Font Regular"/>
        <a:buChar char="–"/>
        <a:defRPr sz="18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5000"/>
        </a:lnSpc>
        <a:spcBef>
          <a:spcPts val="500"/>
        </a:spcBef>
        <a:buClr>
          <a:schemeClr val="accent1"/>
        </a:buClr>
        <a:buFont typeface="System Font Regular"/>
        <a:buChar char="–"/>
        <a:defRPr sz="1800" kern="1200">
          <a:solidFill>
            <a:schemeClr val="bg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5000"/>
        </a:lnSpc>
        <a:spcBef>
          <a:spcPts val="500"/>
        </a:spcBef>
        <a:buClr>
          <a:schemeClr val="accent1"/>
        </a:buClr>
        <a:buFont typeface="System Font Regular"/>
        <a:buChar char="–"/>
        <a:defRPr sz="1800" kern="1200">
          <a:solidFill>
            <a:schemeClr val="bg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5000"/>
        </a:lnSpc>
        <a:spcBef>
          <a:spcPts val="500"/>
        </a:spcBef>
        <a:buClr>
          <a:schemeClr val="accent1"/>
        </a:buClr>
        <a:buFont typeface="System Font Regular"/>
        <a:buChar char="–"/>
        <a:defRPr sz="18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7" y="365125"/>
            <a:ext cx="11519999"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87337" y="1825625"/>
            <a:ext cx="11520000" cy="42060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77532" y="6283139"/>
            <a:ext cx="2711646" cy="378226"/>
          </a:xfrm>
          <a:prstGeom prst="rect">
            <a:avLst/>
          </a:prstGeom>
        </p:spPr>
      </p:pic>
      <p:sp>
        <p:nvSpPr>
          <p:cNvPr id="9" name="Rectangle 8"/>
          <p:cNvSpPr/>
          <p:nvPr userDrawn="1"/>
        </p:nvSpPr>
        <p:spPr>
          <a:xfrm>
            <a:off x="287337" y="6031688"/>
            <a:ext cx="11520000" cy="144000"/>
          </a:xfrm>
          <a:prstGeom prst="rect">
            <a:avLst/>
          </a:prstGeom>
          <a:solidFill>
            <a:srgbClr val="FFC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3144" y="6338502"/>
            <a:ext cx="2031841" cy="311381"/>
          </a:xfrm>
          <a:prstGeom prst="rect">
            <a:avLst/>
          </a:prstGeom>
        </p:spPr>
      </p:pic>
    </p:spTree>
    <p:extLst>
      <p:ext uri="{BB962C8B-B14F-4D97-AF65-F5344CB8AC3E}">
        <p14:creationId xmlns:p14="http://schemas.microsoft.com/office/powerpoint/2010/main" val="354762154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D1087-1A03-47D5-BA94-0922642C1BDB}" type="datetime1">
              <a:rPr lang="en-GB" smtClean="0"/>
              <a:t>27/11/2023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DRAFT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193764718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622E63-468B-4723-9418-7D1CA56BDD89}"/>
              </a:ext>
            </a:extLst>
          </p:cNvPr>
          <p:cNvSpPr>
            <a:spLocks noGrp="1"/>
          </p:cNvSpPr>
          <p:nvPr>
            <p:ph type="title"/>
          </p:nvPr>
        </p:nvSpPr>
        <p:spPr>
          <a:xfrm>
            <a:off x="352338" y="910600"/>
            <a:ext cx="11001462" cy="780088"/>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99E0F44-37A8-4478-AB9C-127BDE2C1A52}"/>
              </a:ext>
            </a:extLst>
          </p:cNvPr>
          <p:cNvSpPr>
            <a:spLocks noGrp="1"/>
          </p:cNvSpPr>
          <p:nvPr>
            <p:ph type="body" idx="1"/>
          </p:nvPr>
        </p:nvSpPr>
        <p:spPr>
          <a:xfrm>
            <a:off x="352338" y="1825625"/>
            <a:ext cx="110014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57AC6BC-A0E9-484B-9D1C-8DCBE9A2FE65}"/>
              </a:ext>
            </a:extLst>
          </p:cNvPr>
          <p:cNvSpPr>
            <a:spLocks noGrp="1"/>
          </p:cNvSpPr>
          <p:nvPr>
            <p:ph type="dt" sz="half" idx="2"/>
          </p:nvPr>
        </p:nvSpPr>
        <p:spPr>
          <a:xfrm>
            <a:off x="33338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6520E-53F5-437B-81D1-015C13683044}" type="datetimeFigureOut">
              <a:rPr lang="en-GB" smtClean="0"/>
              <a:t>27/11/2023</a:t>
            </a:fld>
            <a:endParaRPr lang="en-GB"/>
          </a:p>
        </p:txBody>
      </p:sp>
      <p:sp>
        <p:nvSpPr>
          <p:cNvPr id="5" name="Footer Placeholder 4">
            <a:extLst>
              <a:ext uri="{FF2B5EF4-FFF2-40B4-BE49-F238E27FC236}">
                <a16:creationId xmlns:a16="http://schemas.microsoft.com/office/drawing/2014/main" id="{2EC2E39D-C685-4F17-8F4D-BD46B939883D}"/>
              </a:ext>
            </a:extLst>
          </p:cNvPr>
          <p:cNvSpPr>
            <a:spLocks noGrp="1"/>
          </p:cNvSpPr>
          <p:nvPr>
            <p:ph type="ftr" sz="quarter" idx="3"/>
          </p:nvPr>
        </p:nvSpPr>
        <p:spPr>
          <a:xfrm>
            <a:off x="3879209"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FF7B9153-87AF-4CD3-96B5-9F87F39970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1C4CE-BEBA-4D78-BE5B-F4FD4571E839}" type="slidenum">
              <a:rPr lang="en-GB" smtClean="0"/>
              <a:t>‹#›</a:t>
            </a:fld>
            <a:endParaRPr lang="en-GB"/>
          </a:p>
        </p:txBody>
      </p:sp>
      <p:grpSp>
        <p:nvGrpSpPr>
          <p:cNvPr id="7" name="Group 6">
            <a:extLst>
              <a:ext uri="{FF2B5EF4-FFF2-40B4-BE49-F238E27FC236}">
                <a16:creationId xmlns:a16="http://schemas.microsoft.com/office/drawing/2014/main" id="{BE0F3D56-8B7F-3E4B-A862-B3430DAF37FC}"/>
              </a:ext>
            </a:extLst>
          </p:cNvPr>
          <p:cNvGrpSpPr/>
          <p:nvPr userDrawn="1"/>
        </p:nvGrpSpPr>
        <p:grpSpPr>
          <a:xfrm>
            <a:off x="-1815860" y="-1684454"/>
            <a:ext cx="14653846" cy="9701819"/>
            <a:chOff x="-1230924" y="-1792258"/>
            <a:chExt cx="14653846" cy="9701819"/>
          </a:xfrm>
          <a:solidFill>
            <a:schemeClr val="bg1">
              <a:lumMod val="65000"/>
              <a:alpha val="7000"/>
            </a:schemeClr>
          </a:solidFill>
        </p:grpSpPr>
        <p:sp>
          <p:nvSpPr>
            <p:cNvPr id="8" name="Circle: Hollow 3">
              <a:extLst>
                <a:ext uri="{FF2B5EF4-FFF2-40B4-BE49-F238E27FC236}">
                  <a16:creationId xmlns:a16="http://schemas.microsoft.com/office/drawing/2014/main" id="{2ED6C9B3-8E87-9B42-8101-06DFB4005B52}"/>
                </a:ext>
              </a:extLst>
            </p:cNvPr>
            <p:cNvSpPr/>
            <p:nvPr/>
          </p:nvSpPr>
          <p:spPr>
            <a:xfrm>
              <a:off x="-1230924" y="4141177"/>
              <a:ext cx="3768384" cy="3768384"/>
            </a:xfrm>
            <a:prstGeom prst="donut">
              <a:avLst>
                <a:gd name="adj" fmla="val 2091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9" name="Circle: Hollow 4">
              <a:extLst>
                <a:ext uri="{FF2B5EF4-FFF2-40B4-BE49-F238E27FC236}">
                  <a16:creationId xmlns:a16="http://schemas.microsoft.com/office/drawing/2014/main" id="{DEABD6E5-1832-D549-B5A7-78BEB63FB212}"/>
                </a:ext>
              </a:extLst>
            </p:cNvPr>
            <p:cNvSpPr/>
            <p:nvPr/>
          </p:nvSpPr>
          <p:spPr>
            <a:xfrm>
              <a:off x="9654538" y="-1792258"/>
              <a:ext cx="3768384" cy="3768384"/>
            </a:xfrm>
            <a:prstGeom prst="donut">
              <a:avLst>
                <a:gd name="adj" fmla="val 2091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0" name="Oval 9">
              <a:extLst>
                <a:ext uri="{FF2B5EF4-FFF2-40B4-BE49-F238E27FC236}">
                  <a16:creationId xmlns:a16="http://schemas.microsoft.com/office/drawing/2014/main" id="{D53F570D-DEFB-FF41-93A7-D2DD1FC17414}"/>
                </a:ext>
              </a:extLst>
            </p:cNvPr>
            <p:cNvSpPr/>
            <p:nvPr/>
          </p:nvSpPr>
          <p:spPr>
            <a:xfrm>
              <a:off x="9039866" y="4602512"/>
              <a:ext cx="1229345" cy="12293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a:extLst>
                <a:ext uri="{FF2B5EF4-FFF2-40B4-BE49-F238E27FC236}">
                  <a16:creationId xmlns:a16="http://schemas.microsoft.com/office/drawing/2014/main" id="{A60D08F2-1BF1-3B4D-A118-31ECF484F738}"/>
                </a:ext>
              </a:extLst>
            </p:cNvPr>
            <p:cNvSpPr/>
            <p:nvPr/>
          </p:nvSpPr>
          <p:spPr>
            <a:xfrm>
              <a:off x="10309570" y="3416322"/>
              <a:ext cx="493247" cy="4932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Oval 11">
              <a:extLst>
                <a:ext uri="{FF2B5EF4-FFF2-40B4-BE49-F238E27FC236}">
                  <a16:creationId xmlns:a16="http://schemas.microsoft.com/office/drawing/2014/main" id="{62BA6B54-D34E-B443-ABD7-008463F3A4E0}"/>
                </a:ext>
              </a:extLst>
            </p:cNvPr>
            <p:cNvSpPr/>
            <p:nvPr/>
          </p:nvSpPr>
          <p:spPr>
            <a:xfrm>
              <a:off x="11045484" y="4737114"/>
              <a:ext cx="201636" cy="201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Oval 12">
              <a:extLst>
                <a:ext uri="{FF2B5EF4-FFF2-40B4-BE49-F238E27FC236}">
                  <a16:creationId xmlns:a16="http://schemas.microsoft.com/office/drawing/2014/main" id="{6000FF88-46C3-C04D-BB13-491F45070B7B}"/>
                </a:ext>
              </a:extLst>
            </p:cNvPr>
            <p:cNvSpPr/>
            <p:nvPr/>
          </p:nvSpPr>
          <p:spPr>
            <a:xfrm>
              <a:off x="11247120" y="6025369"/>
              <a:ext cx="493247" cy="4932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a:extLst>
                <a:ext uri="{FF2B5EF4-FFF2-40B4-BE49-F238E27FC236}">
                  <a16:creationId xmlns:a16="http://schemas.microsoft.com/office/drawing/2014/main" id="{B49A9813-4198-1E4E-B094-9569AFB7EFCD}"/>
                </a:ext>
              </a:extLst>
            </p:cNvPr>
            <p:cNvSpPr/>
            <p:nvPr/>
          </p:nvSpPr>
          <p:spPr>
            <a:xfrm>
              <a:off x="10603524" y="5621034"/>
              <a:ext cx="201636" cy="201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Oval 14">
              <a:extLst>
                <a:ext uri="{FF2B5EF4-FFF2-40B4-BE49-F238E27FC236}">
                  <a16:creationId xmlns:a16="http://schemas.microsoft.com/office/drawing/2014/main" id="{FC860E5C-C3E0-0049-BD3D-B4A43FB492A2}"/>
                </a:ext>
              </a:extLst>
            </p:cNvPr>
            <p:cNvSpPr/>
            <p:nvPr/>
          </p:nvSpPr>
          <p:spPr>
            <a:xfrm>
              <a:off x="901765" y="1526276"/>
              <a:ext cx="1229345" cy="12293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Oval 15">
              <a:extLst>
                <a:ext uri="{FF2B5EF4-FFF2-40B4-BE49-F238E27FC236}">
                  <a16:creationId xmlns:a16="http://schemas.microsoft.com/office/drawing/2014/main" id="{DCA947DD-80C7-8C4E-BA2F-801E420E0C55}"/>
                </a:ext>
              </a:extLst>
            </p:cNvPr>
            <p:cNvSpPr/>
            <p:nvPr/>
          </p:nvSpPr>
          <p:spPr>
            <a:xfrm>
              <a:off x="2465364" y="2397774"/>
              <a:ext cx="201636" cy="201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Oval 16">
              <a:extLst>
                <a:ext uri="{FF2B5EF4-FFF2-40B4-BE49-F238E27FC236}">
                  <a16:creationId xmlns:a16="http://schemas.microsoft.com/office/drawing/2014/main" id="{DF287174-E28C-BD48-A50F-FE8DE0469DE9}"/>
                </a:ext>
              </a:extLst>
            </p:cNvPr>
            <p:cNvSpPr/>
            <p:nvPr/>
          </p:nvSpPr>
          <p:spPr>
            <a:xfrm>
              <a:off x="7576387" y="963504"/>
              <a:ext cx="698933" cy="6989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Oval 17">
              <a:extLst>
                <a:ext uri="{FF2B5EF4-FFF2-40B4-BE49-F238E27FC236}">
                  <a16:creationId xmlns:a16="http://schemas.microsoft.com/office/drawing/2014/main" id="{8B542A0B-79CF-134D-9F9E-4CFDFA6D7A5D}"/>
                </a:ext>
              </a:extLst>
            </p:cNvPr>
            <p:cNvSpPr/>
            <p:nvPr/>
          </p:nvSpPr>
          <p:spPr>
            <a:xfrm>
              <a:off x="4627445" y="4922101"/>
              <a:ext cx="698933" cy="6989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Oval 18">
              <a:extLst>
                <a:ext uri="{FF2B5EF4-FFF2-40B4-BE49-F238E27FC236}">
                  <a16:creationId xmlns:a16="http://schemas.microsoft.com/office/drawing/2014/main" id="{515010E5-CE24-FA4E-97ED-A9E4B9200228}"/>
                </a:ext>
              </a:extLst>
            </p:cNvPr>
            <p:cNvSpPr/>
            <p:nvPr/>
          </p:nvSpPr>
          <p:spPr>
            <a:xfrm>
              <a:off x="7416363" y="4602513"/>
              <a:ext cx="464338" cy="464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Oval 19">
              <a:extLst>
                <a:ext uri="{FF2B5EF4-FFF2-40B4-BE49-F238E27FC236}">
                  <a16:creationId xmlns:a16="http://schemas.microsoft.com/office/drawing/2014/main" id="{7ADA4AEF-18D7-8B4C-9980-1C982B4989E3}"/>
                </a:ext>
              </a:extLst>
            </p:cNvPr>
            <p:cNvSpPr/>
            <p:nvPr/>
          </p:nvSpPr>
          <p:spPr>
            <a:xfrm>
              <a:off x="5543676" y="1804538"/>
              <a:ext cx="464338" cy="464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21" name="Picture 20">
            <a:extLst>
              <a:ext uri="{FF2B5EF4-FFF2-40B4-BE49-F238E27FC236}">
                <a16:creationId xmlns:a16="http://schemas.microsoft.com/office/drawing/2014/main" id="{4890BC16-8B1D-C946-971B-C818EA8D0C00}"/>
              </a:ext>
            </a:extLst>
          </p:cNvPr>
          <p:cNvPicPr>
            <a:picLocks noChangeAspect="1"/>
          </p:cNvPicPr>
          <p:nvPr userDrawn="1"/>
        </p:nvPicPr>
        <p:blipFill rotWithShape="1">
          <a:blip r:embed="rId16">
            <a:clrChange>
              <a:clrFrom>
                <a:srgbClr val="FFFFFF"/>
              </a:clrFrom>
              <a:clrTo>
                <a:srgbClr val="FFFFFF">
                  <a:alpha val="0"/>
                </a:srgbClr>
              </a:clrTo>
            </a:clrChange>
          </a:blip>
          <a:srcRect l="25078" t="14208" b="36893"/>
          <a:stretch/>
        </p:blipFill>
        <p:spPr>
          <a:xfrm>
            <a:off x="9563678" y="36095"/>
            <a:ext cx="2803785" cy="821410"/>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47A20316-EB8E-499D-B6CA-51A982401F4C}"/>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09019" y="113876"/>
            <a:ext cx="3308435" cy="665848"/>
          </a:xfrm>
          <a:prstGeom prst="rect">
            <a:avLst/>
          </a:prstGeom>
        </p:spPr>
      </p:pic>
    </p:spTree>
    <p:extLst>
      <p:ext uri="{BB962C8B-B14F-4D97-AF65-F5344CB8AC3E}">
        <p14:creationId xmlns:p14="http://schemas.microsoft.com/office/powerpoint/2010/main" val="103518733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B64B16D-3C12-4416-909E-5FA01A80F673}" type="datetimeFigureOut">
              <a:rPr lang="en-GB" smtClean="0"/>
              <a:t>27/11/2023</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07F280B-BA21-458F-93D5-C2C3BE180512}" type="slidenum">
              <a:rPr lang="en-GB" smtClean="0"/>
              <a:t>‹#›</a:t>
            </a:fld>
            <a:endParaRPr lang="en-GB"/>
          </a:p>
        </p:txBody>
      </p:sp>
    </p:spTree>
    <p:extLst>
      <p:ext uri="{BB962C8B-B14F-4D97-AF65-F5344CB8AC3E}">
        <p14:creationId xmlns:p14="http://schemas.microsoft.com/office/powerpoint/2010/main" val="2784842343"/>
      </p:ext>
    </p:extLst>
  </p:cSld>
  <p:clrMap bg1="dk1" tx1="lt1" bg2="dk2"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125E7-0640-374A-8780-5FA31D5D0CC5}" type="datetimeFigureOut">
              <a:rPr lang="en-US" smtClean="0"/>
              <a:t>11/27/2023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295892-04A5-D747-8958-B24B826515F3}" type="slidenum">
              <a:rPr lang="en-US" smtClean="0"/>
              <a:t>‹#›</a:t>
            </a:fld>
            <a:endParaRPr lang="en-US"/>
          </a:p>
        </p:txBody>
      </p:sp>
    </p:spTree>
    <p:extLst>
      <p:ext uri="{BB962C8B-B14F-4D97-AF65-F5344CB8AC3E}">
        <p14:creationId xmlns:p14="http://schemas.microsoft.com/office/powerpoint/2010/main" val="361588210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3" Type="http://schemas.openxmlformats.org/officeDocument/2006/relationships/hyperlink" Target="https://sichtbar-gehoerlose.ch/agenda/palliative-care-was-ist-das/" TargetMode="External"/><Relationship Id="rId2" Type="http://schemas.openxmlformats.org/officeDocument/2006/relationships/image" Target="../media/image38.jpeg"/><Relationship Id="rId1" Type="http://schemas.openxmlformats.org/officeDocument/2006/relationships/slideLayout" Target="../slideLayouts/slideLayout106.xml"/><Relationship Id="rId4" Type="http://schemas.openxmlformats.org/officeDocument/2006/relationships/hyperlink" Target="https://creativecommons.org/licenses/by-nc-nd/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sichtbar-gehoerlose.ch/agenda/palliative-care-was-ist-das/" TargetMode="External"/><Relationship Id="rId2" Type="http://schemas.openxmlformats.org/officeDocument/2006/relationships/image" Target="../media/image38.jpeg"/><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10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7.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7.xml"/></Relationships>
</file>

<file path=ppt/slides/_rels/slide17.xml.rels><?xml version="1.0" encoding="UTF-8" standalone="yes"?>
<Relationships xmlns="http://schemas.openxmlformats.org/package/2006/relationships"><Relationship Id="rId3" Type="http://schemas.openxmlformats.org/officeDocument/2006/relationships/hyperlink" Target="https://www.eventbrite.co.uk/e/herefordshire-youth-provision-forum-tickets-638706246577?aff=ebdsoporgprofile" TargetMode="External"/><Relationship Id="rId2" Type="http://schemas.openxmlformats.org/officeDocument/2006/relationships/hyperlink" Target="file:///C:\Users\chris\OneDrive\Desktop\hvoice%20-%20October%202023.msg" TargetMode="External"/><Relationship Id="rId1" Type="http://schemas.openxmlformats.org/officeDocument/2006/relationships/slideLayout" Target="../slideLayouts/slideLayout47.xml"/><Relationship Id="rId5" Type="http://schemas.openxmlformats.org/officeDocument/2006/relationships/image" Target="../media/image45.png"/><Relationship Id="rId4" Type="http://schemas.openxmlformats.org/officeDocument/2006/relationships/hyperlink" Target="https://www.ticketsource.co.uk/whats-on/hereford/the-new-model-institute-for-technology-and-engineering-nmite/hvoss-agm-6th-december-2023/2023-12-06/d-qzpeaatebozpg"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t.ly/6Zt-0" TargetMode="Externa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49.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herefordshiregeneralpractice.co.uk/our-practices/primary-care-network-management"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3" Type="http://schemas.openxmlformats.org/officeDocument/2006/relationships/image" Target="cid:32BFFEA6-9FFD-423F-86CC-CE48992FAD6E" TargetMode="External"/><Relationship Id="rId2" Type="http://schemas.openxmlformats.org/officeDocument/2006/relationships/image" Target="../media/image64.png"/><Relationship Id="rId1" Type="http://schemas.openxmlformats.org/officeDocument/2006/relationships/slideLayout" Target="../slideLayouts/slideLayout74.xml"/><Relationship Id="rId6" Type="http://schemas.openxmlformats.org/officeDocument/2006/relationships/image" Target="../media/image63.png"/><Relationship Id="rId5" Type="http://schemas.openxmlformats.org/officeDocument/2006/relationships/image" Target="cid:5FB7B963-D0C0-4365-B152-28CDFB7E94CF" TargetMode="Externa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49.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hyperlink" Target="mailto:Edward.cording@nhs.net"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hyperlink" Target="http://www.herefordshiregeneralpractice.co.uk/" TargetMode="External"/><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hyperlink" Target="mailto:Mike.hearne@nhs.net" TargetMode="External"/><Relationship Id="rId5" Type="http://schemas.openxmlformats.org/officeDocument/2006/relationships/image" Target="../media/image56.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hvoss.org.uk/the-community-confidence-framework/" TargetMode="Externa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Edward.cording@nhs.net" TargetMode="External"/><Relationship Id="rId2" Type="http://schemas.openxmlformats.org/officeDocument/2006/relationships/hyperlink" Target="https://icsacademyexchange.hubkencore.com/login/index.php"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0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D78E88C9-98F0-4C72-8FE8-E79AEAB20398}"/>
              </a:ext>
            </a:extLst>
          </p:cNvPr>
          <p:cNvPicPr>
            <a:picLocks noChangeAspect="1"/>
          </p:cNvPicPr>
          <p:nvPr/>
        </p:nvPicPr>
        <p:blipFill rotWithShape="1">
          <a:blip r:embed="rId2"/>
          <a:srcRect l="807"/>
          <a:stretch/>
        </p:blipFill>
        <p:spPr>
          <a:xfrm>
            <a:off x="1598381" y="128019"/>
            <a:ext cx="10592824" cy="2297881"/>
          </a:xfrm>
          <a:prstGeom prst="rect">
            <a:avLst/>
          </a:prstGeom>
        </p:spPr>
      </p:pic>
      <p:sp>
        <p:nvSpPr>
          <p:cNvPr id="11" name="Rectangle 10">
            <a:extLst>
              <a:ext uri="{FF2B5EF4-FFF2-40B4-BE49-F238E27FC236}">
                <a16:creationId xmlns:a16="http://schemas.microsoft.com/office/drawing/2014/main" id="{EF8F2A90-6DB0-4B1E-85DD-D9EBB5DA13F7}"/>
              </a:ext>
            </a:extLst>
          </p:cNvPr>
          <p:cNvSpPr/>
          <p:nvPr/>
        </p:nvSpPr>
        <p:spPr>
          <a:xfrm>
            <a:off x="7943493" y="2323673"/>
            <a:ext cx="4144853"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rgbClr val="EE7B31"/>
                </a:solidFill>
                <a:effectLst>
                  <a:outerShdw blurRad="38100" dist="38100" dir="2700000" algn="tl">
                    <a:srgbClr val="000000">
                      <a:alpha val="43137"/>
                    </a:srgbClr>
                  </a:outerShdw>
                </a:effectLst>
              </a:rPr>
              <a:t>22</a:t>
            </a:r>
            <a:r>
              <a:rPr lang="en-US" sz="3600" b="1" baseline="30000" dirty="0">
                <a:ln w="6600">
                  <a:solidFill>
                    <a:schemeClr val="accent2"/>
                  </a:solidFill>
                  <a:prstDash val="solid"/>
                </a:ln>
                <a:solidFill>
                  <a:srgbClr val="EE7B31"/>
                </a:solidFill>
                <a:effectLst>
                  <a:outerShdw blurRad="38100" dist="38100" dir="2700000" algn="tl">
                    <a:srgbClr val="000000">
                      <a:alpha val="43137"/>
                    </a:srgbClr>
                  </a:outerShdw>
                </a:effectLst>
              </a:rPr>
              <a:t>nd</a:t>
            </a:r>
            <a:r>
              <a:rPr lang="en-US" sz="3600" b="1" dirty="0">
                <a:ln w="6600">
                  <a:solidFill>
                    <a:schemeClr val="accent2"/>
                  </a:solidFill>
                  <a:prstDash val="solid"/>
                </a:ln>
                <a:solidFill>
                  <a:srgbClr val="EE7B31"/>
                </a:solidFill>
                <a:effectLst>
                  <a:outerShdw blurRad="38100" dist="38100" dir="2700000" algn="tl">
                    <a:srgbClr val="000000">
                      <a:alpha val="43137"/>
                    </a:srgbClr>
                  </a:outerShdw>
                </a:effectLst>
              </a:rPr>
              <a:t> November 2023</a:t>
            </a:r>
          </a:p>
        </p:txBody>
      </p:sp>
      <p:sp>
        <p:nvSpPr>
          <p:cNvPr id="2" name="Rectangle 1">
            <a:extLst>
              <a:ext uri="{FF2B5EF4-FFF2-40B4-BE49-F238E27FC236}">
                <a16:creationId xmlns:a16="http://schemas.microsoft.com/office/drawing/2014/main" id="{9640BCA8-017A-5B86-85D6-9AD1E0F2FEA8}"/>
              </a:ext>
            </a:extLst>
          </p:cNvPr>
          <p:cNvSpPr/>
          <p:nvPr/>
        </p:nvSpPr>
        <p:spPr>
          <a:xfrm>
            <a:off x="535136" y="2425900"/>
            <a:ext cx="8834885" cy="4308872"/>
          </a:xfrm>
          <a:prstGeom prst="rect">
            <a:avLst/>
          </a:prstGeom>
          <a:noFill/>
        </p:spPr>
        <p:txBody>
          <a:bodyPr wrap="square" lIns="91440" tIns="45720" rIns="91440" bIns="45720">
            <a:spAutoFit/>
          </a:bodyPr>
          <a:lstStyle/>
          <a:p>
            <a:pPr>
              <a:spcAft>
                <a:spcPts val="600"/>
              </a:spcAft>
            </a:pPr>
            <a:r>
              <a:rPr lang="en-US" sz="2800" b="1" dirty="0">
                <a:ln w="6600">
                  <a:solidFill>
                    <a:schemeClr val="accent2"/>
                  </a:solidFill>
                  <a:prstDash val="solid"/>
                </a:ln>
                <a:solidFill>
                  <a:srgbClr val="EE7B31"/>
                </a:solidFill>
                <a:effectLst>
                  <a:outerShdw dist="38100" dir="2700000" algn="tl" rotWithShape="0">
                    <a:schemeClr val="accent2"/>
                  </a:outerShdw>
                </a:effectLst>
              </a:rPr>
              <a:t>9:00-9:30		Arrival &amp; networking</a:t>
            </a:r>
          </a:p>
          <a:p>
            <a:pPr>
              <a:spcAft>
                <a:spcPts val="600"/>
              </a:spcAft>
            </a:pPr>
            <a:r>
              <a:rPr lang="en-US" sz="2800" b="1" dirty="0">
                <a:ln w="6600">
                  <a:solidFill>
                    <a:schemeClr val="accent2"/>
                  </a:solidFill>
                  <a:prstDash val="solid"/>
                </a:ln>
                <a:solidFill>
                  <a:srgbClr val="EE7B31"/>
                </a:solidFill>
                <a:effectLst>
                  <a:outerShdw dist="38100" dir="2700000" algn="tl" rotWithShape="0">
                    <a:schemeClr val="accent2"/>
                  </a:outerShdw>
                </a:effectLst>
              </a:rPr>
              <a:t>9:30-09:45		Introduction &amp; Updates</a:t>
            </a:r>
          </a:p>
          <a:p>
            <a:pPr>
              <a:spcAft>
                <a:spcPts val="600"/>
              </a:spcAft>
            </a:pPr>
            <a:r>
              <a:rPr lang="en-US" sz="2800" b="1" dirty="0">
                <a:ln w="6600">
                  <a:solidFill>
                    <a:schemeClr val="accent2"/>
                  </a:solidFill>
                  <a:prstDash val="solid"/>
                </a:ln>
                <a:solidFill>
                  <a:srgbClr val="EE7B31"/>
                </a:solidFill>
                <a:effectLst>
                  <a:outerShdw dist="38100" dir="2700000" algn="tl" rotWithShape="0">
                    <a:schemeClr val="accent2"/>
                  </a:outerShdw>
                </a:effectLst>
              </a:rPr>
              <a:t>9:45-10:10 	           St Michaels Hospice</a:t>
            </a:r>
          </a:p>
          <a:p>
            <a:pPr>
              <a:spcAft>
                <a:spcPts val="600"/>
              </a:spcAft>
            </a:pPr>
            <a:r>
              <a:rPr lang="en-US" sz="2800" b="1" dirty="0">
                <a:ln w="6600">
                  <a:solidFill>
                    <a:schemeClr val="accent2"/>
                  </a:solidFill>
                  <a:prstDash val="solid"/>
                </a:ln>
                <a:solidFill>
                  <a:srgbClr val="EE7B31"/>
                </a:solidFill>
                <a:effectLst>
                  <a:outerShdw dist="38100" dir="2700000" algn="tl" rotWithShape="0">
                    <a:schemeClr val="accent2"/>
                  </a:outerShdw>
                </a:effectLst>
              </a:rPr>
              <a:t>10:10 -10:40	Community updates - Will Lindesay</a:t>
            </a:r>
          </a:p>
          <a:p>
            <a:pPr>
              <a:spcAft>
                <a:spcPts val="600"/>
              </a:spcAft>
            </a:pPr>
            <a:r>
              <a:rPr lang="en-US" sz="2800" b="1" dirty="0">
                <a:ln w="6600">
                  <a:solidFill>
                    <a:schemeClr val="accent2"/>
                  </a:solidFill>
                  <a:prstDash val="solid"/>
                </a:ln>
                <a:solidFill>
                  <a:srgbClr val="EE7B31"/>
                </a:solidFill>
                <a:effectLst>
                  <a:outerShdw dist="38100" dir="2700000" algn="tl" rotWithShape="0">
                    <a:schemeClr val="accent2"/>
                  </a:outerShdw>
                </a:effectLst>
              </a:rPr>
              <a:t>10:40-11:10		Community Safety Workshop</a:t>
            </a:r>
          </a:p>
          <a:p>
            <a:pPr>
              <a:spcAft>
                <a:spcPts val="600"/>
              </a:spcAft>
            </a:pPr>
            <a:r>
              <a:rPr lang="en-US" sz="2800" b="1" dirty="0">
                <a:ln w="6600">
                  <a:solidFill>
                    <a:schemeClr val="accent2"/>
                  </a:solidFill>
                  <a:prstDash val="solid"/>
                </a:ln>
                <a:solidFill>
                  <a:srgbClr val="EE7B31"/>
                </a:solidFill>
                <a:effectLst>
                  <a:outerShdw dist="38100" dir="2700000" algn="tl" rotWithShape="0">
                    <a:schemeClr val="accent2"/>
                  </a:outerShdw>
                </a:effectLst>
              </a:rPr>
              <a:t>11:10-11:40		General Practice</a:t>
            </a:r>
          </a:p>
          <a:p>
            <a:pPr>
              <a:spcAft>
                <a:spcPts val="600"/>
              </a:spcAft>
            </a:pPr>
            <a:r>
              <a:rPr lang="en-US" sz="2800" b="1" dirty="0">
                <a:ln w="6600">
                  <a:solidFill>
                    <a:schemeClr val="accent2"/>
                  </a:solidFill>
                  <a:prstDash val="solid"/>
                </a:ln>
                <a:solidFill>
                  <a:srgbClr val="EE7B31"/>
                </a:solidFill>
                <a:effectLst>
                  <a:outerShdw dist="38100" dir="2700000" algn="tl" rotWithShape="0">
                    <a:schemeClr val="accent2"/>
                  </a:outerShdw>
                </a:effectLst>
              </a:rPr>
              <a:t>11:40-12:10		Confidence Framework</a:t>
            </a:r>
          </a:p>
          <a:p>
            <a:pPr>
              <a:spcAft>
                <a:spcPts val="600"/>
              </a:spcAft>
            </a:pPr>
            <a:r>
              <a:rPr lang="en-US" sz="2800" b="1" dirty="0">
                <a:ln w="6600">
                  <a:solidFill>
                    <a:schemeClr val="accent2"/>
                  </a:solidFill>
                  <a:prstDash val="solid"/>
                </a:ln>
                <a:solidFill>
                  <a:srgbClr val="EE7B31"/>
                </a:solidFill>
                <a:effectLst>
                  <a:outerShdw dist="38100" dir="2700000" algn="tl" rotWithShape="0">
                    <a:schemeClr val="accent2"/>
                  </a:outerShdw>
                </a:effectLst>
              </a:rPr>
              <a:t>12:10-12:30		Community Paradigm</a:t>
            </a:r>
          </a:p>
          <a:p>
            <a:pPr>
              <a:spcAft>
                <a:spcPts val="600"/>
              </a:spcAft>
            </a:pPr>
            <a:endParaRPr lang="en-US" sz="1000" b="1" dirty="0">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186551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blue and white rectangle with text&#10;&#10;Description automatically generated">
            <a:extLst>
              <a:ext uri="{FF2B5EF4-FFF2-40B4-BE49-F238E27FC236}">
                <a16:creationId xmlns:a16="http://schemas.microsoft.com/office/drawing/2014/main" id="{BBA7E221-9CE5-F3AE-8538-764415DD5EC6}"/>
              </a:ext>
            </a:extLst>
          </p:cNvPr>
          <p:cNvPicPr>
            <a:picLocks noChangeAspect="1"/>
          </p:cNvPicPr>
          <p:nvPr/>
        </p:nvPicPr>
        <p:blipFill>
          <a:blip r:embed="rId2"/>
          <a:stretch>
            <a:fillRect/>
          </a:stretch>
        </p:blipFill>
        <p:spPr>
          <a:xfrm>
            <a:off x="2803147" y="457200"/>
            <a:ext cx="6585706" cy="59436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up of a hand holding an old hand&#10;&#10;Description automatically generated">
            <a:extLst>
              <a:ext uri="{FF2B5EF4-FFF2-40B4-BE49-F238E27FC236}">
                <a16:creationId xmlns:a16="http://schemas.microsoft.com/office/drawing/2014/main" id="{6FFB9F0C-1CFE-2822-9788-AA74DCBADC76}"/>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4A612267-2253-4AF3-B868-DB0BB70BBCC6}"/>
              </a:ext>
            </a:extLst>
          </p:cNvPr>
          <p:cNvSpPr>
            <a:spLocks noGrp="1"/>
          </p:cNvSpPr>
          <p:nvPr>
            <p:ph type="title"/>
          </p:nvPr>
        </p:nvSpPr>
        <p:spPr>
          <a:xfrm>
            <a:off x="1476963" y="1978436"/>
            <a:ext cx="9144000" cy="2900518"/>
          </a:xfrm>
        </p:spPr>
        <p:txBody>
          <a:bodyPr vert="horz" lIns="91440" tIns="45720" rIns="91440" bIns="45720" rtlCol="0" anchor="b">
            <a:normAutofit fontScale="90000"/>
          </a:bodyPr>
          <a:lstStyle/>
          <a:p>
            <a:pPr algn="ctr"/>
            <a:r>
              <a:rPr lang="en-US" sz="2000">
                <a:solidFill>
                  <a:srgbClr val="FFFFFF"/>
                </a:solidFill>
              </a:rPr>
              <a:t>   </a:t>
            </a:r>
            <a:br>
              <a:rPr lang="en-US" sz="2000"/>
            </a:br>
            <a:br>
              <a:rPr lang="en-US" sz="2000"/>
            </a:br>
            <a:br>
              <a:rPr lang="en-US" sz="2000"/>
            </a:br>
            <a:br>
              <a:rPr lang="en-US" sz="2000"/>
            </a:br>
            <a:br>
              <a:rPr lang="en-US" sz="2000"/>
            </a:br>
            <a:r>
              <a:rPr lang="en-US" sz="2000">
                <a:solidFill>
                  <a:srgbClr val="FFFFFF"/>
                </a:solidFill>
              </a:rPr>
              <a:t> </a:t>
            </a:r>
            <a:r>
              <a:rPr lang="en-US" sz="4800">
                <a:solidFill>
                  <a:srgbClr val="FFFFFF"/>
                </a:solidFill>
                <a:latin typeface="Arial Nova"/>
              </a:rPr>
              <a:t>palliative care  </a:t>
            </a:r>
            <a:br>
              <a:rPr lang="en-US"/>
            </a:br>
            <a:br>
              <a:rPr lang="en-US"/>
            </a:br>
            <a:br>
              <a:rPr lang="en-US"/>
            </a:br>
            <a:br>
              <a:rPr lang="en-US"/>
            </a:br>
            <a:r>
              <a:rPr lang="en-US" sz="4800">
                <a:solidFill>
                  <a:srgbClr val="FFFFFF"/>
                </a:solidFill>
                <a:latin typeface="Arial Nova"/>
              </a:rPr>
              <a:t> end of life care </a:t>
            </a:r>
            <a:br>
              <a:rPr lang="en-US"/>
            </a:br>
            <a:endParaRPr lang="en-US" sz="2000">
              <a:solidFill>
                <a:srgbClr val="FFFFFF"/>
              </a:solidFill>
            </a:endParaRPr>
          </a:p>
        </p:txBody>
      </p:sp>
      <p:sp>
        <p:nvSpPr>
          <p:cNvPr id="4" name="TextBox 3">
            <a:extLst>
              <a:ext uri="{FF2B5EF4-FFF2-40B4-BE49-F238E27FC236}">
                <a16:creationId xmlns:a16="http://schemas.microsoft.com/office/drawing/2014/main" id="{AF50C675-1F6E-FD10-B10B-B287D1FBAF3C}"/>
              </a:ext>
            </a:extLst>
          </p:cNvPr>
          <p:cNvSpPr txBox="1"/>
          <p:nvPr/>
        </p:nvSpPr>
        <p:spPr>
          <a:xfrm>
            <a:off x="9718246" y="6657945"/>
            <a:ext cx="2473754" cy="200055"/>
          </a:xfrm>
          <a:prstGeom prst="rect">
            <a:avLst/>
          </a:prstGeom>
          <a:solidFill>
            <a:srgbClr val="000000"/>
          </a:solidFill>
        </p:spPr>
        <p:txBody>
          <a:bodyPr wrap="none">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CC BY-NC-ND</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9238334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up of a hand holding an old hand&#10;&#10;Description automatically generated">
            <a:extLst>
              <a:ext uri="{FF2B5EF4-FFF2-40B4-BE49-F238E27FC236}">
                <a16:creationId xmlns:a16="http://schemas.microsoft.com/office/drawing/2014/main" id="{6FFB9F0C-1CFE-2822-9788-AA74DCBADC7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9765" t="9091" r="25599"/>
          <a:stretch/>
        </p:blipFill>
        <p:spPr>
          <a:xfrm>
            <a:off x="3523488" y="10"/>
            <a:ext cx="8668512" cy="6857990"/>
          </a:xfrm>
          <a:prstGeom prst="rect">
            <a:avLst/>
          </a:prstGeom>
        </p:spPr>
      </p:pic>
      <p:sp>
        <p:nvSpPr>
          <p:cNvPr id="16" name="Rectangle 1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612267-2253-4AF3-B868-DB0BB70BBCC6}"/>
              </a:ext>
            </a:extLst>
          </p:cNvPr>
          <p:cNvSpPr>
            <a:spLocks noGrp="1"/>
          </p:cNvSpPr>
          <p:nvPr>
            <p:ph type="title"/>
          </p:nvPr>
        </p:nvSpPr>
        <p:spPr>
          <a:xfrm>
            <a:off x="129907" y="1225844"/>
            <a:ext cx="4757137" cy="3204134"/>
          </a:xfrm>
        </p:spPr>
        <p:txBody>
          <a:bodyPr vert="horz" lIns="91440" tIns="45720" rIns="91440" bIns="45720" rtlCol="0" anchor="b">
            <a:noAutofit/>
          </a:bodyPr>
          <a:lstStyle/>
          <a:p>
            <a:pPr algn="ctr"/>
            <a:r>
              <a:rPr lang="en-US" sz="2000"/>
              <a:t>   </a:t>
            </a:r>
            <a:br>
              <a:rPr lang="en-US" sz="2000"/>
            </a:br>
            <a:br>
              <a:rPr lang="en-US" sz="2000"/>
            </a:br>
            <a:br>
              <a:rPr lang="en-US" sz="2000"/>
            </a:br>
            <a:br>
              <a:rPr lang="en-US" sz="2000"/>
            </a:br>
            <a:br>
              <a:rPr lang="en-US" sz="2000"/>
            </a:br>
            <a:r>
              <a:rPr lang="en-US" sz="2000" b="1">
                <a:latin typeface="Arial Nova"/>
              </a:rPr>
              <a:t>Palliative Care is an approach that improves the quality of life of patient's families facing the problems associated with life threatening illness, through the prevention and relief of suffering by means of early identification and impeccable assessment and treatment of pain and other problems, physical, psychosocial and spiritual.</a:t>
            </a:r>
            <a:endParaRPr lang="en-US" sz="2000">
              <a:latin typeface="Arial Nova"/>
              <a:cs typeface="Calibri Light" panose="020F0302020204030204"/>
            </a:endParaRPr>
          </a:p>
          <a:p>
            <a:endParaRPr lang="en-US" sz="2000">
              <a:latin typeface="Arial Nova"/>
            </a:endParaRP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5147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3014" name="Text Box 6"/>
          <p:cNvSpPr txBox="1">
            <a:spLocks noChangeArrowheads="1"/>
          </p:cNvSpPr>
          <p:nvPr/>
        </p:nvSpPr>
        <p:spPr bwMode="auto">
          <a:xfrm>
            <a:off x="6489642" y="1479238"/>
            <a:ext cx="4793885" cy="340237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Autofit/>
          </a:bodyPr>
          <a:lstStyle/>
          <a:p>
            <a:pPr marL="0" marR="0" lvl="0" indent="0" algn="ctr" defTabSz="914400" rtl="0" eaLnBrk="1" fontAlgn="auto" latinLnBrk="0" hangingPunct="1">
              <a:lnSpc>
                <a:spcPct val="100000"/>
              </a:lnSpc>
              <a:spcBef>
                <a:spcPct val="20000"/>
              </a:spcBef>
              <a:spcAft>
                <a:spcPts val="600"/>
              </a:spcAft>
              <a:buClr>
                <a:prstClr val="black"/>
              </a:buClr>
              <a:buSzPct val="80000"/>
              <a:buFontTx/>
              <a:buNone/>
              <a:tabLst/>
              <a:defRPr/>
            </a:pPr>
            <a:r>
              <a:rPr kumimoji="0" lang="en-US" altLang="en-US" sz="1800" b="1" i="0" u="none" strike="noStrike" kern="1200" cap="none" spc="0" normalizeH="0" baseline="0" noProof="0">
                <a:ln>
                  <a:noFill/>
                </a:ln>
                <a:solidFill>
                  <a:prstClr val="black"/>
                </a:solidFill>
                <a:effectLst/>
                <a:uLnTx/>
                <a:uFillTx/>
                <a:latin typeface="Arial"/>
                <a:ea typeface="+mn-ea"/>
                <a:cs typeface="Arial"/>
              </a:rPr>
              <a:t>Palliative Care is an approach that improves the quality of life of patient's families facing the problems associated with life threatening illness, through the prevention and relief of suffering by means of early identification and impeccable assessment and treatment of pain and other problems, physical, psychosocial and spiritual.</a:t>
            </a:r>
            <a:endParaRPr kumimoji="0" lang="en-US" sz="1800" b="1" i="0" u="none" strike="noStrike" kern="1200" cap="none" spc="0" normalizeH="0" baseline="0" noProof="0">
              <a:ln>
                <a:noFill/>
              </a:ln>
              <a:solidFill>
                <a:prstClr val="black"/>
              </a:solidFill>
              <a:effectLst/>
              <a:uLnTx/>
              <a:uFillTx/>
              <a:latin typeface="Arial"/>
              <a:ea typeface="+mn-ea"/>
              <a:cs typeface="Arial"/>
            </a:endParaRPr>
          </a:p>
        </p:txBody>
      </p:sp>
      <p:sp>
        <p:nvSpPr>
          <p:cNvPr id="10244" name="Text Box 7"/>
          <p:cNvSpPr txBox="1">
            <a:spLocks noChangeArrowheads="1"/>
          </p:cNvSpPr>
          <p:nvPr/>
        </p:nvSpPr>
        <p:spPr bwMode="auto">
          <a:xfrm>
            <a:off x="10299146" y="4279786"/>
            <a:ext cx="23034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a:ea typeface="+mn-ea"/>
                <a:cs typeface="Arial"/>
              </a:rPr>
              <a:t>WHO 2003</a:t>
            </a:r>
            <a:endParaRPr kumimoji="0" lang="en-US" altLang="en-US" sz="1800" b="1" i="0" u="none" strike="noStrike" kern="1200" cap="none" spc="0" normalizeH="0" baseline="0" noProof="0">
              <a:ln>
                <a:noFill/>
              </a:ln>
              <a:solidFill>
                <a:prstClr val="black"/>
              </a:solidFill>
              <a:effectLst/>
              <a:uLnTx/>
              <a:uFillTx/>
              <a:latin typeface="Arial"/>
              <a:ea typeface="+mn-ea"/>
              <a:cs typeface="Arial"/>
            </a:endParaRPr>
          </a:p>
        </p:txBody>
      </p:sp>
      <p:pic>
        <p:nvPicPr>
          <p:cNvPr id="3" name="Picture 3" descr="A picture containing grass, outdoor, red, laying&#10;&#10;Description automatically generated">
            <a:extLst>
              <a:ext uri="{FF2B5EF4-FFF2-40B4-BE49-F238E27FC236}">
                <a16:creationId xmlns:a16="http://schemas.microsoft.com/office/drawing/2014/main" id="{E5D155EB-B7F0-ADDF-78A4-24A4191421F8}"/>
              </a:ext>
            </a:extLst>
          </p:cNvPr>
          <p:cNvPicPr>
            <a:picLocks noChangeAspect="1"/>
          </p:cNvPicPr>
          <p:nvPr/>
        </p:nvPicPr>
        <p:blipFill>
          <a:blip r:embed="rId2"/>
          <a:stretch>
            <a:fillRect/>
          </a:stretch>
        </p:blipFill>
        <p:spPr>
          <a:xfrm>
            <a:off x="776689" y="945611"/>
            <a:ext cx="5543320" cy="3699837"/>
          </a:xfrm>
          <a:prstGeom prst="rect">
            <a:avLst/>
          </a:prstGeom>
        </p:spPr>
      </p:pic>
    </p:spTree>
    <p:extLst>
      <p:ext uri="{BB962C8B-B14F-4D97-AF65-F5344CB8AC3E}">
        <p14:creationId xmlns:p14="http://schemas.microsoft.com/office/powerpoint/2010/main" val="2268009496"/>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20618" y="58105"/>
            <a:ext cx="6110367" cy="66699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a:extLst>
              <a:ext uri="{FF2B5EF4-FFF2-40B4-BE49-F238E27FC236}">
                <a16:creationId xmlns:a16="http://schemas.microsoft.com/office/drawing/2014/main" id="{EAF50A8A-3AAC-73A1-C593-C71753461494}"/>
              </a:ext>
            </a:extLst>
          </p:cNvPr>
          <p:cNvPicPr>
            <a:picLocks noChangeAspect="1"/>
          </p:cNvPicPr>
          <p:nvPr/>
        </p:nvPicPr>
        <p:blipFill>
          <a:blip r:embed="rId3"/>
          <a:stretch>
            <a:fillRect/>
          </a:stretch>
        </p:blipFill>
        <p:spPr>
          <a:xfrm>
            <a:off x="325614" y="1779348"/>
            <a:ext cx="3429940" cy="2783678"/>
          </a:xfrm>
          <a:prstGeom prst="rect">
            <a:avLst/>
          </a:prstGeom>
        </p:spPr>
      </p:pic>
      <p:pic>
        <p:nvPicPr>
          <p:cNvPr id="3" name="Picture 3">
            <a:extLst>
              <a:ext uri="{FF2B5EF4-FFF2-40B4-BE49-F238E27FC236}">
                <a16:creationId xmlns:a16="http://schemas.microsoft.com/office/drawing/2014/main" id="{58C9B69C-54F8-FC40-06D6-BDFED5F82F8C}"/>
              </a:ext>
            </a:extLst>
          </p:cNvPr>
          <p:cNvPicPr>
            <a:picLocks noChangeAspect="1"/>
          </p:cNvPicPr>
          <p:nvPr/>
        </p:nvPicPr>
        <p:blipFill>
          <a:blip r:embed="rId4"/>
          <a:stretch>
            <a:fillRect/>
          </a:stretch>
        </p:blipFill>
        <p:spPr>
          <a:xfrm>
            <a:off x="3756025" y="1776186"/>
            <a:ext cx="1876425" cy="2783115"/>
          </a:xfrm>
          <a:prstGeom prst="rect">
            <a:avLst/>
          </a:prstGeom>
        </p:spPr>
      </p:pic>
    </p:spTree>
    <p:extLst>
      <p:ext uri="{BB962C8B-B14F-4D97-AF65-F5344CB8AC3E}">
        <p14:creationId xmlns:p14="http://schemas.microsoft.com/office/powerpoint/2010/main" val="4238297045"/>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wearing glasses and a lab coat&#10;&#10;Description automatically generated">
            <a:extLst>
              <a:ext uri="{FF2B5EF4-FFF2-40B4-BE49-F238E27FC236}">
                <a16:creationId xmlns:a16="http://schemas.microsoft.com/office/drawing/2014/main" id="{CAD7EE95-CA0E-6965-1FE4-1CA84D2DA31E}"/>
              </a:ext>
            </a:extLst>
          </p:cNvPr>
          <p:cNvPicPr>
            <a:picLocks noChangeAspect="1"/>
          </p:cNvPicPr>
          <p:nvPr/>
        </p:nvPicPr>
        <p:blipFill rotWithShape="1">
          <a:blip r:embed="rId2"/>
          <a:srcRect t="5892" b="15084"/>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44137FD-22E8-853D-EDE6-9D738A6DFCB5}"/>
              </a:ext>
            </a:extLst>
          </p:cNvPr>
          <p:cNvSpPr txBox="1"/>
          <p:nvPr/>
        </p:nvSpPr>
        <p:spPr>
          <a:xfrm>
            <a:off x="6995388" y="3845312"/>
            <a:ext cx="5195670" cy="153202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"You matter because you are you, and you matter to the end of your life. We will do all we can not only to help you die peacefully, but also to live until you die."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725360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ollage of a group of people&#10;&#10;Description automatically generated">
            <a:extLst>
              <a:ext uri="{FF2B5EF4-FFF2-40B4-BE49-F238E27FC236}">
                <a16:creationId xmlns:a16="http://schemas.microsoft.com/office/drawing/2014/main" id="{C53EF217-29D2-14E7-8A6A-A7794BE96A33}"/>
              </a:ext>
            </a:extLst>
          </p:cNvPr>
          <p:cNvPicPr>
            <a:picLocks noChangeAspect="1"/>
          </p:cNvPicPr>
          <p:nvPr/>
        </p:nvPicPr>
        <p:blipFill>
          <a:blip r:embed="rId2"/>
          <a:stretch>
            <a:fillRect/>
          </a:stretch>
        </p:blipFill>
        <p:spPr>
          <a:xfrm>
            <a:off x="1554103" y="615341"/>
            <a:ext cx="8923865" cy="6069466"/>
          </a:xfrm>
          <a:prstGeom prst="rect">
            <a:avLst/>
          </a:prstGeom>
        </p:spPr>
      </p:pic>
      <p:sp>
        <p:nvSpPr>
          <p:cNvPr id="5" name="TextBox 4">
            <a:extLst>
              <a:ext uri="{FF2B5EF4-FFF2-40B4-BE49-F238E27FC236}">
                <a16:creationId xmlns:a16="http://schemas.microsoft.com/office/drawing/2014/main" id="{A2B59EAD-9CFA-8DE2-3233-662865810D1F}"/>
              </a:ext>
            </a:extLst>
          </p:cNvPr>
          <p:cNvSpPr txBox="1"/>
          <p:nvPr/>
        </p:nvSpPr>
        <p:spPr>
          <a:xfrm>
            <a:off x="622772" y="161807"/>
            <a:ext cx="55560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https://www.st-michaels-hospice.org.uk/about_us/</a:t>
            </a:r>
          </a:p>
        </p:txBody>
      </p:sp>
    </p:spTree>
    <p:extLst>
      <p:ext uri="{BB962C8B-B14F-4D97-AF65-F5344CB8AC3E}">
        <p14:creationId xmlns:p14="http://schemas.microsoft.com/office/powerpoint/2010/main" val="3774023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511549" y="1525700"/>
            <a:ext cx="10513153" cy="4152675"/>
          </a:xfrm>
          <a:prstGeom prst="rect">
            <a:avLst/>
          </a:prstGeom>
          <a:noFill/>
        </p:spPr>
        <p:txBody>
          <a:bodyPr wrap="square" lIns="91440" tIns="45720" rIns="91440" bIns="45720">
            <a:spAutoFit/>
          </a:bodyPr>
          <a:lstStyle/>
          <a:p>
            <a:pPr marL="476250" marR="0" lvl="1" indent="-457200"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Ukraine Network – </a:t>
            </a:r>
            <a:r>
              <a:rPr kumimoji="0" lang="en-US" sz="3200" b="1" i="0" u="none" strike="noStrike" kern="1200" cap="none" spc="0" normalizeH="0" baseline="0" noProof="0" dirty="0" err="1">
                <a:ln>
                  <a:noFill/>
                </a:ln>
                <a:solidFill>
                  <a:srgbClr val="EE7B3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hlinkClick r:id="rId2" action="ppaction://hlinkfile"/>
              </a:rPr>
              <a:t>hvoice</a:t>
            </a:r>
            <a:r>
              <a:rPr kumimoji="0" lang="en-US" sz="32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hlinkClick r:id="rId2" action="ppaction://hlinkfile"/>
              </a:rPr>
              <a:t> link</a:t>
            </a:r>
            <a:endParaRPr kumimoji="0" lang="en-US" sz="32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19050" marR="0" lvl="1" defTabSz="914400" rtl="0" eaLnBrk="1" fontAlgn="auto" latinLnBrk="0" hangingPunct="1">
              <a:lnSpc>
                <a:spcPct val="107000"/>
              </a:lnSpc>
              <a:spcBef>
                <a:spcPts val="0"/>
              </a:spcBef>
              <a:spcAft>
                <a:spcPts val="0"/>
              </a:spcAft>
              <a:buClrTx/>
              <a:buSzTx/>
              <a:tabLst/>
              <a:defRPr/>
            </a:pPr>
            <a:endParaRPr kumimoji="0" lang="en-US" sz="28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476250" lvl="1" indent="-457200">
              <a:lnSpc>
                <a:spcPct val="107000"/>
              </a:lnSpc>
              <a:buFont typeface="Arial" panose="020B0604020202020204" pitchFamily="34" charset="0"/>
              <a:buChar char="•"/>
              <a:defRPr/>
            </a:pPr>
            <a:r>
              <a:rPr lang="en-US" sz="32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Meet the Funder - </a:t>
            </a:r>
            <a:r>
              <a:rPr lang="en-GB" sz="3200" b="1" dirty="0">
                <a:solidFill>
                  <a:srgbClr val="EE7B3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Herefordshire Funders Meeting - Talk Community and hvoss facilitated </a:t>
            </a:r>
            <a:r>
              <a:rPr lang="en-GB" sz="3200" b="1" dirty="0">
                <a:solidFill>
                  <a:srgbClr val="0099CB"/>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hlinkClick r:id="rId2" action="ppaction://hlinkfile">
                  <a:extLst>
                    <a:ext uri="{A12FA001-AC4F-418D-AE19-62706E023703}">
                      <ahyp:hlinkClr xmlns:ahyp="http://schemas.microsoft.com/office/drawing/2018/hyperlinkcolor" val="tx"/>
                    </a:ext>
                  </a:extLst>
                </a:hlinkClick>
              </a:rPr>
              <a:t>(hvoice link)</a:t>
            </a:r>
            <a:endParaRPr lang="en-GB" sz="3200" b="1" dirty="0">
              <a:solidFill>
                <a:srgbClr val="0099CB"/>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endParaRPr>
          </a:p>
          <a:p>
            <a:pPr marL="476250" lvl="1" indent="-457200">
              <a:lnSpc>
                <a:spcPct val="107000"/>
              </a:lnSpc>
              <a:buFont typeface="Arial" panose="020B0604020202020204" pitchFamily="34" charset="0"/>
              <a:buChar char="•"/>
              <a:defRPr/>
            </a:pPr>
            <a:endParaRPr lang="en-US" sz="28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476250" marR="0" lvl="1" indent="-457200"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32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Youth Provision Forum </a:t>
            </a:r>
            <a:r>
              <a:rPr kumimoji="0" lang="en-US" sz="32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hlinkClick r:id="rId3"/>
              </a:rPr>
              <a:t>Eventbrite page for future events</a:t>
            </a:r>
            <a:endParaRPr kumimoji="0" lang="en-US" sz="32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476250" marR="0" lvl="1" indent="-457200"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32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476250" lvl="1" indent="-457200">
              <a:lnSpc>
                <a:spcPct val="107000"/>
              </a:lnSpc>
              <a:buFont typeface="Arial" panose="020B0604020202020204" pitchFamily="34" charset="0"/>
              <a:buChar char="•"/>
              <a:defRPr/>
            </a:pPr>
            <a:r>
              <a:rPr lang="en-GB" sz="3200" b="1" u="sng"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hlinkClick r:id="rId4" tooltip="https://www.ticketsource.co.uk/whats-on/hereford/the-new-model-institute-for-technology-and-engineering-nmite/hvoss-agm-6th-december-2023/2023-12-06/d-qzpeaatebozpg">
                  <a:extLst>
                    <a:ext uri="{A12FA001-AC4F-418D-AE19-62706E023703}">
                      <ahyp:hlinkClr xmlns:ahyp="http://schemas.microsoft.com/office/drawing/2018/hyperlinkcolor" val="tx"/>
                    </a:ext>
                  </a:extLst>
                </a:hlinkClick>
              </a:rPr>
              <a:t>hvoss AGM - 6</a:t>
            </a:r>
            <a:r>
              <a:rPr lang="en-GB" sz="3200" b="1" u="sng" baseline="30000"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hlinkClick r:id="rId4" tooltip="https://www.ticketsource.co.uk/whats-on/hereford/the-new-model-institute-for-technology-and-engineering-nmite/hvoss-agm-6th-december-2023/2023-12-06/d-qzpeaatebozpg">
                  <a:extLst>
                    <a:ext uri="{A12FA001-AC4F-418D-AE19-62706E023703}">
                      <ahyp:hlinkClr xmlns:ahyp="http://schemas.microsoft.com/office/drawing/2018/hyperlinkcolor" val="tx"/>
                    </a:ext>
                  </a:extLst>
                </a:hlinkClick>
              </a:rPr>
              <a:t>th</a:t>
            </a:r>
            <a:r>
              <a:rPr lang="en-GB" sz="3200" b="1" u="sng"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hlinkClick r:id="rId4" tooltip="https://www.ticketsource.co.uk/whats-on/hereford/the-new-model-institute-for-technology-and-engineering-nmite/hvoss-agm-6th-december-2023/2023-12-06/d-qzpeaatebozpg">
                  <a:extLst>
                    <a:ext uri="{A12FA001-AC4F-418D-AE19-62706E023703}">
                      <ahyp:hlinkClr xmlns:ahyp="http://schemas.microsoft.com/office/drawing/2018/hyperlinkcolor" val="tx"/>
                    </a:ext>
                  </a:extLst>
                </a:hlinkClick>
              </a:rPr>
              <a:t> December 2 -4pm @ NMITE</a:t>
            </a:r>
            <a:endParaRPr lang="en-US" sz="4000" b="1" dirty="0">
              <a:solidFill>
                <a:srgbClr val="FF5427"/>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9B1A10AB-2069-C5D3-AC50-7615C713A7E7}"/>
              </a:ext>
            </a:extLst>
          </p:cNvPr>
          <p:cNvSpPr/>
          <p:nvPr/>
        </p:nvSpPr>
        <p:spPr>
          <a:xfrm>
            <a:off x="511549" y="185761"/>
            <a:ext cx="10051676" cy="721736"/>
          </a:xfrm>
          <a:prstGeom prst="rect">
            <a:avLst/>
          </a:prstGeom>
          <a:noFill/>
        </p:spPr>
        <p:txBody>
          <a:bodyPr wrap="square" lIns="91440" tIns="45720" rIns="91440" bIns="45720">
            <a:spAutoFit/>
          </a:bodyPr>
          <a:lstStyle/>
          <a:p>
            <a:pPr marL="19050" marR="0" lvl="1" indent="0"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Will Lindesay - </a:t>
            </a:r>
            <a:r>
              <a:rPr kumimoji="0" lang="en-US" sz="32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Chief Executive</a:t>
            </a:r>
            <a:r>
              <a:rPr lang="en-US" sz="32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hvoss</a:t>
            </a:r>
            <a:endParaRPr lang="en-US" sz="4000" b="1" dirty="0">
              <a:solidFill>
                <a:srgbClr val="FF5427"/>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2E65420-32DF-7784-F341-6CDA0929B122}"/>
              </a:ext>
            </a:extLst>
          </p:cNvPr>
          <p:cNvPicPr>
            <a:picLocks noChangeAspect="1"/>
          </p:cNvPicPr>
          <p:nvPr/>
        </p:nvPicPr>
        <p:blipFill>
          <a:blip r:embed="rId5"/>
          <a:stretch>
            <a:fillRect/>
          </a:stretch>
        </p:blipFill>
        <p:spPr>
          <a:xfrm>
            <a:off x="9705490" y="92537"/>
            <a:ext cx="2133600" cy="2133600"/>
          </a:xfrm>
          <a:prstGeom prst="rect">
            <a:avLst/>
          </a:prstGeom>
        </p:spPr>
      </p:pic>
    </p:spTree>
    <p:extLst>
      <p:ext uri="{BB962C8B-B14F-4D97-AF65-F5344CB8AC3E}">
        <p14:creationId xmlns:p14="http://schemas.microsoft.com/office/powerpoint/2010/main" val="3566406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467948" y="422799"/>
            <a:ext cx="11256103" cy="5931175"/>
          </a:xfrm>
          <a:prstGeom prst="rect">
            <a:avLst/>
          </a:prstGeom>
          <a:noFill/>
        </p:spPr>
        <p:txBody>
          <a:bodyPr wrap="square" lIns="91440" tIns="45720" rIns="91440" bIns="45720">
            <a:spAutoFit/>
          </a:bodyPr>
          <a:lstStyle/>
          <a:p>
            <a:pPr marL="19050" marR="0" lvl="1" defTabSz="914400" rtl="0" eaLnBrk="1" fontAlgn="auto" latinLnBrk="0" hangingPunct="1">
              <a:lnSpc>
                <a:spcPct val="107000"/>
              </a:lnSpc>
              <a:spcBef>
                <a:spcPts val="0"/>
              </a:spcBef>
              <a:spcAft>
                <a:spcPts val="0"/>
              </a:spcAft>
              <a:buClrTx/>
              <a:buSzTx/>
              <a:tabLst/>
              <a:defRPr/>
            </a:pPr>
            <a:r>
              <a:rPr lang="en-US" sz="36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Talk Community Strategic Review</a:t>
            </a:r>
          </a:p>
          <a:p>
            <a:pPr marL="19050" marR="0" lvl="1" defTabSz="914400" rtl="0" eaLnBrk="1" fontAlgn="auto" latinLnBrk="0" hangingPunct="1">
              <a:lnSpc>
                <a:spcPct val="107000"/>
              </a:lnSpc>
              <a:spcBef>
                <a:spcPts val="0"/>
              </a:spcBef>
              <a:spcAft>
                <a:spcPts val="0"/>
              </a:spcAft>
              <a:buClrTx/>
              <a:buSzTx/>
              <a:tabLst/>
              <a:defRPr/>
            </a:pPr>
            <a:endParaRPr lang="en-US" sz="32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9050" marR="0" lvl="1" defTabSz="914400" rtl="0" eaLnBrk="1" fontAlgn="auto" latinLnBrk="0" hangingPunct="1">
              <a:lnSpc>
                <a:spcPct val="107000"/>
              </a:lnSpc>
              <a:spcBef>
                <a:spcPts val="0"/>
              </a:spcBef>
              <a:spcAft>
                <a:spcPts val="0"/>
              </a:spcAft>
              <a:buClrTx/>
              <a:buSzTx/>
              <a:tabLst/>
              <a:defRPr/>
            </a:pPr>
            <a:r>
              <a:rPr lang="en-US" sz="32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Herefordshire Council is undertaking a strategic review of Talk Community</a:t>
            </a:r>
          </a:p>
          <a:p>
            <a:pPr marL="19050" marR="0" lvl="1" defTabSz="914400" rtl="0" eaLnBrk="1" fontAlgn="auto" latinLnBrk="0" hangingPunct="1">
              <a:lnSpc>
                <a:spcPct val="107000"/>
              </a:lnSpc>
              <a:spcBef>
                <a:spcPts val="0"/>
              </a:spcBef>
              <a:spcAft>
                <a:spcPts val="0"/>
              </a:spcAft>
              <a:buClrTx/>
              <a:buSzTx/>
              <a:tabLst/>
              <a:defRPr/>
            </a:pPr>
            <a:endParaRPr lang="en-US" sz="32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9050" marR="0" lvl="1" defTabSz="914400" rtl="0" eaLnBrk="1" fontAlgn="auto" latinLnBrk="0" hangingPunct="1">
              <a:lnSpc>
                <a:spcPct val="107000"/>
              </a:lnSpc>
              <a:spcBef>
                <a:spcPts val="0"/>
              </a:spcBef>
              <a:spcAft>
                <a:spcPts val="0"/>
              </a:spcAft>
              <a:buClrTx/>
              <a:buSzTx/>
              <a:tabLst/>
              <a:defRPr/>
            </a:pPr>
            <a:r>
              <a:rPr lang="en-US" sz="32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community partnership are invited to a workshop which will form part of the review</a:t>
            </a:r>
          </a:p>
          <a:p>
            <a:pPr marL="19050" marR="0" lvl="1" defTabSz="914400" rtl="0" eaLnBrk="1" fontAlgn="auto" latinLnBrk="0" hangingPunct="1">
              <a:lnSpc>
                <a:spcPct val="107000"/>
              </a:lnSpc>
              <a:spcBef>
                <a:spcPts val="0"/>
              </a:spcBef>
              <a:spcAft>
                <a:spcPts val="0"/>
              </a:spcAft>
              <a:buClrTx/>
              <a:buSzTx/>
              <a:tabLst/>
              <a:defRPr/>
            </a:pPr>
            <a:endParaRPr lang="en-US" sz="32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9050" marR="0" lvl="1" defTabSz="914400" rtl="0" eaLnBrk="1" fontAlgn="auto" latinLnBrk="0" hangingPunct="1">
              <a:lnSpc>
                <a:spcPct val="107000"/>
              </a:lnSpc>
              <a:spcBef>
                <a:spcPts val="0"/>
              </a:spcBef>
              <a:spcAft>
                <a:spcPts val="0"/>
              </a:spcAft>
              <a:buClrTx/>
              <a:buSzTx/>
              <a:tabLst/>
              <a:defRPr/>
            </a:pPr>
            <a:r>
              <a:rPr lang="en-US" sz="32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Thursday 14</a:t>
            </a:r>
            <a:r>
              <a:rPr lang="en-US" sz="3200" b="1" baseline="30000"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a:r>
            <a:r>
              <a:rPr lang="en-US" sz="32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December 9:00-12:00</a:t>
            </a:r>
          </a:p>
          <a:p>
            <a:pPr marL="19050" marR="0" lvl="1" defTabSz="914400" rtl="0" eaLnBrk="1" fontAlgn="auto" latinLnBrk="0" hangingPunct="1">
              <a:lnSpc>
                <a:spcPct val="107000"/>
              </a:lnSpc>
              <a:spcBef>
                <a:spcPts val="0"/>
              </a:spcBef>
              <a:spcAft>
                <a:spcPts val="0"/>
              </a:spcAft>
              <a:buClrTx/>
              <a:buSzTx/>
              <a:tabLst/>
              <a:defRPr/>
            </a:pPr>
            <a:r>
              <a:rPr lang="en-US" sz="32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Kindle Centre </a:t>
            </a:r>
          </a:p>
          <a:p>
            <a:pPr marL="19050" marR="0" lvl="1" defTabSz="914400" rtl="0" eaLnBrk="1" fontAlgn="auto" latinLnBrk="0" hangingPunct="1">
              <a:lnSpc>
                <a:spcPct val="107000"/>
              </a:lnSpc>
              <a:spcBef>
                <a:spcPts val="0"/>
              </a:spcBef>
              <a:spcAft>
                <a:spcPts val="0"/>
              </a:spcAft>
              <a:buClrTx/>
              <a:buSzTx/>
              <a:tabLst/>
              <a:defRPr/>
            </a:pPr>
            <a:r>
              <a:rPr lang="en-US" sz="32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Book your place: </a:t>
            </a:r>
            <a:r>
              <a:rPr lang="en-GB" sz="3200" b="1" i="0"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hlinkClick r:id="rId2"/>
              </a:rPr>
              <a:t>https://t.ly/6Zt-0</a:t>
            </a:r>
            <a:endParaRPr lang="en-US" sz="40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9073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481432" y="540750"/>
            <a:ext cx="10853318" cy="5332229"/>
          </a:xfrm>
          <a:prstGeom prst="rect">
            <a:avLst/>
          </a:prstGeom>
          <a:noFill/>
        </p:spPr>
        <p:txBody>
          <a:bodyPr wrap="square" lIns="91440" tIns="45720" rIns="91440" bIns="45720">
            <a:spAutoFit/>
          </a:bodyPr>
          <a:lstStyle/>
          <a:p>
            <a:pPr marL="19050" marR="0" lvl="1" defTabSz="914400" rtl="0" eaLnBrk="1" fontAlgn="auto" latinLnBrk="0" hangingPunct="1">
              <a:lnSpc>
                <a:spcPct val="107000"/>
              </a:lnSpc>
              <a:spcBef>
                <a:spcPts val="0"/>
              </a:spcBef>
              <a:spcAft>
                <a:spcPts val="0"/>
              </a:spcAft>
              <a:buClrTx/>
              <a:buSzTx/>
              <a:tabLst/>
              <a:defRPr/>
            </a:pPr>
            <a:r>
              <a:rPr kumimoji="0" lang="en-US" sz="32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State of the Sector Research </a:t>
            </a:r>
            <a:r>
              <a:rPr lang="en-US" sz="32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part 2</a:t>
            </a:r>
          </a:p>
          <a:p>
            <a:pPr marL="19050" marR="0" lvl="1" defTabSz="914400" rtl="0" eaLnBrk="1" fontAlgn="auto" latinLnBrk="0" hangingPunct="1">
              <a:lnSpc>
                <a:spcPct val="107000"/>
              </a:lnSpc>
              <a:spcBef>
                <a:spcPts val="0"/>
              </a:spcBef>
              <a:spcAft>
                <a:spcPts val="0"/>
              </a:spcAft>
              <a:buClrTx/>
              <a:buSzTx/>
              <a:tabLst/>
              <a:defRPr/>
            </a:pPr>
            <a:endParaRPr lang="en-US" sz="3200" b="1" dirty="0">
              <a:solidFill>
                <a:srgbClr val="FF542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9050" marR="0" lvl="1" defTabSz="914400" rtl="0" eaLnBrk="1" fontAlgn="auto" latinLnBrk="0" hangingPunct="1">
              <a:lnSpc>
                <a:spcPct val="107000"/>
              </a:lnSpc>
              <a:spcBef>
                <a:spcPts val="0"/>
              </a:spcBef>
              <a:spcAft>
                <a:spcPts val="0"/>
              </a:spcAft>
              <a:buClrTx/>
              <a:buSzTx/>
              <a:tabLst/>
              <a:defRPr/>
            </a:pPr>
            <a:r>
              <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Will Lindesay</a:t>
            </a:r>
            <a:r>
              <a:rPr lang="en-US" sz="24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hvoss &amp; Emily Lowe, Talk Community </a:t>
            </a:r>
          </a:p>
          <a:p>
            <a:pPr marL="19050" marR="0" lvl="1" defTabSz="914400" rtl="0" eaLnBrk="1" fontAlgn="auto" latinLnBrk="0" hangingPunct="1">
              <a:lnSpc>
                <a:spcPct val="107000"/>
              </a:lnSpc>
              <a:spcBef>
                <a:spcPts val="0"/>
              </a:spcBef>
              <a:spcAft>
                <a:spcPts val="0"/>
              </a:spcAft>
              <a:buClrTx/>
              <a:buSzTx/>
              <a:tabLst/>
              <a:defRPr/>
            </a:pPr>
            <a:endParaRPr lang="en-US" sz="24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9050" marR="0" lvl="1" defTabSz="914400" rtl="0" eaLnBrk="1" fontAlgn="auto" latinLnBrk="0" hangingPunct="1">
              <a:lnSpc>
                <a:spcPct val="107000"/>
              </a:lnSpc>
              <a:spcBef>
                <a:spcPts val="0"/>
              </a:spcBef>
              <a:spcAft>
                <a:spcPts val="0"/>
              </a:spcAft>
              <a:buClrTx/>
              <a:buSzTx/>
              <a:tabLst/>
              <a:defRPr/>
            </a:pPr>
            <a:endParaRPr lang="en-US" sz="24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9050" marR="0" lvl="1" defTabSz="914400" rtl="0" eaLnBrk="1" fontAlgn="auto" latinLnBrk="0" hangingPunct="1">
              <a:lnSpc>
                <a:spcPct val="107000"/>
              </a:lnSpc>
              <a:spcBef>
                <a:spcPts val="0"/>
              </a:spcBef>
              <a:spcAft>
                <a:spcPts val="0"/>
              </a:spcAft>
              <a:buClrTx/>
              <a:buSzTx/>
              <a:tabLst/>
              <a:defRPr/>
            </a:pPr>
            <a:endParaRPr lang="en-US" sz="24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9050" marR="0" lvl="1" defTabSz="914400" rtl="0" eaLnBrk="1" fontAlgn="auto" latinLnBrk="0" hangingPunct="1">
              <a:lnSpc>
                <a:spcPct val="107000"/>
              </a:lnSpc>
              <a:spcBef>
                <a:spcPts val="0"/>
              </a:spcBef>
              <a:spcAft>
                <a:spcPts val="0"/>
              </a:spcAft>
              <a:buClrTx/>
              <a:buSzTx/>
              <a:tabLst/>
              <a:defRPr/>
            </a:pPr>
            <a:endParaRPr lang="en-US" sz="40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9050" marR="0" lvl="1" defTabSz="914400" rtl="0" eaLnBrk="1" fontAlgn="auto" latinLnBrk="0" hangingPunct="1">
              <a:lnSpc>
                <a:spcPct val="107000"/>
              </a:lnSpc>
              <a:spcBef>
                <a:spcPts val="0"/>
              </a:spcBef>
              <a:spcAft>
                <a:spcPts val="0"/>
              </a:spcAft>
              <a:buClrTx/>
              <a:buSzTx/>
              <a:tabLst/>
              <a:defRPr/>
            </a:pPr>
            <a:endParaRPr lang="en-US" sz="40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9050" marR="0" lvl="1" defTabSz="914400" rtl="0" eaLnBrk="1" fontAlgn="auto" latinLnBrk="0" hangingPunct="1">
              <a:lnSpc>
                <a:spcPct val="107000"/>
              </a:lnSpc>
              <a:spcBef>
                <a:spcPts val="0"/>
              </a:spcBef>
              <a:spcAft>
                <a:spcPts val="0"/>
              </a:spcAft>
              <a:buClrTx/>
              <a:buSzTx/>
              <a:tabLst/>
              <a:defRPr/>
            </a:pPr>
            <a:endParaRPr lang="en-US" sz="40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590550" marR="0" lvl="1" indent="-571500"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sz="4000" b="1" dirty="0">
              <a:solidFill>
                <a:srgbClr val="FF5427"/>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p:txBody>
      </p:sp>
      <p:pic>
        <p:nvPicPr>
          <p:cNvPr id="1026" name="Picture 2" descr="NEWS - HVOSS | Herefordshire Voluntary Organisations Support Service">
            <a:extLst>
              <a:ext uri="{FF2B5EF4-FFF2-40B4-BE49-F238E27FC236}">
                <a16:creationId xmlns:a16="http://schemas.microsoft.com/office/drawing/2014/main" id="{07CB1426-3D3C-C721-9766-ED757093C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736" y="3827042"/>
            <a:ext cx="2857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40B211-A381-29E9-0D8E-13DE4565B689}"/>
              </a:ext>
            </a:extLst>
          </p:cNvPr>
          <p:cNvPicPr>
            <a:picLocks noChangeAspect="1"/>
          </p:cNvPicPr>
          <p:nvPr/>
        </p:nvPicPr>
        <p:blipFill>
          <a:blip r:embed="rId3"/>
          <a:stretch>
            <a:fillRect/>
          </a:stretch>
        </p:blipFill>
        <p:spPr>
          <a:xfrm>
            <a:off x="6555034" y="3748569"/>
            <a:ext cx="3865316" cy="1522248"/>
          </a:xfrm>
          <a:prstGeom prst="rect">
            <a:avLst/>
          </a:prstGeom>
        </p:spPr>
      </p:pic>
    </p:spTree>
    <p:extLst>
      <p:ext uri="{BB962C8B-B14F-4D97-AF65-F5344CB8AC3E}">
        <p14:creationId xmlns:p14="http://schemas.microsoft.com/office/powerpoint/2010/main" val="3487217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4993418"/>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rPr>
              <a:t>Christine Prince</a:t>
            </a:r>
          </a:p>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rPr>
              <a:t>Chief Officer – Healthwatch Herefordshire</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Introduction &amp; Updates</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658BA1-5D76-225A-26DC-C7A5D6FC5C20}"/>
              </a:ext>
            </a:extLst>
          </p:cNvPr>
          <p:cNvPicPr>
            <a:picLocks noChangeAspect="1"/>
          </p:cNvPicPr>
          <p:nvPr/>
        </p:nvPicPr>
        <p:blipFill>
          <a:blip r:embed="rId2"/>
          <a:stretch>
            <a:fillRect/>
          </a:stretch>
        </p:blipFill>
        <p:spPr>
          <a:xfrm>
            <a:off x="4039767" y="5390440"/>
            <a:ext cx="4381500" cy="1038225"/>
          </a:xfrm>
          <a:prstGeom prst="rect">
            <a:avLst/>
          </a:prstGeom>
        </p:spPr>
      </p:pic>
    </p:spTree>
    <p:extLst>
      <p:ext uri="{BB962C8B-B14F-4D97-AF65-F5344CB8AC3E}">
        <p14:creationId xmlns:p14="http://schemas.microsoft.com/office/powerpoint/2010/main" val="3938993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3255A6-EB2E-E248-B9B2-091F4789B7DB}"/>
              </a:ext>
            </a:extLst>
          </p:cNvPr>
          <p:cNvSpPr/>
          <p:nvPr/>
        </p:nvSpPr>
        <p:spPr>
          <a:xfrm>
            <a:off x="1524000" y="0"/>
            <a:ext cx="9144000" cy="6858000"/>
          </a:xfrm>
          <a:prstGeom prst="rect">
            <a:avLst/>
          </a:prstGeom>
          <a:solidFill>
            <a:srgbClr val="005A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pic>
        <p:nvPicPr>
          <p:cNvPr id="8" name="Picture 7">
            <a:extLst>
              <a:ext uri="{FF2B5EF4-FFF2-40B4-BE49-F238E27FC236}">
                <a16:creationId xmlns:a16="http://schemas.microsoft.com/office/drawing/2014/main" id="{CA302994-94C4-7C48-B811-0AA14981DAF5}"/>
              </a:ext>
            </a:extLst>
          </p:cNvPr>
          <p:cNvPicPr>
            <a:picLocks noChangeAspect="1"/>
          </p:cNvPicPr>
          <p:nvPr/>
        </p:nvPicPr>
        <p:blipFill>
          <a:blip r:embed="rId3"/>
          <a:stretch>
            <a:fillRect/>
          </a:stretch>
        </p:blipFill>
        <p:spPr>
          <a:xfrm>
            <a:off x="3985147" y="4187444"/>
            <a:ext cx="4877399" cy="1920829"/>
          </a:xfrm>
          <a:prstGeom prst="rect">
            <a:avLst/>
          </a:prstGeom>
        </p:spPr>
      </p:pic>
      <p:sp>
        <p:nvSpPr>
          <p:cNvPr id="9" name="TextBox 8">
            <a:extLst>
              <a:ext uri="{FF2B5EF4-FFF2-40B4-BE49-F238E27FC236}">
                <a16:creationId xmlns:a16="http://schemas.microsoft.com/office/drawing/2014/main" id="{8A44BDBA-865F-8041-AEAE-03A29B030281}"/>
              </a:ext>
            </a:extLst>
          </p:cNvPr>
          <p:cNvSpPr txBox="1"/>
          <p:nvPr/>
        </p:nvSpPr>
        <p:spPr>
          <a:xfrm>
            <a:off x="1524002" y="1588112"/>
            <a:ext cx="9143999" cy="1631216"/>
          </a:xfrm>
          <a:prstGeom prst="rect">
            <a:avLst/>
          </a:prstGeom>
          <a:noFill/>
        </p:spPr>
        <p:txBody>
          <a:bodyPr wrap="square" rtlCol="0">
            <a:spAutoFit/>
          </a:bodyPr>
          <a:lstStyle/>
          <a:p>
            <a:pPr algn="ctr" defTabSz="457200"/>
            <a:r>
              <a:rPr lang="en-US" sz="5000" dirty="0">
                <a:solidFill>
                  <a:srgbClr val="EFA53C"/>
                </a:solidFill>
                <a:latin typeface="Sapiens" pitchFamily="2" charset="0"/>
              </a:rPr>
              <a:t>State of VCSE Sector Survey</a:t>
            </a:r>
          </a:p>
          <a:p>
            <a:pPr algn="ctr" defTabSz="457200"/>
            <a:r>
              <a:rPr lang="en-US" sz="5000" dirty="0">
                <a:solidFill>
                  <a:srgbClr val="EFA53C"/>
                </a:solidFill>
                <a:latin typeface="Sapiens" pitchFamily="2" charset="0"/>
              </a:rPr>
              <a:t>Round 2</a:t>
            </a:r>
          </a:p>
        </p:txBody>
      </p:sp>
    </p:spTree>
    <p:extLst>
      <p:ext uri="{BB962C8B-B14F-4D97-AF65-F5344CB8AC3E}">
        <p14:creationId xmlns:p14="http://schemas.microsoft.com/office/powerpoint/2010/main" val="3385018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FF5187-6E2C-0241-9F5C-9F1DF72400B9}"/>
              </a:ext>
            </a:extLst>
          </p:cNvPr>
          <p:cNvSpPr txBox="1"/>
          <p:nvPr/>
        </p:nvSpPr>
        <p:spPr>
          <a:xfrm>
            <a:off x="1524000" y="442687"/>
            <a:ext cx="9144000" cy="646331"/>
          </a:xfrm>
          <a:prstGeom prst="rect">
            <a:avLst/>
          </a:prstGeom>
          <a:noFill/>
        </p:spPr>
        <p:txBody>
          <a:bodyPr wrap="square" rtlCol="0">
            <a:spAutoFit/>
          </a:bodyPr>
          <a:lstStyle/>
          <a:p>
            <a:pPr algn="ctr" defTabSz="457200"/>
            <a:r>
              <a:rPr lang="en-US" sz="3600" dirty="0">
                <a:solidFill>
                  <a:srgbClr val="005A46"/>
                </a:solidFill>
                <a:latin typeface="Sapiens" pitchFamily="2" charset="0"/>
              </a:rPr>
              <a:t>State of The Sector research – phase 1</a:t>
            </a:r>
          </a:p>
        </p:txBody>
      </p:sp>
      <p:sp>
        <p:nvSpPr>
          <p:cNvPr id="16" name="Rectangle 15">
            <a:extLst>
              <a:ext uri="{FF2B5EF4-FFF2-40B4-BE49-F238E27FC236}">
                <a16:creationId xmlns:a16="http://schemas.microsoft.com/office/drawing/2014/main" id="{ED4ECD87-CFAA-2944-A48E-E8BF742AB8E4}"/>
              </a:ext>
            </a:extLst>
          </p:cNvPr>
          <p:cNvSpPr/>
          <p:nvPr/>
        </p:nvSpPr>
        <p:spPr>
          <a:xfrm rot="21542080">
            <a:off x="2251687" y="5827955"/>
            <a:ext cx="3668917" cy="307777"/>
          </a:xfrm>
          <a:prstGeom prst="rect">
            <a:avLst/>
          </a:prstGeom>
        </p:spPr>
        <p:txBody>
          <a:bodyPr wrap="square">
            <a:spAutoFit/>
          </a:bodyPr>
          <a:lstStyle/>
          <a:p>
            <a:pPr algn="ctr" defTabSz="457200"/>
            <a:r>
              <a:rPr lang="en-GB" sz="1400" dirty="0">
                <a:solidFill>
                  <a:prstClr val="white"/>
                </a:solidFill>
                <a:latin typeface="Effra" panose="020B0603020203020204" pitchFamily="34" charset="0"/>
                <a:cs typeface="Effra" panose="020B0603020203020204" pitchFamily="34" charset="0"/>
              </a:rPr>
              <a:t>(</a:t>
            </a:r>
          </a:p>
        </p:txBody>
      </p:sp>
      <p:sp>
        <p:nvSpPr>
          <p:cNvPr id="35" name="TextBox 34">
            <a:extLst>
              <a:ext uri="{FF2B5EF4-FFF2-40B4-BE49-F238E27FC236}">
                <a16:creationId xmlns:a16="http://schemas.microsoft.com/office/drawing/2014/main" id="{DF28A517-F85A-4584-9063-8B5B50BB8E18}"/>
              </a:ext>
            </a:extLst>
          </p:cNvPr>
          <p:cNvSpPr txBox="1"/>
          <p:nvPr/>
        </p:nvSpPr>
        <p:spPr>
          <a:xfrm>
            <a:off x="6741876" y="1817554"/>
            <a:ext cx="1795746" cy="1354217"/>
          </a:xfrm>
          <a:prstGeom prst="rect">
            <a:avLst/>
          </a:prstGeom>
          <a:noFill/>
        </p:spPr>
        <p:txBody>
          <a:bodyPr wrap="square" rtlCol="0">
            <a:spAutoFit/>
          </a:bodyPr>
          <a:lstStyle/>
          <a:p>
            <a:pPr algn="ctr" defTabSz="457200"/>
            <a:r>
              <a:rPr lang="en-US" sz="5400" dirty="0">
                <a:solidFill>
                  <a:prstClr val="white"/>
                </a:solidFill>
                <a:latin typeface="Sapiens" panose="00000500000000000000" pitchFamily="50" charset="0"/>
              </a:rPr>
              <a:t>250</a:t>
            </a:r>
          </a:p>
          <a:p>
            <a:pPr algn="ctr" defTabSz="457200"/>
            <a:r>
              <a:rPr lang="en-US" sz="1400" dirty="0">
                <a:solidFill>
                  <a:prstClr val="white"/>
                </a:solidFill>
                <a:latin typeface="Sapiens" panose="00000500000000000000" pitchFamily="50" charset="0"/>
              </a:rPr>
              <a:t>Community and business networks</a:t>
            </a:r>
          </a:p>
        </p:txBody>
      </p:sp>
      <p:pic>
        <p:nvPicPr>
          <p:cNvPr id="5" name="Picture 4"/>
          <p:cNvPicPr>
            <a:picLocks noChangeAspect="1"/>
          </p:cNvPicPr>
          <p:nvPr/>
        </p:nvPicPr>
        <p:blipFill>
          <a:blip r:embed="rId2"/>
          <a:stretch>
            <a:fillRect/>
          </a:stretch>
        </p:blipFill>
        <p:spPr>
          <a:xfrm>
            <a:off x="8537623" y="5458217"/>
            <a:ext cx="1869091" cy="1150210"/>
          </a:xfrm>
          <a:prstGeom prst="rect">
            <a:avLst/>
          </a:prstGeom>
        </p:spPr>
      </p:pic>
      <p:pic>
        <p:nvPicPr>
          <p:cNvPr id="6" name="Picture 5"/>
          <p:cNvPicPr>
            <a:picLocks noChangeAspect="1"/>
          </p:cNvPicPr>
          <p:nvPr/>
        </p:nvPicPr>
        <p:blipFill>
          <a:blip r:embed="rId3"/>
          <a:stretch>
            <a:fillRect/>
          </a:stretch>
        </p:blipFill>
        <p:spPr>
          <a:xfrm>
            <a:off x="1684256" y="5657569"/>
            <a:ext cx="2631240" cy="1048895"/>
          </a:xfrm>
          <a:prstGeom prst="rect">
            <a:avLst/>
          </a:prstGeom>
        </p:spPr>
      </p:pic>
      <p:sp>
        <p:nvSpPr>
          <p:cNvPr id="8" name="Subtitle 5">
            <a:extLst>
              <a:ext uri="{FF2B5EF4-FFF2-40B4-BE49-F238E27FC236}">
                <a16:creationId xmlns:a16="http://schemas.microsoft.com/office/drawing/2014/main" id="{4FEBFD25-E2E0-4A80-856B-E055D9CFC3F4}"/>
              </a:ext>
            </a:extLst>
          </p:cNvPr>
          <p:cNvSpPr txBox="1">
            <a:spLocks/>
          </p:cNvSpPr>
          <p:nvPr/>
        </p:nvSpPr>
        <p:spPr>
          <a:xfrm>
            <a:off x="2010157" y="1477288"/>
            <a:ext cx="8171686" cy="4949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GB" sz="2400" dirty="0">
                <a:solidFill>
                  <a:prstClr val="black"/>
                </a:solidFill>
                <a:latin typeface="Calibri" panose="020F0502020204030204"/>
              </a:rPr>
              <a:t>Commissioned by Herefordshire Council in partnership with </a:t>
            </a:r>
            <a:r>
              <a:rPr lang="en-GB" sz="2400" dirty="0" err="1">
                <a:solidFill>
                  <a:prstClr val="black"/>
                </a:solidFill>
                <a:latin typeface="Calibri" panose="020F0502020204030204"/>
              </a:rPr>
              <a:t>hvoss</a:t>
            </a:r>
            <a:endParaRPr lang="en-GB" sz="2400" dirty="0">
              <a:solidFill>
                <a:prstClr val="black"/>
              </a:solidFill>
              <a:latin typeface="Calibri" panose="020F0502020204030204"/>
            </a:endParaRPr>
          </a:p>
          <a:p>
            <a:pPr marL="342900" indent="-342900"/>
            <a:endParaRPr lang="en-GB" sz="800" dirty="0">
              <a:solidFill>
                <a:prstClr val="black"/>
              </a:solidFill>
              <a:latin typeface="Calibri" panose="020F0502020204030204"/>
            </a:endParaRPr>
          </a:p>
          <a:p>
            <a:pPr marL="342900" indent="-342900"/>
            <a:r>
              <a:rPr lang="en-GB" sz="2400" dirty="0">
                <a:solidFill>
                  <a:prstClr val="black"/>
                </a:solidFill>
                <a:latin typeface="Calibri" panose="020F0502020204030204"/>
              </a:rPr>
              <a:t>Aim to highlight what the VCSE sector in Herefordshire does</a:t>
            </a:r>
          </a:p>
          <a:p>
            <a:pPr marL="342900" indent="-342900"/>
            <a:endParaRPr lang="en-GB" sz="800" dirty="0">
              <a:solidFill>
                <a:prstClr val="black"/>
              </a:solidFill>
              <a:latin typeface="Calibri" panose="020F0502020204030204"/>
            </a:endParaRPr>
          </a:p>
          <a:p>
            <a:pPr marL="342900" indent="-342900"/>
            <a:r>
              <a:rPr lang="en-GB" sz="2400" dirty="0">
                <a:solidFill>
                  <a:prstClr val="black"/>
                </a:solidFill>
                <a:latin typeface="Calibri" panose="020F0502020204030204"/>
              </a:rPr>
              <a:t>Demonstrate the value and diversity of the work it undertakes</a:t>
            </a:r>
          </a:p>
          <a:p>
            <a:pPr marL="342900" indent="-342900"/>
            <a:endParaRPr lang="en-GB" sz="800" dirty="0">
              <a:solidFill>
                <a:prstClr val="black"/>
              </a:solidFill>
              <a:latin typeface="Calibri" panose="020F0502020204030204"/>
            </a:endParaRPr>
          </a:p>
          <a:p>
            <a:pPr marL="342900" indent="-342900"/>
            <a:r>
              <a:rPr lang="en-GB" sz="2400" dirty="0">
                <a:solidFill>
                  <a:prstClr val="black"/>
                </a:solidFill>
                <a:latin typeface="Calibri" panose="020F0502020204030204"/>
              </a:rPr>
              <a:t>How it contributes to the economy of the county</a:t>
            </a:r>
          </a:p>
          <a:p>
            <a:pPr marL="342900" indent="-342900"/>
            <a:endParaRPr lang="en-GB" sz="800" dirty="0">
              <a:solidFill>
                <a:prstClr val="black"/>
              </a:solidFill>
              <a:latin typeface="Calibri" panose="020F0502020204030204"/>
            </a:endParaRPr>
          </a:p>
          <a:p>
            <a:pPr marL="342900" indent="-342900"/>
            <a:r>
              <a:rPr lang="en-GB" sz="2400" dirty="0">
                <a:solidFill>
                  <a:prstClr val="black"/>
                </a:solidFill>
                <a:latin typeface="Calibri" panose="020F0502020204030204"/>
              </a:rPr>
              <a:t>How it is an essential part of the fabric of society</a:t>
            </a:r>
          </a:p>
          <a:p>
            <a:pPr marL="342900" indent="-342900"/>
            <a:endParaRPr lang="en-GB" dirty="0">
              <a:solidFill>
                <a:prstClr val="black"/>
              </a:solidFill>
              <a:latin typeface="Calibri" panose="020F0502020204030204"/>
            </a:endParaRPr>
          </a:p>
          <a:p>
            <a:endParaRPr lang="en-GB" dirty="0">
              <a:solidFill>
                <a:prstClr val="black"/>
              </a:solidFill>
              <a:latin typeface="Calibri" panose="020F0502020204030204"/>
            </a:endParaRPr>
          </a:p>
        </p:txBody>
      </p:sp>
    </p:spTree>
    <p:extLst>
      <p:ext uri="{BB962C8B-B14F-4D97-AF65-F5344CB8AC3E}">
        <p14:creationId xmlns:p14="http://schemas.microsoft.com/office/powerpoint/2010/main" val="387295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FF5187-6E2C-0241-9F5C-9F1DF72400B9}"/>
              </a:ext>
            </a:extLst>
          </p:cNvPr>
          <p:cNvSpPr txBox="1"/>
          <p:nvPr/>
        </p:nvSpPr>
        <p:spPr>
          <a:xfrm>
            <a:off x="1524000" y="442687"/>
            <a:ext cx="9144000" cy="646331"/>
          </a:xfrm>
          <a:prstGeom prst="rect">
            <a:avLst/>
          </a:prstGeom>
          <a:noFill/>
        </p:spPr>
        <p:txBody>
          <a:bodyPr wrap="square" rtlCol="0">
            <a:spAutoFit/>
          </a:bodyPr>
          <a:lstStyle/>
          <a:p>
            <a:pPr algn="ctr" defTabSz="457200"/>
            <a:r>
              <a:rPr lang="en-US" sz="3600" dirty="0">
                <a:solidFill>
                  <a:srgbClr val="005A46"/>
                </a:solidFill>
                <a:latin typeface="Sapiens" pitchFamily="2" charset="0"/>
              </a:rPr>
              <a:t>State of The Sector research – phase 1</a:t>
            </a:r>
          </a:p>
        </p:txBody>
      </p:sp>
      <p:sp>
        <p:nvSpPr>
          <p:cNvPr id="16" name="Rectangle 15">
            <a:extLst>
              <a:ext uri="{FF2B5EF4-FFF2-40B4-BE49-F238E27FC236}">
                <a16:creationId xmlns:a16="http://schemas.microsoft.com/office/drawing/2014/main" id="{ED4ECD87-CFAA-2944-A48E-E8BF742AB8E4}"/>
              </a:ext>
            </a:extLst>
          </p:cNvPr>
          <p:cNvSpPr/>
          <p:nvPr/>
        </p:nvSpPr>
        <p:spPr>
          <a:xfrm rot="21542080">
            <a:off x="2251687" y="5827955"/>
            <a:ext cx="3668917" cy="307777"/>
          </a:xfrm>
          <a:prstGeom prst="rect">
            <a:avLst/>
          </a:prstGeom>
        </p:spPr>
        <p:txBody>
          <a:bodyPr wrap="square">
            <a:spAutoFit/>
          </a:bodyPr>
          <a:lstStyle/>
          <a:p>
            <a:pPr algn="ctr" defTabSz="457200"/>
            <a:r>
              <a:rPr lang="en-GB" sz="1400" dirty="0">
                <a:solidFill>
                  <a:prstClr val="white"/>
                </a:solidFill>
                <a:latin typeface="Effra" panose="020B0603020203020204" pitchFamily="34" charset="0"/>
                <a:cs typeface="Effra" panose="020B0603020203020204" pitchFamily="34" charset="0"/>
              </a:rPr>
              <a:t>(</a:t>
            </a:r>
          </a:p>
        </p:txBody>
      </p:sp>
      <p:sp>
        <p:nvSpPr>
          <p:cNvPr id="35" name="TextBox 34">
            <a:extLst>
              <a:ext uri="{FF2B5EF4-FFF2-40B4-BE49-F238E27FC236}">
                <a16:creationId xmlns:a16="http://schemas.microsoft.com/office/drawing/2014/main" id="{DF28A517-F85A-4584-9063-8B5B50BB8E18}"/>
              </a:ext>
            </a:extLst>
          </p:cNvPr>
          <p:cNvSpPr txBox="1"/>
          <p:nvPr/>
        </p:nvSpPr>
        <p:spPr>
          <a:xfrm>
            <a:off x="6741876" y="1817554"/>
            <a:ext cx="1795746" cy="1354217"/>
          </a:xfrm>
          <a:prstGeom prst="rect">
            <a:avLst/>
          </a:prstGeom>
          <a:noFill/>
        </p:spPr>
        <p:txBody>
          <a:bodyPr wrap="square" rtlCol="0">
            <a:spAutoFit/>
          </a:bodyPr>
          <a:lstStyle/>
          <a:p>
            <a:pPr algn="ctr" defTabSz="457200"/>
            <a:r>
              <a:rPr lang="en-US" sz="5400" dirty="0">
                <a:solidFill>
                  <a:prstClr val="white"/>
                </a:solidFill>
                <a:latin typeface="Sapiens" panose="00000500000000000000" pitchFamily="50" charset="0"/>
              </a:rPr>
              <a:t>250</a:t>
            </a:r>
          </a:p>
          <a:p>
            <a:pPr algn="ctr" defTabSz="457200"/>
            <a:r>
              <a:rPr lang="en-US" sz="1400" dirty="0">
                <a:solidFill>
                  <a:prstClr val="white"/>
                </a:solidFill>
                <a:latin typeface="Sapiens" panose="00000500000000000000" pitchFamily="50" charset="0"/>
              </a:rPr>
              <a:t>Community and business networks</a:t>
            </a:r>
          </a:p>
        </p:txBody>
      </p:sp>
      <p:pic>
        <p:nvPicPr>
          <p:cNvPr id="5" name="Picture 4"/>
          <p:cNvPicPr>
            <a:picLocks noChangeAspect="1"/>
          </p:cNvPicPr>
          <p:nvPr/>
        </p:nvPicPr>
        <p:blipFill>
          <a:blip r:embed="rId2"/>
          <a:stretch>
            <a:fillRect/>
          </a:stretch>
        </p:blipFill>
        <p:spPr>
          <a:xfrm>
            <a:off x="8537623" y="5458217"/>
            <a:ext cx="1869091" cy="1150210"/>
          </a:xfrm>
          <a:prstGeom prst="rect">
            <a:avLst/>
          </a:prstGeom>
        </p:spPr>
      </p:pic>
      <p:sp>
        <p:nvSpPr>
          <p:cNvPr id="14" name="Subtitle 5">
            <a:extLst>
              <a:ext uri="{FF2B5EF4-FFF2-40B4-BE49-F238E27FC236}">
                <a16:creationId xmlns:a16="http://schemas.microsoft.com/office/drawing/2014/main" id="{4FEBFD25-E2E0-4A80-856B-E055D9CFC3F4}"/>
              </a:ext>
            </a:extLst>
          </p:cNvPr>
          <p:cNvSpPr txBox="1">
            <a:spLocks/>
          </p:cNvSpPr>
          <p:nvPr/>
        </p:nvSpPr>
        <p:spPr>
          <a:xfrm>
            <a:off x="1901073" y="1367122"/>
            <a:ext cx="8505640" cy="414285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spcBef>
                <a:spcPts val="0"/>
              </a:spcBef>
            </a:pPr>
            <a:r>
              <a:rPr lang="en-GB" sz="2600" dirty="0">
                <a:solidFill>
                  <a:prstClr val="black"/>
                </a:solidFill>
                <a:latin typeface="Calibri" panose="020F0502020204030204"/>
              </a:rPr>
              <a:t>Database of all VCSE in county. Total 2,304</a:t>
            </a:r>
          </a:p>
          <a:p>
            <a:pPr marL="342900" indent="-342900">
              <a:lnSpc>
                <a:spcPct val="110000"/>
              </a:lnSpc>
              <a:spcBef>
                <a:spcPts val="0"/>
              </a:spcBef>
            </a:pPr>
            <a:endParaRPr lang="en-GB" sz="900" dirty="0">
              <a:solidFill>
                <a:prstClr val="black"/>
              </a:solidFill>
              <a:latin typeface="Calibri" panose="020F0502020204030204"/>
            </a:endParaRPr>
          </a:p>
          <a:p>
            <a:pPr marL="342900" indent="-342900">
              <a:lnSpc>
                <a:spcPct val="110000"/>
              </a:lnSpc>
              <a:spcBef>
                <a:spcPts val="0"/>
              </a:spcBef>
            </a:pPr>
            <a:r>
              <a:rPr lang="en-GB" sz="2600" dirty="0">
                <a:solidFill>
                  <a:prstClr val="black"/>
                </a:solidFill>
                <a:latin typeface="Calibri" panose="020F0502020204030204"/>
              </a:rPr>
              <a:t>On-line survey disseminated via infrastructure organisations and thematic sector networks </a:t>
            </a:r>
          </a:p>
          <a:p>
            <a:pPr marL="342900" indent="-342900">
              <a:lnSpc>
                <a:spcPct val="110000"/>
              </a:lnSpc>
              <a:spcBef>
                <a:spcPts val="0"/>
              </a:spcBef>
            </a:pPr>
            <a:endParaRPr lang="en-GB" sz="900" dirty="0">
              <a:solidFill>
                <a:prstClr val="black"/>
              </a:solidFill>
              <a:latin typeface="Calibri" panose="020F0502020204030204"/>
            </a:endParaRPr>
          </a:p>
          <a:p>
            <a:pPr marL="342900" indent="-342900">
              <a:lnSpc>
                <a:spcPct val="110000"/>
              </a:lnSpc>
              <a:spcBef>
                <a:spcPts val="0"/>
              </a:spcBef>
            </a:pPr>
            <a:r>
              <a:rPr lang="en-GB" sz="2600" dirty="0">
                <a:solidFill>
                  <a:prstClr val="black"/>
                </a:solidFill>
                <a:latin typeface="Calibri" panose="020F0502020204030204"/>
              </a:rPr>
              <a:t>281 survey responses – 12% of the estimated number of VSCE organisations in Herefordshire</a:t>
            </a:r>
          </a:p>
          <a:p>
            <a:pPr marL="342900" indent="-342900">
              <a:lnSpc>
                <a:spcPct val="110000"/>
              </a:lnSpc>
              <a:spcBef>
                <a:spcPts val="0"/>
              </a:spcBef>
            </a:pPr>
            <a:endParaRPr lang="en-GB" sz="900" dirty="0">
              <a:solidFill>
                <a:prstClr val="black"/>
              </a:solidFill>
              <a:latin typeface="Calibri" panose="020F0502020204030204"/>
            </a:endParaRPr>
          </a:p>
          <a:p>
            <a:pPr marL="342900" indent="-342900">
              <a:lnSpc>
                <a:spcPct val="110000"/>
              </a:lnSpc>
              <a:spcBef>
                <a:spcPts val="0"/>
              </a:spcBef>
            </a:pPr>
            <a:r>
              <a:rPr lang="en-GB" sz="2600" dirty="0">
                <a:solidFill>
                  <a:prstClr val="black"/>
                </a:solidFill>
                <a:latin typeface="Calibri" panose="020F0502020204030204"/>
              </a:rPr>
              <a:t>Local Infrastructure Organisations and stakeholders interviews</a:t>
            </a:r>
          </a:p>
          <a:p>
            <a:pPr marL="342900" indent="-342900">
              <a:lnSpc>
                <a:spcPct val="110000"/>
              </a:lnSpc>
              <a:spcBef>
                <a:spcPts val="0"/>
              </a:spcBef>
            </a:pPr>
            <a:endParaRPr lang="en-GB" sz="900" dirty="0">
              <a:solidFill>
                <a:prstClr val="black"/>
              </a:solidFill>
              <a:latin typeface="Calibri" panose="020F0502020204030204"/>
            </a:endParaRPr>
          </a:p>
          <a:p>
            <a:pPr marL="342900" indent="-342900">
              <a:lnSpc>
                <a:spcPct val="110000"/>
              </a:lnSpc>
              <a:spcBef>
                <a:spcPts val="0"/>
              </a:spcBef>
            </a:pPr>
            <a:r>
              <a:rPr lang="en-GB" sz="2600" dirty="0">
                <a:solidFill>
                  <a:prstClr val="black"/>
                </a:solidFill>
                <a:latin typeface="Calibri" panose="020F0502020204030204"/>
              </a:rPr>
              <a:t>9 focus groups held, 5 thematic and 4 Primary Care Network areas</a:t>
            </a:r>
          </a:p>
          <a:p>
            <a:pPr marL="342900" indent="-342900">
              <a:lnSpc>
                <a:spcPct val="110000"/>
              </a:lnSpc>
              <a:spcBef>
                <a:spcPts val="0"/>
              </a:spcBef>
            </a:pPr>
            <a:endParaRPr lang="en-GB" sz="900" dirty="0">
              <a:solidFill>
                <a:prstClr val="black"/>
              </a:solidFill>
              <a:latin typeface="Calibri" panose="020F0502020204030204"/>
            </a:endParaRPr>
          </a:p>
          <a:p>
            <a:pPr marL="342900" indent="-342900">
              <a:lnSpc>
                <a:spcPct val="110000"/>
              </a:lnSpc>
              <a:spcBef>
                <a:spcPts val="0"/>
              </a:spcBef>
            </a:pPr>
            <a:r>
              <a:rPr lang="en-GB" sz="2600" dirty="0">
                <a:solidFill>
                  <a:prstClr val="black"/>
                </a:solidFill>
                <a:latin typeface="Calibri" panose="020F0502020204030204"/>
              </a:rPr>
              <a:t>Set of recommendation</a:t>
            </a:r>
            <a:r>
              <a:rPr lang="en-GB" dirty="0">
                <a:solidFill>
                  <a:prstClr val="black"/>
                </a:solidFill>
                <a:latin typeface="Calibri" panose="020F0502020204030204"/>
              </a:rPr>
              <a:t>s</a:t>
            </a:r>
          </a:p>
          <a:p>
            <a:pPr marL="342900" indent="-342900"/>
            <a:endParaRPr lang="en-GB" dirty="0">
              <a:solidFill>
                <a:prstClr val="black"/>
              </a:solidFill>
              <a:latin typeface="Calibri" panose="020F0502020204030204"/>
            </a:endParaRPr>
          </a:p>
          <a:p>
            <a:endParaRPr lang="en-GB" dirty="0">
              <a:solidFill>
                <a:prstClr val="black"/>
              </a:solidFill>
              <a:latin typeface="Calibri" panose="020F0502020204030204"/>
            </a:endParaRPr>
          </a:p>
        </p:txBody>
      </p:sp>
      <p:pic>
        <p:nvPicPr>
          <p:cNvPr id="6" name="Picture 5"/>
          <p:cNvPicPr>
            <a:picLocks noChangeAspect="1"/>
          </p:cNvPicPr>
          <p:nvPr/>
        </p:nvPicPr>
        <p:blipFill>
          <a:blip r:embed="rId3"/>
          <a:stretch>
            <a:fillRect/>
          </a:stretch>
        </p:blipFill>
        <p:spPr>
          <a:xfrm>
            <a:off x="1684256" y="5657569"/>
            <a:ext cx="2631240" cy="1048895"/>
          </a:xfrm>
          <a:prstGeom prst="rect">
            <a:avLst/>
          </a:prstGeom>
        </p:spPr>
      </p:pic>
    </p:spTree>
    <p:extLst>
      <p:ext uri="{BB962C8B-B14F-4D97-AF65-F5344CB8AC3E}">
        <p14:creationId xmlns:p14="http://schemas.microsoft.com/office/powerpoint/2010/main" val="428267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FF5187-6E2C-0241-9F5C-9F1DF72400B9}"/>
              </a:ext>
            </a:extLst>
          </p:cNvPr>
          <p:cNvSpPr txBox="1"/>
          <p:nvPr/>
        </p:nvSpPr>
        <p:spPr>
          <a:xfrm>
            <a:off x="1524000" y="442687"/>
            <a:ext cx="9144000" cy="646331"/>
          </a:xfrm>
          <a:prstGeom prst="rect">
            <a:avLst/>
          </a:prstGeom>
          <a:noFill/>
        </p:spPr>
        <p:txBody>
          <a:bodyPr wrap="square" rtlCol="0">
            <a:spAutoFit/>
          </a:bodyPr>
          <a:lstStyle/>
          <a:p>
            <a:pPr algn="ctr" defTabSz="457200"/>
            <a:r>
              <a:rPr lang="en-US" sz="3600" dirty="0">
                <a:solidFill>
                  <a:srgbClr val="005A46"/>
                </a:solidFill>
                <a:latin typeface="Sapiens" pitchFamily="2" charset="0"/>
              </a:rPr>
              <a:t>Phase 2 – involving the sector</a:t>
            </a:r>
          </a:p>
        </p:txBody>
      </p:sp>
      <p:sp>
        <p:nvSpPr>
          <p:cNvPr id="16" name="Rectangle 15">
            <a:extLst>
              <a:ext uri="{FF2B5EF4-FFF2-40B4-BE49-F238E27FC236}">
                <a16:creationId xmlns:a16="http://schemas.microsoft.com/office/drawing/2014/main" id="{ED4ECD87-CFAA-2944-A48E-E8BF742AB8E4}"/>
              </a:ext>
            </a:extLst>
          </p:cNvPr>
          <p:cNvSpPr/>
          <p:nvPr/>
        </p:nvSpPr>
        <p:spPr>
          <a:xfrm rot="21542080">
            <a:off x="2251687" y="5827955"/>
            <a:ext cx="3668917" cy="307777"/>
          </a:xfrm>
          <a:prstGeom prst="rect">
            <a:avLst/>
          </a:prstGeom>
        </p:spPr>
        <p:txBody>
          <a:bodyPr wrap="square">
            <a:spAutoFit/>
          </a:bodyPr>
          <a:lstStyle/>
          <a:p>
            <a:pPr algn="ctr" defTabSz="457200"/>
            <a:r>
              <a:rPr lang="en-GB" sz="1400" dirty="0">
                <a:solidFill>
                  <a:prstClr val="white"/>
                </a:solidFill>
                <a:latin typeface="Effra" panose="020B0603020203020204" pitchFamily="34" charset="0"/>
                <a:cs typeface="Effra" panose="020B0603020203020204" pitchFamily="34" charset="0"/>
              </a:rPr>
              <a:t>(</a:t>
            </a:r>
          </a:p>
        </p:txBody>
      </p:sp>
      <p:sp>
        <p:nvSpPr>
          <p:cNvPr id="35" name="TextBox 34">
            <a:extLst>
              <a:ext uri="{FF2B5EF4-FFF2-40B4-BE49-F238E27FC236}">
                <a16:creationId xmlns:a16="http://schemas.microsoft.com/office/drawing/2014/main" id="{DF28A517-F85A-4584-9063-8B5B50BB8E18}"/>
              </a:ext>
            </a:extLst>
          </p:cNvPr>
          <p:cNvSpPr txBox="1"/>
          <p:nvPr/>
        </p:nvSpPr>
        <p:spPr>
          <a:xfrm>
            <a:off x="6741876" y="1817554"/>
            <a:ext cx="1795746" cy="1354217"/>
          </a:xfrm>
          <a:prstGeom prst="rect">
            <a:avLst/>
          </a:prstGeom>
          <a:noFill/>
        </p:spPr>
        <p:txBody>
          <a:bodyPr wrap="square" rtlCol="0">
            <a:spAutoFit/>
          </a:bodyPr>
          <a:lstStyle/>
          <a:p>
            <a:pPr algn="ctr" defTabSz="457200"/>
            <a:r>
              <a:rPr lang="en-US" sz="5400" dirty="0">
                <a:solidFill>
                  <a:prstClr val="white"/>
                </a:solidFill>
                <a:latin typeface="Sapiens" panose="00000500000000000000" pitchFamily="50" charset="0"/>
              </a:rPr>
              <a:t>250</a:t>
            </a:r>
          </a:p>
          <a:p>
            <a:pPr algn="ctr" defTabSz="457200"/>
            <a:r>
              <a:rPr lang="en-US" sz="1400" dirty="0">
                <a:solidFill>
                  <a:prstClr val="white"/>
                </a:solidFill>
                <a:latin typeface="Sapiens" panose="00000500000000000000" pitchFamily="50" charset="0"/>
              </a:rPr>
              <a:t>Community and business networks</a:t>
            </a:r>
          </a:p>
        </p:txBody>
      </p:sp>
      <p:pic>
        <p:nvPicPr>
          <p:cNvPr id="5" name="Picture 4"/>
          <p:cNvPicPr>
            <a:picLocks noChangeAspect="1"/>
          </p:cNvPicPr>
          <p:nvPr/>
        </p:nvPicPr>
        <p:blipFill>
          <a:blip r:embed="rId2"/>
          <a:stretch>
            <a:fillRect/>
          </a:stretch>
        </p:blipFill>
        <p:spPr>
          <a:xfrm>
            <a:off x="8537623" y="5458217"/>
            <a:ext cx="1869091" cy="1150210"/>
          </a:xfrm>
          <a:prstGeom prst="rect">
            <a:avLst/>
          </a:prstGeom>
        </p:spPr>
      </p:pic>
      <p:pic>
        <p:nvPicPr>
          <p:cNvPr id="6" name="Picture 5"/>
          <p:cNvPicPr>
            <a:picLocks noChangeAspect="1"/>
          </p:cNvPicPr>
          <p:nvPr/>
        </p:nvPicPr>
        <p:blipFill>
          <a:blip r:embed="rId3"/>
          <a:stretch>
            <a:fillRect/>
          </a:stretch>
        </p:blipFill>
        <p:spPr>
          <a:xfrm>
            <a:off x="1684256" y="5657569"/>
            <a:ext cx="2631240" cy="1048895"/>
          </a:xfrm>
          <a:prstGeom prst="rect">
            <a:avLst/>
          </a:prstGeom>
        </p:spPr>
      </p:pic>
      <p:sp>
        <p:nvSpPr>
          <p:cNvPr id="2" name="TextBox 1"/>
          <p:cNvSpPr txBox="1"/>
          <p:nvPr/>
        </p:nvSpPr>
        <p:spPr>
          <a:xfrm>
            <a:off x="2344133" y="1385741"/>
            <a:ext cx="7937369" cy="3545907"/>
          </a:xfrm>
          <a:prstGeom prst="rect">
            <a:avLst/>
          </a:prstGeom>
          <a:noFill/>
        </p:spPr>
        <p:txBody>
          <a:bodyPr wrap="square" rtlCol="0">
            <a:spAutoFit/>
          </a:bodyPr>
          <a:lstStyle/>
          <a:p>
            <a:pPr marL="342900" indent="-342900" defTabSz="457200">
              <a:lnSpc>
                <a:spcPct val="107000"/>
              </a:lnSpc>
              <a:spcAft>
                <a:spcPts val="800"/>
              </a:spcAft>
              <a:buFont typeface="Arial" panose="020B0604020202020204" pitchFamily="34" charset="0"/>
              <a:buChar char="•"/>
            </a:pPr>
            <a:r>
              <a:rPr lang="en-GB" sz="2400" kern="100" dirty="0">
                <a:solidFill>
                  <a:prstClr val="black"/>
                </a:solidFill>
                <a:latin typeface="Calibri" panose="020F0502020204030204"/>
                <a:ea typeface="Calibri" panose="020F0502020204030204" pitchFamily="34" charset="0"/>
                <a:cs typeface="Times New Roman" panose="02020603050405020304" pitchFamily="18" charset="0"/>
              </a:rPr>
              <a:t>VCSE Steering Group</a:t>
            </a:r>
          </a:p>
          <a:p>
            <a:pPr marL="342900" indent="-342900" defTabSz="457200">
              <a:lnSpc>
                <a:spcPct val="107000"/>
              </a:lnSpc>
              <a:spcAft>
                <a:spcPts val="800"/>
              </a:spcAft>
              <a:buFont typeface="Arial" panose="020B0604020202020204" pitchFamily="34" charset="0"/>
              <a:buChar char="•"/>
            </a:pPr>
            <a:r>
              <a:rPr lang="en-GB" sz="2400" kern="100" dirty="0">
                <a:solidFill>
                  <a:prstClr val="black"/>
                </a:solidFill>
                <a:latin typeface="Calibri" panose="020F0502020204030204"/>
                <a:ea typeface="Calibri" panose="020F0502020204030204" pitchFamily="34" charset="0"/>
                <a:cs typeface="Times New Roman" panose="02020603050405020304" pitchFamily="18" charset="0"/>
              </a:rPr>
              <a:t>Greater ownership of the sector of the research and the findings.</a:t>
            </a:r>
          </a:p>
          <a:p>
            <a:pPr marL="342900" indent="-342900" defTabSz="457200">
              <a:lnSpc>
                <a:spcPct val="107000"/>
              </a:lnSpc>
              <a:spcAft>
                <a:spcPts val="800"/>
              </a:spcAft>
              <a:buFont typeface="Arial" panose="020B0604020202020204" pitchFamily="34" charset="0"/>
              <a:buChar char="•"/>
            </a:pPr>
            <a:r>
              <a:rPr lang="en-GB" sz="2400" kern="100" dirty="0">
                <a:solidFill>
                  <a:prstClr val="black"/>
                </a:solidFill>
                <a:latin typeface="Calibri" panose="020F0502020204030204"/>
                <a:ea typeface="Calibri" panose="020F0502020204030204" pitchFamily="34" charset="0"/>
                <a:cs typeface="Times New Roman" panose="02020603050405020304" pitchFamily="18" charset="0"/>
              </a:rPr>
              <a:t>Help to increase response rate target 20% (460)</a:t>
            </a:r>
          </a:p>
          <a:p>
            <a:pPr marL="342900" indent="-342900" defTabSz="457200">
              <a:lnSpc>
                <a:spcPct val="107000"/>
              </a:lnSpc>
              <a:spcAft>
                <a:spcPts val="800"/>
              </a:spcAft>
              <a:buFont typeface="Arial" panose="020B0604020202020204" pitchFamily="34" charset="0"/>
              <a:buChar char="•"/>
            </a:pPr>
            <a:r>
              <a:rPr lang="en-GB" sz="2400" kern="100" dirty="0">
                <a:solidFill>
                  <a:prstClr val="black"/>
                </a:solidFill>
                <a:latin typeface="Calibri" panose="020F0502020204030204"/>
                <a:ea typeface="Calibri" panose="020F0502020204030204" pitchFamily="34" charset="0"/>
                <a:cs typeface="Times New Roman" panose="02020603050405020304" pitchFamily="18" charset="0"/>
              </a:rPr>
              <a:t>Involvement in the research process – survey design, promotion of survey, reviewing results, content and dissemination of report</a:t>
            </a:r>
            <a:r>
              <a:rPr lang="en-GB" sz="2200" kern="100" dirty="0">
                <a:solidFill>
                  <a:prstClr val="black"/>
                </a:solidFill>
                <a:latin typeface="Calibri" panose="020F0502020204030204"/>
                <a:ea typeface="Calibri" panose="020F0502020204030204" pitchFamily="34" charset="0"/>
                <a:cs typeface="Times New Roman" panose="02020603050405020304" pitchFamily="18" charset="0"/>
              </a:rPr>
              <a:t>.</a:t>
            </a:r>
          </a:p>
          <a:p>
            <a:pPr defTabSz="457200"/>
            <a:endParaRPr lang="en-GB" dirty="0">
              <a:solidFill>
                <a:prstClr val="black"/>
              </a:solidFill>
              <a:latin typeface="Calibri" panose="020F0502020204030204"/>
            </a:endParaRPr>
          </a:p>
        </p:txBody>
      </p:sp>
    </p:spTree>
    <p:extLst>
      <p:ext uri="{BB962C8B-B14F-4D97-AF65-F5344CB8AC3E}">
        <p14:creationId xmlns:p14="http://schemas.microsoft.com/office/powerpoint/2010/main" val="394282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FF5187-6E2C-0241-9F5C-9F1DF72400B9}"/>
              </a:ext>
            </a:extLst>
          </p:cNvPr>
          <p:cNvSpPr txBox="1"/>
          <p:nvPr/>
        </p:nvSpPr>
        <p:spPr>
          <a:xfrm>
            <a:off x="1524000" y="442687"/>
            <a:ext cx="9144000" cy="646331"/>
          </a:xfrm>
          <a:prstGeom prst="rect">
            <a:avLst/>
          </a:prstGeom>
          <a:noFill/>
        </p:spPr>
        <p:txBody>
          <a:bodyPr wrap="square" rtlCol="0">
            <a:spAutoFit/>
          </a:bodyPr>
          <a:lstStyle/>
          <a:p>
            <a:pPr algn="ctr" defTabSz="457200"/>
            <a:r>
              <a:rPr lang="en-US" sz="3600" dirty="0">
                <a:solidFill>
                  <a:srgbClr val="005A46"/>
                </a:solidFill>
                <a:latin typeface="Sapiens" pitchFamily="2" charset="0"/>
              </a:rPr>
              <a:t>Phase 2 survey – working group</a:t>
            </a:r>
          </a:p>
        </p:txBody>
      </p:sp>
      <p:sp>
        <p:nvSpPr>
          <p:cNvPr id="16" name="Rectangle 15">
            <a:extLst>
              <a:ext uri="{FF2B5EF4-FFF2-40B4-BE49-F238E27FC236}">
                <a16:creationId xmlns:a16="http://schemas.microsoft.com/office/drawing/2014/main" id="{ED4ECD87-CFAA-2944-A48E-E8BF742AB8E4}"/>
              </a:ext>
            </a:extLst>
          </p:cNvPr>
          <p:cNvSpPr/>
          <p:nvPr/>
        </p:nvSpPr>
        <p:spPr>
          <a:xfrm rot="21542080">
            <a:off x="2251686" y="5827954"/>
            <a:ext cx="3668917" cy="307777"/>
          </a:xfrm>
          <a:prstGeom prst="rect">
            <a:avLst/>
          </a:prstGeom>
        </p:spPr>
        <p:txBody>
          <a:bodyPr wrap="square">
            <a:spAutoFit/>
          </a:bodyPr>
          <a:lstStyle/>
          <a:p>
            <a:pPr algn="ctr" defTabSz="457200"/>
            <a:r>
              <a:rPr lang="en-GB" sz="1400" dirty="0">
                <a:solidFill>
                  <a:prstClr val="white"/>
                </a:solidFill>
                <a:latin typeface="Effra" panose="020B0603020203020204" pitchFamily="34" charset="0"/>
                <a:cs typeface="Effra" panose="020B0603020203020204" pitchFamily="34" charset="0"/>
              </a:rPr>
              <a:t>(</a:t>
            </a:r>
          </a:p>
        </p:txBody>
      </p:sp>
      <p:sp>
        <p:nvSpPr>
          <p:cNvPr id="35" name="TextBox 34">
            <a:extLst>
              <a:ext uri="{FF2B5EF4-FFF2-40B4-BE49-F238E27FC236}">
                <a16:creationId xmlns:a16="http://schemas.microsoft.com/office/drawing/2014/main" id="{DF28A517-F85A-4584-9063-8B5B50BB8E18}"/>
              </a:ext>
            </a:extLst>
          </p:cNvPr>
          <p:cNvSpPr txBox="1"/>
          <p:nvPr/>
        </p:nvSpPr>
        <p:spPr>
          <a:xfrm>
            <a:off x="6741876" y="1817554"/>
            <a:ext cx="1795746" cy="1354217"/>
          </a:xfrm>
          <a:prstGeom prst="rect">
            <a:avLst/>
          </a:prstGeom>
          <a:noFill/>
        </p:spPr>
        <p:txBody>
          <a:bodyPr wrap="square" rtlCol="0">
            <a:spAutoFit/>
          </a:bodyPr>
          <a:lstStyle/>
          <a:p>
            <a:pPr algn="ctr" defTabSz="457200"/>
            <a:r>
              <a:rPr lang="en-US" sz="5400" dirty="0">
                <a:solidFill>
                  <a:prstClr val="white"/>
                </a:solidFill>
                <a:latin typeface="Sapiens" panose="00000500000000000000" pitchFamily="50" charset="0"/>
              </a:rPr>
              <a:t>250</a:t>
            </a:r>
          </a:p>
          <a:p>
            <a:pPr algn="ctr" defTabSz="457200"/>
            <a:r>
              <a:rPr lang="en-US" sz="1400" dirty="0">
                <a:solidFill>
                  <a:prstClr val="white"/>
                </a:solidFill>
                <a:latin typeface="Sapiens" panose="00000500000000000000" pitchFamily="50" charset="0"/>
              </a:rPr>
              <a:t>Community and business networks</a:t>
            </a:r>
          </a:p>
        </p:txBody>
      </p:sp>
      <p:pic>
        <p:nvPicPr>
          <p:cNvPr id="5" name="Picture 4"/>
          <p:cNvPicPr>
            <a:picLocks noChangeAspect="1"/>
          </p:cNvPicPr>
          <p:nvPr/>
        </p:nvPicPr>
        <p:blipFill>
          <a:blip r:embed="rId2"/>
          <a:stretch>
            <a:fillRect/>
          </a:stretch>
        </p:blipFill>
        <p:spPr>
          <a:xfrm>
            <a:off x="8537623" y="5458217"/>
            <a:ext cx="1869091" cy="1150210"/>
          </a:xfrm>
          <a:prstGeom prst="rect">
            <a:avLst/>
          </a:prstGeom>
        </p:spPr>
      </p:pic>
      <p:pic>
        <p:nvPicPr>
          <p:cNvPr id="6" name="Picture 5"/>
          <p:cNvPicPr>
            <a:picLocks noChangeAspect="1"/>
          </p:cNvPicPr>
          <p:nvPr/>
        </p:nvPicPr>
        <p:blipFill>
          <a:blip r:embed="rId3"/>
          <a:stretch>
            <a:fillRect/>
          </a:stretch>
        </p:blipFill>
        <p:spPr>
          <a:xfrm>
            <a:off x="1684256" y="5657569"/>
            <a:ext cx="2631240" cy="1048895"/>
          </a:xfrm>
          <a:prstGeom prst="rect">
            <a:avLst/>
          </a:prstGeom>
        </p:spPr>
      </p:pic>
      <p:sp>
        <p:nvSpPr>
          <p:cNvPr id="3" name="TextBox 2"/>
          <p:cNvSpPr txBox="1"/>
          <p:nvPr/>
        </p:nvSpPr>
        <p:spPr>
          <a:xfrm>
            <a:off x="1957633" y="1414022"/>
            <a:ext cx="8154186" cy="4524315"/>
          </a:xfrm>
          <a:prstGeom prst="rect">
            <a:avLst/>
          </a:prstGeom>
          <a:noFill/>
        </p:spPr>
        <p:txBody>
          <a:bodyPr wrap="square" rtlCol="0">
            <a:spAutoFit/>
          </a:bodyPr>
          <a:lstStyle/>
          <a:p>
            <a:pPr marL="285750" indent="-285750" defTabSz="457200">
              <a:buFont typeface="Arial" panose="020B0604020202020204" pitchFamily="34" charset="0"/>
              <a:buChar char="•"/>
            </a:pPr>
            <a:r>
              <a:rPr lang="en-GB" sz="22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What worked well?</a:t>
            </a:r>
          </a:p>
          <a:p>
            <a:pPr marL="285750" indent="-285750" defTabSz="457200">
              <a:buFont typeface="Arial" panose="020B0604020202020204" pitchFamily="34" charset="0"/>
              <a:buChar char="•"/>
            </a:pPr>
            <a:endParaRPr lang="en-GB" sz="8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defTabSz="457200">
              <a:buFont typeface="Arial" panose="020B0604020202020204" pitchFamily="34" charset="0"/>
              <a:buChar char="•"/>
            </a:pPr>
            <a:r>
              <a:rPr lang="en-GB" sz="22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What do we want to improve?</a:t>
            </a:r>
          </a:p>
          <a:p>
            <a:pPr marL="285750" indent="-285750" defTabSz="457200">
              <a:buFont typeface="Arial" panose="020B0604020202020204" pitchFamily="34" charset="0"/>
              <a:buChar char="•"/>
            </a:pPr>
            <a:endParaRPr lang="en-GB" sz="8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defTabSz="457200">
              <a:buFont typeface="Arial" panose="020B0604020202020204" pitchFamily="34" charset="0"/>
              <a:buChar char="•"/>
            </a:pPr>
            <a:r>
              <a:rPr lang="en-GB" sz="22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How did you use the findings?</a:t>
            </a:r>
          </a:p>
          <a:p>
            <a:pPr marL="285750" indent="-285750" defTabSz="457200">
              <a:buFont typeface="Arial" panose="020B0604020202020204" pitchFamily="34" charset="0"/>
              <a:buChar char="•"/>
            </a:pPr>
            <a:endParaRPr lang="en-GB" sz="8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defTabSz="457200">
              <a:buFont typeface="Arial" panose="020B0604020202020204" pitchFamily="34" charset="0"/>
              <a:buChar char="•"/>
            </a:pPr>
            <a:r>
              <a:rPr lang="en-GB" sz="22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Are there any questions that aren’t useful or no longer relevant?</a:t>
            </a:r>
          </a:p>
          <a:p>
            <a:pPr marL="285750" indent="-285750" defTabSz="457200">
              <a:buFont typeface="Arial" panose="020B0604020202020204" pitchFamily="34" charset="0"/>
              <a:buChar char="•"/>
            </a:pPr>
            <a:endParaRPr lang="en-GB" sz="8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defTabSz="457200">
              <a:buFont typeface="Arial" panose="020B0604020202020204" pitchFamily="34" charset="0"/>
              <a:buChar char="•"/>
            </a:pPr>
            <a:r>
              <a:rPr lang="en-GB" sz="22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Are there any questions that people didn’t understand / weren’t clear?</a:t>
            </a:r>
          </a:p>
          <a:p>
            <a:pPr marL="285750" indent="-285750" defTabSz="457200">
              <a:buFont typeface="Arial" panose="020B0604020202020204" pitchFamily="34" charset="0"/>
              <a:buChar char="•"/>
            </a:pPr>
            <a:endParaRPr lang="en-GB" sz="8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defTabSz="457200">
              <a:buFont typeface="Arial" panose="020B0604020202020204" pitchFamily="34" charset="0"/>
              <a:buChar char="•"/>
            </a:pPr>
            <a:r>
              <a:rPr lang="en-GB" sz="22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Is there anything missing?</a:t>
            </a:r>
          </a:p>
          <a:p>
            <a:pPr marL="285750" indent="-285750" defTabSz="457200">
              <a:buFont typeface="Arial" panose="020B0604020202020204" pitchFamily="34" charset="0"/>
              <a:buChar char="•"/>
            </a:pPr>
            <a:endParaRPr lang="en-GB" sz="8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defTabSz="457200">
              <a:buFont typeface="Arial" panose="020B0604020202020204" pitchFamily="34" charset="0"/>
              <a:buChar char="•"/>
            </a:pPr>
            <a:endParaRPr lang="en-GB" sz="22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defTabSz="457200"/>
            <a:r>
              <a:rPr lang="en-GB" sz="2400" b="1" i="1" kern="100" dirty="0">
                <a:solidFill>
                  <a:srgbClr val="005A46"/>
                </a:solidFill>
                <a:latin typeface="Calibri" panose="020F0502020204030204" pitchFamily="34" charset="0"/>
                <a:ea typeface="Calibri" panose="020F0502020204030204" pitchFamily="34" charset="0"/>
                <a:cs typeface="Times New Roman" panose="02020603050405020304" pitchFamily="18" charset="0"/>
              </a:rPr>
              <a:t>Consider the comparability of data</a:t>
            </a:r>
          </a:p>
          <a:p>
            <a:pPr marL="285750" indent="-285750" defTabSz="457200">
              <a:buFont typeface="Arial" panose="020B0604020202020204" pitchFamily="34" charset="0"/>
              <a:buChar char="•"/>
            </a:pPr>
            <a:endParaRPr lang="en-GB" sz="2200" kern="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457200"/>
            <a:endParaRPr lang="en-GB" dirty="0">
              <a:solidFill>
                <a:prstClr val="black"/>
              </a:solidFill>
              <a:latin typeface="Calibri" panose="020F0502020204030204"/>
            </a:endParaRPr>
          </a:p>
        </p:txBody>
      </p:sp>
    </p:spTree>
    <p:extLst>
      <p:ext uri="{BB962C8B-B14F-4D97-AF65-F5344CB8AC3E}">
        <p14:creationId xmlns:p14="http://schemas.microsoft.com/office/powerpoint/2010/main" val="146797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FF5187-6E2C-0241-9F5C-9F1DF72400B9}"/>
              </a:ext>
            </a:extLst>
          </p:cNvPr>
          <p:cNvSpPr txBox="1"/>
          <p:nvPr/>
        </p:nvSpPr>
        <p:spPr>
          <a:xfrm>
            <a:off x="1524000" y="442687"/>
            <a:ext cx="9144000" cy="646331"/>
          </a:xfrm>
          <a:prstGeom prst="rect">
            <a:avLst/>
          </a:prstGeom>
          <a:noFill/>
        </p:spPr>
        <p:txBody>
          <a:bodyPr wrap="square" rtlCol="0">
            <a:spAutoFit/>
          </a:bodyPr>
          <a:lstStyle/>
          <a:p>
            <a:pPr algn="ctr" defTabSz="457200"/>
            <a:r>
              <a:rPr lang="en-US" sz="3600" dirty="0">
                <a:solidFill>
                  <a:srgbClr val="005A46"/>
                </a:solidFill>
                <a:latin typeface="Sapiens" pitchFamily="2" charset="0"/>
              </a:rPr>
              <a:t>Timescales</a:t>
            </a:r>
          </a:p>
        </p:txBody>
      </p:sp>
      <p:sp>
        <p:nvSpPr>
          <p:cNvPr id="16" name="Rectangle 15">
            <a:extLst>
              <a:ext uri="{FF2B5EF4-FFF2-40B4-BE49-F238E27FC236}">
                <a16:creationId xmlns:a16="http://schemas.microsoft.com/office/drawing/2014/main" id="{ED4ECD87-CFAA-2944-A48E-E8BF742AB8E4}"/>
              </a:ext>
            </a:extLst>
          </p:cNvPr>
          <p:cNvSpPr/>
          <p:nvPr/>
        </p:nvSpPr>
        <p:spPr>
          <a:xfrm rot="21542080">
            <a:off x="2251687" y="5827955"/>
            <a:ext cx="3668917" cy="307777"/>
          </a:xfrm>
          <a:prstGeom prst="rect">
            <a:avLst/>
          </a:prstGeom>
        </p:spPr>
        <p:txBody>
          <a:bodyPr wrap="square">
            <a:spAutoFit/>
          </a:bodyPr>
          <a:lstStyle/>
          <a:p>
            <a:pPr algn="ctr" defTabSz="457200"/>
            <a:r>
              <a:rPr lang="en-GB" sz="1400" dirty="0">
                <a:solidFill>
                  <a:prstClr val="white"/>
                </a:solidFill>
                <a:latin typeface="Effra" panose="020B0603020203020204" pitchFamily="34" charset="0"/>
                <a:cs typeface="Effra" panose="020B0603020203020204" pitchFamily="34" charset="0"/>
              </a:rPr>
              <a:t>(</a:t>
            </a:r>
          </a:p>
        </p:txBody>
      </p:sp>
      <p:sp>
        <p:nvSpPr>
          <p:cNvPr id="35" name="TextBox 34">
            <a:extLst>
              <a:ext uri="{FF2B5EF4-FFF2-40B4-BE49-F238E27FC236}">
                <a16:creationId xmlns:a16="http://schemas.microsoft.com/office/drawing/2014/main" id="{DF28A517-F85A-4584-9063-8B5B50BB8E18}"/>
              </a:ext>
            </a:extLst>
          </p:cNvPr>
          <p:cNvSpPr txBox="1"/>
          <p:nvPr/>
        </p:nvSpPr>
        <p:spPr>
          <a:xfrm>
            <a:off x="6741876" y="1817554"/>
            <a:ext cx="1795746" cy="1354217"/>
          </a:xfrm>
          <a:prstGeom prst="rect">
            <a:avLst/>
          </a:prstGeom>
          <a:noFill/>
        </p:spPr>
        <p:txBody>
          <a:bodyPr wrap="square" rtlCol="0">
            <a:spAutoFit/>
          </a:bodyPr>
          <a:lstStyle/>
          <a:p>
            <a:pPr algn="ctr" defTabSz="457200"/>
            <a:r>
              <a:rPr lang="en-US" sz="5400" dirty="0">
                <a:solidFill>
                  <a:prstClr val="white"/>
                </a:solidFill>
                <a:latin typeface="Sapiens" panose="00000500000000000000" pitchFamily="50" charset="0"/>
              </a:rPr>
              <a:t>250</a:t>
            </a:r>
          </a:p>
          <a:p>
            <a:pPr algn="ctr" defTabSz="457200"/>
            <a:r>
              <a:rPr lang="en-US" sz="1400" dirty="0">
                <a:solidFill>
                  <a:prstClr val="white"/>
                </a:solidFill>
                <a:latin typeface="Sapiens" panose="00000500000000000000" pitchFamily="50" charset="0"/>
              </a:rPr>
              <a:t>Community and business networks</a:t>
            </a:r>
          </a:p>
        </p:txBody>
      </p:sp>
      <p:pic>
        <p:nvPicPr>
          <p:cNvPr id="5" name="Picture 4"/>
          <p:cNvPicPr>
            <a:picLocks noChangeAspect="1"/>
          </p:cNvPicPr>
          <p:nvPr/>
        </p:nvPicPr>
        <p:blipFill>
          <a:blip r:embed="rId2"/>
          <a:stretch>
            <a:fillRect/>
          </a:stretch>
        </p:blipFill>
        <p:spPr>
          <a:xfrm>
            <a:off x="8506833" y="5439269"/>
            <a:ext cx="1899881" cy="1169158"/>
          </a:xfrm>
          <a:prstGeom prst="rect">
            <a:avLst/>
          </a:prstGeom>
        </p:spPr>
      </p:pic>
      <p:pic>
        <p:nvPicPr>
          <p:cNvPr id="6" name="Picture 5"/>
          <p:cNvPicPr>
            <a:picLocks noChangeAspect="1"/>
          </p:cNvPicPr>
          <p:nvPr/>
        </p:nvPicPr>
        <p:blipFill>
          <a:blip r:embed="rId3"/>
          <a:stretch>
            <a:fillRect/>
          </a:stretch>
        </p:blipFill>
        <p:spPr>
          <a:xfrm>
            <a:off x="1684256" y="5657569"/>
            <a:ext cx="2631240" cy="1048895"/>
          </a:xfrm>
          <a:prstGeom prst="rect">
            <a:avLst/>
          </a:prstGeom>
        </p:spPr>
      </p:pic>
      <p:graphicFrame>
        <p:nvGraphicFramePr>
          <p:cNvPr id="3" name="Table 2"/>
          <p:cNvGraphicFramePr>
            <a:graphicFrameLocks noGrp="1"/>
          </p:cNvGraphicFramePr>
          <p:nvPr/>
        </p:nvGraphicFramePr>
        <p:xfrm>
          <a:off x="1684257" y="1397001"/>
          <a:ext cx="8851768" cy="4042269"/>
        </p:xfrm>
        <a:graphic>
          <a:graphicData uri="http://schemas.openxmlformats.org/drawingml/2006/table">
            <a:tbl>
              <a:tblPr firstRow="1" bandRow="1">
                <a:tableStyleId>{16D9F66E-5EB9-4882-86FB-DCBF35E3C3E4}</a:tableStyleId>
              </a:tblPr>
              <a:tblGrid>
                <a:gridCol w="2648931">
                  <a:extLst>
                    <a:ext uri="{9D8B030D-6E8A-4147-A177-3AD203B41FA5}">
                      <a16:colId xmlns:a16="http://schemas.microsoft.com/office/drawing/2014/main" val="564552600"/>
                    </a:ext>
                  </a:extLst>
                </a:gridCol>
                <a:gridCol w="6202837">
                  <a:extLst>
                    <a:ext uri="{9D8B030D-6E8A-4147-A177-3AD203B41FA5}">
                      <a16:colId xmlns:a16="http://schemas.microsoft.com/office/drawing/2014/main" val="1999169729"/>
                    </a:ext>
                  </a:extLst>
                </a:gridCol>
              </a:tblGrid>
              <a:tr h="449141">
                <a:tc>
                  <a:txBody>
                    <a:bodyPr/>
                    <a:lstStyle/>
                    <a:p>
                      <a:r>
                        <a:rPr lang="en-GB" sz="2100" b="0" dirty="0"/>
                        <a:t>November</a:t>
                      </a:r>
                      <a:r>
                        <a:rPr lang="en-GB" sz="2100" b="0" baseline="0" dirty="0"/>
                        <a:t> 2023</a:t>
                      </a:r>
                      <a:endParaRPr lang="en-GB" sz="2100" b="0" dirty="0"/>
                    </a:p>
                  </a:txBody>
                  <a:tcPr>
                    <a:solidFill>
                      <a:srgbClr val="CB4C0C"/>
                    </a:solidFill>
                  </a:tcPr>
                </a:tc>
                <a:tc>
                  <a:txBody>
                    <a:bodyPr/>
                    <a:lstStyle/>
                    <a:p>
                      <a:r>
                        <a:rPr lang="en-GB" sz="2100" b="0" dirty="0"/>
                        <a:t>Final survey agreed</a:t>
                      </a:r>
                    </a:p>
                  </a:txBody>
                  <a:tcPr>
                    <a:solidFill>
                      <a:srgbClr val="CB4C0C"/>
                    </a:solidFill>
                  </a:tcPr>
                </a:tc>
                <a:extLst>
                  <a:ext uri="{0D108BD9-81ED-4DB2-BD59-A6C34878D82A}">
                    <a16:rowId xmlns:a16="http://schemas.microsoft.com/office/drawing/2014/main" val="3771802447"/>
                  </a:ext>
                </a:extLst>
              </a:tr>
              <a:tr h="449141">
                <a:tc>
                  <a:txBody>
                    <a:bodyPr/>
                    <a:lstStyle/>
                    <a:p>
                      <a:r>
                        <a:rPr lang="en-GB" sz="2100" b="0" dirty="0"/>
                        <a:t>3</a:t>
                      </a:r>
                      <a:r>
                        <a:rPr lang="en-GB" sz="2100" b="0" baseline="30000" dirty="0"/>
                        <a:t>rd</a:t>
                      </a:r>
                      <a:r>
                        <a:rPr lang="en-GB" sz="2100" b="0" dirty="0"/>
                        <a:t> January 2024</a:t>
                      </a:r>
                    </a:p>
                  </a:txBody>
                  <a:tcPr>
                    <a:solidFill>
                      <a:srgbClr val="EFA53C"/>
                    </a:solidFill>
                  </a:tcPr>
                </a:tc>
                <a:tc>
                  <a:txBody>
                    <a:bodyPr/>
                    <a:lstStyle/>
                    <a:p>
                      <a:r>
                        <a:rPr lang="en-GB" sz="2100" b="0" kern="100" dirty="0">
                          <a:effectLst/>
                          <a:ea typeface="Calibri" panose="020F0502020204030204" pitchFamily="34" charset="0"/>
                          <a:cs typeface="Times New Roman" panose="02020603050405020304" pitchFamily="18" charset="0"/>
                        </a:rPr>
                        <a:t>Survey circulated (for</a:t>
                      </a:r>
                      <a:r>
                        <a:rPr lang="en-GB" sz="2100" b="0" kern="100" baseline="0" dirty="0">
                          <a:effectLst/>
                          <a:ea typeface="Calibri" panose="020F0502020204030204" pitchFamily="34" charset="0"/>
                          <a:cs typeface="Times New Roman" panose="02020603050405020304" pitchFamily="18" charset="0"/>
                        </a:rPr>
                        <a:t> 8 weeks)</a:t>
                      </a:r>
                      <a:endParaRPr lang="en-GB" sz="2100" b="0" dirty="0"/>
                    </a:p>
                  </a:txBody>
                  <a:tcPr>
                    <a:solidFill>
                      <a:srgbClr val="EFA53C"/>
                    </a:solidFill>
                  </a:tcPr>
                </a:tc>
                <a:extLst>
                  <a:ext uri="{0D108BD9-81ED-4DB2-BD59-A6C34878D82A}">
                    <a16:rowId xmlns:a16="http://schemas.microsoft.com/office/drawing/2014/main" val="3927958957"/>
                  </a:ext>
                </a:extLst>
              </a:tr>
              <a:tr h="449141">
                <a:tc>
                  <a:txBody>
                    <a:bodyPr/>
                    <a:lstStyle/>
                    <a:p>
                      <a:r>
                        <a:rPr lang="en-GB" sz="2100" b="0" kern="100" dirty="0">
                          <a:effectLst/>
                          <a:ea typeface="Calibri" panose="020F0502020204030204" pitchFamily="34" charset="0"/>
                          <a:cs typeface="Times New Roman" panose="02020603050405020304" pitchFamily="18" charset="0"/>
                        </a:rPr>
                        <a:t>28th February 2024</a:t>
                      </a:r>
                      <a:endParaRPr lang="en-GB" sz="2100" b="0" dirty="0"/>
                    </a:p>
                  </a:txBody>
                  <a:tcPr>
                    <a:solidFill>
                      <a:srgbClr val="CB4C0C"/>
                    </a:solidFill>
                  </a:tcPr>
                </a:tc>
                <a:tc>
                  <a:txBody>
                    <a:bodyPr/>
                    <a:lstStyle/>
                    <a:p>
                      <a:r>
                        <a:rPr lang="en-GB" sz="2100" b="0" dirty="0"/>
                        <a:t>Survey closes</a:t>
                      </a:r>
                    </a:p>
                  </a:txBody>
                  <a:tcPr>
                    <a:solidFill>
                      <a:srgbClr val="CB4C0C"/>
                    </a:solidFill>
                  </a:tcPr>
                </a:tc>
                <a:extLst>
                  <a:ext uri="{0D108BD9-81ED-4DB2-BD59-A6C34878D82A}">
                    <a16:rowId xmlns:a16="http://schemas.microsoft.com/office/drawing/2014/main" val="3706144530"/>
                  </a:ext>
                </a:extLst>
              </a:tr>
              <a:tr h="449141">
                <a:tc>
                  <a:txBody>
                    <a:bodyPr/>
                    <a:lstStyle/>
                    <a:p>
                      <a:r>
                        <a:rPr lang="en-GB" sz="2100" b="0" dirty="0"/>
                        <a:t>11</a:t>
                      </a:r>
                      <a:r>
                        <a:rPr lang="en-GB" sz="2100" b="0" baseline="30000" dirty="0"/>
                        <a:t>th</a:t>
                      </a:r>
                      <a:r>
                        <a:rPr lang="en-GB" sz="2100" b="0" dirty="0"/>
                        <a:t> March 2024</a:t>
                      </a:r>
                    </a:p>
                  </a:txBody>
                  <a:tcPr>
                    <a:solidFill>
                      <a:srgbClr val="EFA53C"/>
                    </a:solidFill>
                  </a:tcPr>
                </a:tc>
                <a:tc>
                  <a:txBody>
                    <a:bodyPr/>
                    <a:lstStyle/>
                    <a:p>
                      <a:r>
                        <a:rPr lang="en-GB" sz="2100" b="0" kern="100" dirty="0">
                          <a:effectLst/>
                          <a:ea typeface="Calibri" panose="020F0502020204030204" pitchFamily="34" charset="0"/>
                          <a:cs typeface="Times New Roman" panose="02020603050405020304" pitchFamily="18" charset="0"/>
                        </a:rPr>
                        <a:t>Full comparative data analysis of survey undertaken</a:t>
                      </a:r>
                      <a:endParaRPr lang="en-GB" sz="2100" b="0" dirty="0"/>
                    </a:p>
                  </a:txBody>
                  <a:tcPr>
                    <a:solidFill>
                      <a:srgbClr val="EFA53C"/>
                    </a:solidFill>
                  </a:tcPr>
                </a:tc>
                <a:extLst>
                  <a:ext uri="{0D108BD9-81ED-4DB2-BD59-A6C34878D82A}">
                    <a16:rowId xmlns:a16="http://schemas.microsoft.com/office/drawing/2014/main" val="2842650566"/>
                  </a:ext>
                </a:extLst>
              </a:tr>
              <a:tr h="449141">
                <a:tc>
                  <a:txBody>
                    <a:bodyPr/>
                    <a:lstStyle/>
                    <a:p>
                      <a:r>
                        <a:rPr lang="en-GB" sz="2100" b="0" dirty="0"/>
                        <a:t>w/c</a:t>
                      </a:r>
                      <a:r>
                        <a:rPr lang="en-GB" sz="2100" b="0" baseline="0" dirty="0"/>
                        <a:t> 18</a:t>
                      </a:r>
                      <a:r>
                        <a:rPr lang="en-GB" sz="2100" b="0" baseline="30000" dirty="0"/>
                        <a:t>th</a:t>
                      </a:r>
                      <a:r>
                        <a:rPr lang="en-GB" sz="2100" b="0" baseline="0" dirty="0"/>
                        <a:t> March 2024</a:t>
                      </a:r>
                      <a:endParaRPr lang="en-GB" sz="2100" b="0" dirty="0"/>
                    </a:p>
                  </a:txBody>
                  <a:tcPr>
                    <a:solidFill>
                      <a:srgbClr val="CB4C0C"/>
                    </a:solidFill>
                  </a:tcPr>
                </a:tc>
                <a:tc>
                  <a:txBody>
                    <a:bodyPr/>
                    <a:lstStyle/>
                    <a:p>
                      <a:r>
                        <a:rPr lang="en-GB" sz="2100" b="0" kern="100" dirty="0">
                          <a:effectLst/>
                          <a:ea typeface="Calibri" panose="020F0502020204030204" pitchFamily="34" charset="0"/>
                          <a:cs typeface="Times New Roman" panose="02020603050405020304" pitchFamily="18" charset="0"/>
                        </a:rPr>
                        <a:t>Interviews with Infrastructure organisation</a:t>
                      </a:r>
                      <a:endParaRPr lang="en-GB" sz="2100" b="0" dirty="0"/>
                    </a:p>
                  </a:txBody>
                  <a:tcPr>
                    <a:solidFill>
                      <a:srgbClr val="CB4C0C"/>
                    </a:solidFill>
                  </a:tcPr>
                </a:tc>
                <a:extLst>
                  <a:ext uri="{0D108BD9-81ED-4DB2-BD59-A6C34878D82A}">
                    <a16:rowId xmlns:a16="http://schemas.microsoft.com/office/drawing/2014/main" val="2163789289"/>
                  </a:ext>
                </a:extLst>
              </a:tr>
              <a:tr h="449141">
                <a:tc>
                  <a:txBody>
                    <a:bodyPr/>
                    <a:lstStyle/>
                    <a:p>
                      <a:r>
                        <a:rPr lang="en-GB" sz="2100" b="0" dirty="0"/>
                        <a:t>May 2024 (</a:t>
                      </a:r>
                      <a:r>
                        <a:rPr lang="en-GB" sz="2100" b="0" dirty="0" err="1"/>
                        <a:t>tba</a:t>
                      </a:r>
                      <a:r>
                        <a:rPr lang="en-GB" sz="2100" b="0" dirty="0"/>
                        <a:t>)</a:t>
                      </a:r>
                    </a:p>
                  </a:txBody>
                  <a:tcPr>
                    <a:solidFill>
                      <a:srgbClr val="EFA53C"/>
                    </a:solidFill>
                  </a:tcPr>
                </a:tc>
                <a:tc>
                  <a:txBody>
                    <a:bodyPr/>
                    <a:lstStyle/>
                    <a:p>
                      <a:r>
                        <a:rPr lang="en-GB" sz="2100" b="0" dirty="0"/>
                        <a:t>Community</a:t>
                      </a:r>
                      <a:r>
                        <a:rPr lang="en-GB" sz="2100" b="0" baseline="0" dirty="0"/>
                        <a:t> Partnership workshop</a:t>
                      </a:r>
                      <a:endParaRPr lang="en-GB" sz="2100" b="0" dirty="0"/>
                    </a:p>
                  </a:txBody>
                  <a:tcPr>
                    <a:solidFill>
                      <a:srgbClr val="EFA53C"/>
                    </a:solidFill>
                  </a:tcPr>
                </a:tc>
                <a:extLst>
                  <a:ext uri="{0D108BD9-81ED-4DB2-BD59-A6C34878D82A}">
                    <a16:rowId xmlns:a16="http://schemas.microsoft.com/office/drawing/2014/main" val="3381696307"/>
                  </a:ext>
                </a:extLst>
              </a:tr>
              <a:tr h="449141">
                <a:tc>
                  <a:txBody>
                    <a:bodyPr/>
                    <a:lstStyle/>
                    <a:p>
                      <a:r>
                        <a:rPr lang="en-GB" sz="2100" b="0" kern="100" dirty="0">
                          <a:effectLst/>
                          <a:ea typeface="Calibri" panose="020F0502020204030204" pitchFamily="34" charset="0"/>
                          <a:cs typeface="Times New Roman" panose="02020603050405020304" pitchFamily="18" charset="0"/>
                        </a:rPr>
                        <a:t>3rd April</a:t>
                      </a:r>
                      <a:endParaRPr lang="en-GB" sz="2100" b="0" dirty="0"/>
                    </a:p>
                  </a:txBody>
                  <a:tcPr>
                    <a:solidFill>
                      <a:srgbClr val="CB4C0C"/>
                    </a:solidFill>
                  </a:tcPr>
                </a:tc>
                <a:tc>
                  <a:txBody>
                    <a:bodyPr/>
                    <a:lstStyle/>
                    <a:p>
                      <a:r>
                        <a:rPr lang="en-GB" sz="2100" b="0" kern="100" dirty="0">
                          <a:effectLst/>
                          <a:ea typeface="Calibri" panose="020F0502020204030204" pitchFamily="34" charset="0"/>
                          <a:cs typeface="Times New Roman" panose="02020603050405020304" pitchFamily="18" charset="0"/>
                        </a:rPr>
                        <a:t>Draft report complete and circulated to Steering Group </a:t>
                      </a:r>
                      <a:endParaRPr lang="en-GB" sz="2100" b="0" dirty="0"/>
                    </a:p>
                  </a:txBody>
                  <a:tcPr>
                    <a:solidFill>
                      <a:srgbClr val="CB4C0C"/>
                    </a:solidFill>
                  </a:tcPr>
                </a:tc>
                <a:extLst>
                  <a:ext uri="{0D108BD9-81ED-4DB2-BD59-A6C34878D82A}">
                    <a16:rowId xmlns:a16="http://schemas.microsoft.com/office/drawing/2014/main" val="2556031210"/>
                  </a:ext>
                </a:extLst>
              </a:tr>
              <a:tr h="449141">
                <a:tc>
                  <a:txBody>
                    <a:bodyPr/>
                    <a:lstStyle/>
                    <a:p>
                      <a:r>
                        <a:rPr lang="en-GB" sz="2100" b="0" dirty="0"/>
                        <a:t>31</a:t>
                      </a:r>
                      <a:r>
                        <a:rPr lang="en-GB" sz="2100" b="0" baseline="30000" dirty="0"/>
                        <a:t>st</a:t>
                      </a:r>
                      <a:r>
                        <a:rPr lang="en-GB" sz="2100" b="0" dirty="0"/>
                        <a:t> May 2024</a:t>
                      </a:r>
                    </a:p>
                  </a:txBody>
                  <a:tcPr>
                    <a:solidFill>
                      <a:srgbClr val="EFA53C"/>
                    </a:solidFill>
                  </a:tcPr>
                </a:tc>
                <a:tc>
                  <a:txBody>
                    <a:bodyPr/>
                    <a:lstStyle/>
                    <a:p>
                      <a:r>
                        <a:rPr lang="en-GB" sz="2100" b="0" kern="100" dirty="0">
                          <a:effectLst/>
                          <a:ea typeface="Calibri" panose="020F0502020204030204" pitchFamily="34" charset="0"/>
                          <a:cs typeface="Times New Roman" panose="02020603050405020304" pitchFamily="18" charset="0"/>
                        </a:rPr>
                        <a:t>Submission of final report</a:t>
                      </a:r>
                      <a:endParaRPr lang="en-GB" sz="2100" b="0" dirty="0"/>
                    </a:p>
                  </a:txBody>
                  <a:tcPr>
                    <a:solidFill>
                      <a:srgbClr val="EFA53C"/>
                    </a:solidFill>
                  </a:tcPr>
                </a:tc>
                <a:extLst>
                  <a:ext uri="{0D108BD9-81ED-4DB2-BD59-A6C34878D82A}">
                    <a16:rowId xmlns:a16="http://schemas.microsoft.com/office/drawing/2014/main" val="3248445059"/>
                  </a:ext>
                </a:extLst>
              </a:tr>
              <a:tr h="449141">
                <a:tc>
                  <a:txBody>
                    <a:bodyPr/>
                    <a:lstStyle/>
                    <a:p>
                      <a:r>
                        <a:rPr lang="en-GB" sz="2100" b="0" dirty="0"/>
                        <a:t>June 2024</a:t>
                      </a:r>
                    </a:p>
                  </a:txBody>
                  <a:tcPr>
                    <a:solidFill>
                      <a:srgbClr val="CB4C0C"/>
                    </a:solidFill>
                  </a:tcPr>
                </a:tc>
                <a:tc>
                  <a:txBody>
                    <a:bodyPr/>
                    <a:lstStyle/>
                    <a:p>
                      <a:r>
                        <a:rPr lang="en-GB" sz="2100" b="0" dirty="0"/>
                        <a:t>Survey published and shared</a:t>
                      </a:r>
                    </a:p>
                  </a:txBody>
                  <a:tcPr>
                    <a:solidFill>
                      <a:srgbClr val="CB4C0C"/>
                    </a:solidFill>
                  </a:tcPr>
                </a:tc>
                <a:extLst>
                  <a:ext uri="{0D108BD9-81ED-4DB2-BD59-A6C34878D82A}">
                    <a16:rowId xmlns:a16="http://schemas.microsoft.com/office/drawing/2014/main" val="246162818"/>
                  </a:ext>
                </a:extLst>
              </a:tr>
            </a:tbl>
          </a:graphicData>
        </a:graphic>
      </p:graphicFrame>
    </p:spTree>
    <p:extLst>
      <p:ext uri="{BB962C8B-B14F-4D97-AF65-F5344CB8AC3E}">
        <p14:creationId xmlns:p14="http://schemas.microsoft.com/office/powerpoint/2010/main" val="320427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29DAB2-7E32-CB40-87E8-94ECFAD72124}"/>
              </a:ext>
            </a:extLst>
          </p:cNvPr>
          <p:cNvSpPr/>
          <p:nvPr/>
        </p:nvSpPr>
        <p:spPr>
          <a:xfrm>
            <a:off x="1524000" y="0"/>
            <a:ext cx="9144000" cy="6858000"/>
          </a:xfrm>
          <a:prstGeom prst="rect">
            <a:avLst/>
          </a:prstGeom>
          <a:solidFill>
            <a:srgbClr val="005A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25695DD0-05AB-E244-86E5-05D547DC1F1F}"/>
              </a:ext>
            </a:extLst>
          </p:cNvPr>
          <p:cNvSpPr txBox="1"/>
          <p:nvPr/>
        </p:nvSpPr>
        <p:spPr>
          <a:xfrm>
            <a:off x="1524001" y="1134118"/>
            <a:ext cx="9144001" cy="1631216"/>
          </a:xfrm>
          <a:prstGeom prst="rect">
            <a:avLst/>
          </a:prstGeom>
          <a:noFill/>
        </p:spPr>
        <p:txBody>
          <a:bodyPr wrap="square" rtlCol="0">
            <a:spAutoFit/>
          </a:bodyPr>
          <a:lstStyle/>
          <a:p>
            <a:pPr algn="ctr" defTabSz="457200"/>
            <a:r>
              <a:rPr lang="en-US" sz="5000" dirty="0">
                <a:solidFill>
                  <a:srgbClr val="EFA53C"/>
                </a:solidFill>
                <a:latin typeface="Sapiens" pitchFamily="2" charset="0"/>
              </a:rPr>
              <a:t>Thank you.</a:t>
            </a:r>
          </a:p>
          <a:p>
            <a:pPr algn="ctr" defTabSz="457200"/>
            <a:r>
              <a:rPr lang="en-US" sz="5000" dirty="0">
                <a:solidFill>
                  <a:prstClr val="white"/>
                </a:solidFill>
                <a:latin typeface="Sapiens" pitchFamily="2" charset="0"/>
              </a:rPr>
              <a:t>Any questions?</a:t>
            </a:r>
          </a:p>
        </p:txBody>
      </p:sp>
      <p:pic>
        <p:nvPicPr>
          <p:cNvPr id="8" name="Picture 7">
            <a:extLst>
              <a:ext uri="{FF2B5EF4-FFF2-40B4-BE49-F238E27FC236}">
                <a16:creationId xmlns:a16="http://schemas.microsoft.com/office/drawing/2014/main" id="{7D9077A5-7EA9-CC4A-9099-A993E0270C5A}"/>
              </a:ext>
            </a:extLst>
          </p:cNvPr>
          <p:cNvPicPr>
            <a:picLocks noChangeAspect="1"/>
          </p:cNvPicPr>
          <p:nvPr/>
        </p:nvPicPr>
        <p:blipFill>
          <a:blip r:embed="rId2"/>
          <a:stretch>
            <a:fillRect/>
          </a:stretch>
        </p:blipFill>
        <p:spPr>
          <a:xfrm>
            <a:off x="3743513" y="3482594"/>
            <a:ext cx="4877399" cy="1920829"/>
          </a:xfrm>
          <a:prstGeom prst="rect">
            <a:avLst/>
          </a:prstGeom>
        </p:spPr>
      </p:pic>
    </p:spTree>
    <p:extLst>
      <p:ext uri="{BB962C8B-B14F-4D97-AF65-F5344CB8AC3E}">
        <p14:creationId xmlns:p14="http://schemas.microsoft.com/office/powerpoint/2010/main" val="2778254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092824" y="721550"/>
            <a:ext cx="5388703" cy="5068824"/>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Rob Thomas</a:t>
            </a:r>
          </a:p>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Chief Executive</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US" sz="32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Vennture</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US" sz="40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US" sz="40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Your views on Community Safety</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US" sz="4000" b="1" dirty="0">
              <a:solidFill>
                <a:srgbClr val="FF5427"/>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8675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092824" y="415467"/>
            <a:ext cx="5388703" cy="1380378"/>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US" sz="4000" b="1" dirty="0">
              <a:solidFill>
                <a:srgbClr val="FF5427"/>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A4D1B62C-775C-862A-678D-2E1E3B7982BE}"/>
              </a:ext>
            </a:extLst>
          </p:cNvPr>
          <p:cNvSpPr/>
          <p:nvPr/>
        </p:nvSpPr>
        <p:spPr>
          <a:xfrm>
            <a:off x="168648" y="300244"/>
            <a:ext cx="11237053" cy="6362767"/>
          </a:xfrm>
          <a:prstGeom prst="rect">
            <a:avLst/>
          </a:prstGeom>
          <a:noFill/>
        </p:spPr>
        <p:txBody>
          <a:bodyPr wrap="square" lIns="91440" tIns="45720" rIns="91440" bIns="45720">
            <a:spAutoFit/>
          </a:bodyPr>
          <a:lstStyle/>
          <a:p>
            <a:pPr marL="457200"/>
            <a:r>
              <a:rPr lang="en-US" sz="2800" b="1" dirty="0">
                <a:solidFill>
                  <a:srgbClr val="CC66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What is the Purpose of the Community Safety Partnership? </a:t>
            </a:r>
          </a:p>
          <a:p>
            <a:pPr marL="457200"/>
            <a:endParaRPr lang="en-US" sz="2400" b="1" dirty="0">
              <a:solidFill>
                <a:srgbClr val="CC6600"/>
              </a:solidFill>
              <a:latin typeface="Calibri" panose="020F0502020204030204" pitchFamily="34" charset="0"/>
              <a:ea typeface="Calibri" panose="020F0502020204030204" pitchFamily="34" charset="0"/>
            </a:endParaRPr>
          </a:p>
          <a:p>
            <a:pPr marL="742950" indent="-285750">
              <a:buFont typeface="Arial" panose="020B0604020202020204" pitchFamily="34" charset="0"/>
              <a:buChar char="•"/>
            </a:pPr>
            <a:r>
              <a:rPr lang="en-GB" sz="2400" dirty="0">
                <a:solidFill>
                  <a:srgbClr val="CC6600"/>
                </a:solidFill>
                <a:effectLst/>
                <a:latin typeface="Calibri" panose="020F0502020204030204" pitchFamily="34" charset="0"/>
                <a:ea typeface="Calibri" panose="020F0502020204030204" pitchFamily="34" charset="0"/>
              </a:rPr>
              <a:t>Identify local priorities via a strategic assessment, and </a:t>
            </a:r>
            <a:endParaRPr lang="en-GB" sz="2400" i="1" dirty="0">
              <a:solidFill>
                <a:srgbClr val="CC6600"/>
              </a:solidFill>
              <a:latin typeface="Calibri" panose="020F0502020204030204" pitchFamily="34" charset="0"/>
              <a:ea typeface="Calibri" panose="020F0502020204030204" pitchFamily="34" charset="0"/>
            </a:endParaRPr>
          </a:p>
          <a:p>
            <a:pPr marL="742950" indent="-285750">
              <a:buFont typeface="Arial" panose="020B0604020202020204" pitchFamily="34" charset="0"/>
              <a:buChar char="•"/>
            </a:pPr>
            <a:r>
              <a:rPr lang="en-GB" sz="2400" dirty="0">
                <a:solidFill>
                  <a:srgbClr val="CC6600"/>
                </a:solidFill>
                <a:effectLst/>
                <a:latin typeface="Calibri" panose="020F0502020204030204" pitchFamily="34" charset="0"/>
                <a:ea typeface="Calibri" panose="020F0502020204030204" pitchFamily="34" charset="0"/>
              </a:rPr>
              <a:t>Reduce crime and disorder - including Anti-Social Behaviour, substance misuse and reoffending in each local authority area.</a:t>
            </a:r>
          </a:p>
          <a:p>
            <a:pPr marL="457200"/>
            <a:r>
              <a:rPr lang="en-US" sz="2000" b="1" dirty="0">
                <a:solidFill>
                  <a:srgbClr val="CC6600"/>
                </a:solidFill>
                <a:effectLst/>
                <a:latin typeface="Calibri" panose="020F0502020204030204" pitchFamily="34" charset="0"/>
                <a:ea typeface="Calibri" panose="020F0502020204030204" pitchFamily="34" charset="0"/>
              </a:rPr>
              <a:t> </a:t>
            </a:r>
            <a:endParaRPr lang="en-GB" sz="2000" dirty="0">
              <a:solidFill>
                <a:srgbClr val="CC6600"/>
              </a:solidFill>
              <a:effectLst/>
              <a:latin typeface="Calibri" panose="020F0502020204030204" pitchFamily="34" charset="0"/>
              <a:ea typeface="Calibri" panose="020F0502020204030204" pitchFamily="34" charset="0"/>
            </a:endParaRPr>
          </a:p>
          <a:p>
            <a:pPr marL="457200"/>
            <a:r>
              <a:rPr lang="en-US" sz="2400" b="1" dirty="0">
                <a:solidFill>
                  <a:srgbClr val="CC66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Core Activities</a:t>
            </a:r>
          </a:p>
          <a:p>
            <a:pPr marL="457200"/>
            <a:endParaRPr lang="en-GB" sz="1200" dirty="0">
              <a:solidFill>
                <a:srgbClr val="CC6600"/>
              </a:solidFill>
              <a:effectLst/>
              <a:latin typeface="Calibri" panose="020F0502020204030204" pitchFamily="34" charset="0"/>
              <a:ea typeface="Calibri" panose="020F0502020204030204" pitchFamily="34" charset="0"/>
            </a:endParaRPr>
          </a:p>
          <a:p>
            <a:pPr marL="714375" lvl="0" indent="-266700">
              <a:lnSpc>
                <a:spcPct val="105000"/>
              </a:lnSpc>
              <a:buFont typeface="Arial" panose="020B0604020202020204" pitchFamily="34" charset="0"/>
              <a:buChar char="•"/>
            </a:pPr>
            <a:r>
              <a:rPr lang="en-US" sz="2400" b="1" dirty="0">
                <a:solidFill>
                  <a:srgbClr val="CC6600"/>
                </a:solidFill>
                <a:effectLst/>
                <a:latin typeface="Calibri" panose="020F0502020204030204" pitchFamily="34" charset="0"/>
                <a:ea typeface="Calibri" panose="020F0502020204030204" pitchFamily="34" charset="0"/>
              </a:rPr>
              <a:t>Assess &amp; identify</a:t>
            </a:r>
            <a:r>
              <a:rPr lang="en-US" sz="2400" dirty="0">
                <a:solidFill>
                  <a:srgbClr val="CC6600"/>
                </a:solidFill>
                <a:effectLst/>
                <a:latin typeface="Calibri" panose="020F0502020204030204" pitchFamily="34" charset="0"/>
                <a:ea typeface="Calibri" panose="020F0502020204030204" pitchFamily="34" charset="0"/>
              </a:rPr>
              <a:t> community Safety Priorities</a:t>
            </a:r>
            <a:endParaRPr lang="en-GB" sz="2400" dirty="0">
              <a:solidFill>
                <a:srgbClr val="CC6600"/>
              </a:solidFill>
              <a:effectLst/>
              <a:latin typeface="Calibri" panose="020F0502020204030204" pitchFamily="34" charset="0"/>
              <a:ea typeface="Calibri" panose="020F0502020204030204" pitchFamily="34" charset="0"/>
            </a:endParaRPr>
          </a:p>
          <a:p>
            <a:pPr marL="714375" lvl="0" indent="-266700">
              <a:lnSpc>
                <a:spcPct val="105000"/>
              </a:lnSpc>
              <a:buFont typeface="Arial" panose="020B0604020202020204" pitchFamily="34" charset="0"/>
              <a:buChar char="•"/>
            </a:pPr>
            <a:r>
              <a:rPr lang="en-US" sz="2400" b="1" dirty="0">
                <a:solidFill>
                  <a:srgbClr val="CC6600"/>
                </a:solidFill>
                <a:effectLst/>
                <a:latin typeface="Calibri" panose="020F0502020204030204" pitchFamily="34" charset="0"/>
                <a:ea typeface="Calibri" panose="020F0502020204030204" pitchFamily="34" charset="0"/>
              </a:rPr>
              <a:t>Coordinate activities</a:t>
            </a:r>
            <a:r>
              <a:rPr lang="en-US" sz="2400" dirty="0">
                <a:solidFill>
                  <a:srgbClr val="CC6600"/>
                </a:solidFill>
                <a:effectLst/>
                <a:latin typeface="Calibri" panose="020F0502020204030204" pitchFamily="34" charset="0"/>
                <a:ea typeface="Calibri" panose="020F0502020204030204" pitchFamily="34" charset="0"/>
              </a:rPr>
              <a:t> to address priorities in a 3-year rolling plan</a:t>
            </a:r>
            <a:endParaRPr lang="en-GB" sz="2400" dirty="0">
              <a:solidFill>
                <a:srgbClr val="CC6600"/>
              </a:solidFill>
              <a:effectLst/>
              <a:latin typeface="Calibri" panose="020F0502020204030204" pitchFamily="34" charset="0"/>
              <a:ea typeface="Calibri" panose="020F0502020204030204" pitchFamily="34" charset="0"/>
            </a:endParaRPr>
          </a:p>
          <a:p>
            <a:pPr marL="714375" lvl="0" indent="-266700">
              <a:lnSpc>
                <a:spcPct val="105000"/>
              </a:lnSpc>
              <a:buFont typeface="Arial" panose="020B0604020202020204" pitchFamily="34" charset="0"/>
              <a:buChar char="•"/>
            </a:pPr>
            <a:r>
              <a:rPr lang="en-US" sz="2400" b="1" dirty="0">
                <a:solidFill>
                  <a:srgbClr val="CC6600"/>
                </a:solidFill>
                <a:effectLst/>
                <a:latin typeface="Calibri" panose="020F0502020204030204" pitchFamily="34" charset="0"/>
                <a:ea typeface="Calibri" panose="020F0502020204030204" pitchFamily="34" charset="0"/>
              </a:rPr>
              <a:t>Consult &amp; engage</a:t>
            </a:r>
            <a:r>
              <a:rPr lang="en-US" sz="2400" dirty="0">
                <a:solidFill>
                  <a:srgbClr val="CC6600"/>
                </a:solidFill>
                <a:effectLst/>
                <a:latin typeface="Calibri" panose="020F0502020204030204" pitchFamily="34" charset="0"/>
                <a:ea typeface="Calibri" panose="020F0502020204030204" pitchFamily="34" charset="0"/>
              </a:rPr>
              <a:t> with communities</a:t>
            </a:r>
            <a:endParaRPr lang="en-GB" sz="2400" dirty="0">
              <a:solidFill>
                <a:srgbClr val="CC6600"/>
              </a:solidFill>
              <a:effectLst/>
              <a:latin typeface="Calibri" panose="020F0502020204030204" pitchFamily="34" charset="0"/>
              <a:ea typeface="Calibri" panose="020F0502020204030204" pitchFamily="34" charset="0"/>
            </a:endParaRPr>
          </a:p>
          <a:p>
            <a:pPr marL="714375" lvl="0" indent="-266700">
              <a:lnSpc>
                <a:spcPct val="105000"/>
              </a:lnSpc>
              <a:spcAft>
                <a:spcPts val="800"/>
              </a:spcAft>
              <a:buFont typeface="Arial" panose="020B0604020202020204" pitchFamily="34" charset="0"/>
              <a:buChar char="•"/>
            </a:pPr>
            <a:r>
              <a:rPr lang="en-US" sz="2400" b="1" dirty="0">
                <a:solidFill>
                  <a:srgbClr val="CC6600"/>
                </a:solidFill>
                <a:effectLst/>
                <a:latin typeface="Calibri" panose="020F0502020204030204" pitchFamily="34" charset="0"/>
                <a:ea typeface="Calibri" panose="020F0502020204030204" pitchFamily="34" charset="0"/>
              </a:rPr>
              <a:t>Drive Prevention &amp; early intervention</a:t>
            </a:r>
            <a:r>
              <a:rPr lang="en-US" sz="2400" dirty="0">
                <a:solidFill>
                  <a:srgbClr val="CC6600"/>
                </a:solidFill>
                <a:effectLst/>
                <a:latin typeface="Calibri" panose="020F0502020204030204" pitchFamily="34" charset="0"/>
                <a:ea typeface="Calibri" panose="020F0502020204030204" pitchFamily="34" charset="0"/>
              </a:rPr>
              <a:t> - especially in relation to violence</a:t>
            </a:r>
            <a:endParaRPr lang="en-GB" sz="2400" dirty="0">
              <a:solidFill>
                <a:srgbClr val="CC6600"/>
              </a:solidFill>
              <a:effectLst/>
              <a:latin typeface="Calibri" panose="020F0502020204030204" pitchFamily="34" charset="0"/>
              <a:ea typeface="Calibri" panose="020F0502020204030204" pitchFamily="34" charset="0"/>
            </a:endParaRPr>
          </a:p>
          <a:p>
            <a:pPr marL="457200"/>
            <a:r>
              <a:rPr lang="en-US" sz="2400" b="1" dirty="0">
                <a:solidFill>
                  <a:srgbClr val="CC6600"/>
                </a:solidFill>
                <a:effectLst/>
                <a:latin typeface="Calibri" panose="020F0502020204030204" pitchFamily="34" charset="0"/>
                <a:ea typeface="Calibri" panose="020F0502020204030204" pitchFamily="34" charset="0"/>
              </a:rPr>
              <a:t>What is in scope: Cross-sector coordination</a:t>
            </a:r>
            <a:r>
              <a:rPr lang="en-US" sz="2400" b="1" dirty="0">
                <a:solidFill>
                  <a:srgbClr val="CC6600"/>
                </a:solidFill>
                <a:latin typeface="Calibri" panose="020F0502020204030204" pitchFamily="34" charset="0"/>
                <a:ea typeface="Calibri" panose="020F0502020204030204" pitchFamily="34" charset="0"/>
              </a:rPr>
              <a:t>,</a:t>
            </a:r>
            <a:r>
              <a:rPr lang="en-US" sz="2400" dirty="0">
                <a:solidFill>
                  <a:srgbClr val="CC6600"/>
                </a:solidFill>
                <a:effectLst/>
                <a:latin typeface="Calibri" panose="020F0502020204030204" pitchFamily="34" charset="0"/>
                <a:ea typeface="Calibri" panose="020F0502020204030204" pitchFamily="34" charset="0"/>
              </a:rPr>
              <a:t> core agencies engaging with communities to co-ordinate activities to deliver agreed priorities - especially in relation to driving prevention.</a:t>
            </a:r>
          </a:p>
          <a:p>
            <a:pPr marL="447675"/>
            <a:endParaRPr lang="en-US" sz="2400" dirty="0">
              <a:solidFill>
                <a:srgbClr val="CC6600"/>
              </a:solidFill>
              <a:effectLst/>
              <a:latin typeface="Calibri" panose="020F0502020204030204" pitchFamily="34" charset="0"/>
              <a:ea typeface="Calibri" panose="020F0502020204030204" pitchFamily="34" charset="0"/>
            </a:endParaRPr>
          </a:p>
          <a:p>
            <a:pPr marL="447675"/>
            <a:r>
              <a:rPr lang="en-US" sz="2400" dirty="0">
                <a:solidFill>
                  <a:srgbClr val="CC6600"/>
                </a:solidFill>
                <a:effectLst/>
                <a:latin typeface="Calibri" panose="020F0502020204030204" pitchFamily="34" charset="0"/>
                <a:ea typeface="Calibri" panose="020F0502020204030204" pitchFamily="34" charset="0"/>
              </a:rPr>
              <a:t>The CSP is about CROSS-SECTOR co-ordination specific to its defined priorities.</a:t>
            </a:r>
            <a:endParaRPr lang="en-US" sz="2400" b="1" dirty="0">
              <a:solidFill>
                <a:srgbClr val="CC660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6965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092824" y="415467"/>
            <a:ext cx="5388703" cy="1380378"/>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US" sz="4000" b="1" dirty="0">
              <a:solidFill>
                <a:srgbClr val="FF5427"/>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A4D1B62C-775C-862A-678D-2E1E3B7982BE}"/>
              </a:ext>
            </a:extLst>
          </p:cNvPr>
          <p:cNvSpPr/>
          <p:nvPr/>
        </p:nvSpPr>
        <p:spPr>
          <a:xfrm>
            <a:off x="0" y="201107"/>
            <a:ext cx="7823874" cy="6617196"/>
          </a:xfrm>
          <a:prstGeom prst="rect">
            <a:avLst/>
          </a:prstGeom>
          <a:noFill/>
        </p:spPr>
        <p:txBody>
          <a:bodyPr wrap="square" lIns="91440" tIns="45720" rIns="91440" bIns="45720">
            <a:spAutoFit/>
          </a:bodyPr>
          <a:lstStyle/>
          <a:p>
            <a:pPr marL="457200"/>
            <a:r>
              <a:rPr lang="en-US" sz="2800" b="1" dirty="0">
                <a:solidFill>
                  <a:srgbClr val="CC66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Your views on Community Safety?</a:t>
            </a:r>
          </a:p>
          <a:p>
            <a:pPr marL="457200"/>
            <a:r>
              <a:rPr lang="en-US" sz="2400" b="1" dirty="0">
                <a:solidFill>
                  <a:srgbClr val="CC6600"/>
                </a:solidFill>
                <a:latin typeface="Calibri" panose="020F0502020204030204" pitchFamily="34" charset="0"/>
                <a:ea typeface="Calibri" panose="020F0502020204030204" pitchFamily="34" charset="0"/>
              </a:rPr>
              <a:t>Workshop 20 minutes</a:t>
            </a:r>
          </a:p>
          <a:p>
            <a:pPr marL="457200"/>
            <a:endParaRPr lang="en-US" sz="2800" b="1" dirty="0">
              <a:solidFill>
                <a:srgbClr val="CC6600"/>
              </a:solidFill>
              <a:latin typeface="Calibri" panose="020F0502020204030204" pitchFamily="34" charset="0"/>
              <a:ea typeface="Calibri" panose="020F0502020204030204" pitchFamily="34" charset="0"/>
            </a:endParaRPr>
          </a:p>
          <a:p>
            <a:pPr marL="457200"/>
            <a:r>
              <a:rPr lang="en-US" sz="2800" b="1" dirty="0">
                <a:solidFill>
                  <a:srgbClr val="CC6600"/>
                </a:solidFill>
                <a:effectLst/>
                <a:latin typeface="Calibri" panose="020F0502020204030204" pitchFamily="34" charset="0"/>
                <a:ea typeface="Times New Roman" panose="02020603050405020304" pitchFamily="18" charset="0"/>
              </a:rPr>
              <a:t>What </a:t>
            </a:r>
            <a:r>
              <a:rPr lang="en-US" sz="2800" b="1" dirty="0">
                <a:solidFill>
                  <a:srgbClr val="CC6600"/>
                </a:solidFill>
                <a:latin typeface="Calibri" panose="020F0502020204030204" pitchFamily="34" charset="0"/>
                <a:ea typeface="Times New Roman" panose="02020603050405020304" pitchFamily="18" charset="0"/>
              </a:rPr>
              <a:t>are </a:t>
            </a:r>
            <a:r>
              <a:rPr lang="en-US" sz="2800" b="1" dirty="0">
                <a:solidFill>
                  <a:srgbClr val="CC6600"/>
                </a:solidFill>
                <a:effectLst/>
                <a:latin typeface="Calibri" panose="020F0502020204030204" pitchFamily="34" charset="0"/>
                <a:ea typeface="Times New Roman" panose="02020603050405020304" pitchFamily="18" charset="0"/>
              </a:rPr>
              <a:t>the 3 most important priorities for the Community Safety Partnership to consider?</a:t>
            </a:r>
          </a:p>
          <a:p>
            <a:pPr marL="457200"/>
            <a:endParaRPr lang="en-US" sz="2400" b="1" dirty="0">
              <a:solidFill>
                <a:srgbClr val="CC6600"/>
              </a:solidFill>
              <a:latin typeface="Calibri" panose="020F0502020204030204" pitchFamily="34" charset="0"/>
              <a:ea typeface="Calibri" panose="020F0502020204030204" pitchFamily="34" charset="0"/>
            </a:endParaRPr>
          </a:p>
          <a:p>
            <a:pPr marL="800100" indent="-342900">
              <a:lnSpc>
                <a:spcPct val="150000"/>
              </a:lnSpc>
              <a:buFont typeface="+mj-lt"/>
              <a:buAutoNum type="arabicPeriod"/>
            </a:pPr>
            <a:r>
              <a:rPr lang="en-US" sz="2400" b="1" dirty="0">
                <a:solidFill>
                  <a:srgbClr val="CC6600"/>
                </a:solidFill>
                <a:effectLst/>
                <a:latin typeface="Calibri" panose="020F0502020204030204" pitchFamily="34" charset="0"/>
                <a:ea typeface="Calibri" panose="020F0502020204030204" pitchFamily="34" charset="0"/>
              </a:rPr>
              <a:t>All views - </a:t>
            </a:r>
            <a:r>
              <a:rPr lang="en-US" sz="2400" b="1" dirty="0" err="1">
                <a:solidFill>
                  <a:srgbClr val="CC6600"/>
                </a:solidFill>
                <a:effectLst/>
                <a:latin typeface="Calibri" panose="020F0502020204030204" pitchFamily="34" charset="0"/>
                <a:ea typeface="Calibri" panose="020F0502020204030204" pitchFamily="34" charset="0"/>
              </a:rPr>
              <a:t>Mentimeter</a:t>
            </a:r>
            <a:r>
              <a:rPr lang="en-US" sz="2400" b="1" dirty="0">
                <a:solidFill>
                  <a:srgbClr val="CC6600"/>
                </a:solidFill>
                <a:effectLst/>
                <a:latin typeface="Calibri" panose="020F0502020204030204" pitchFamily="34" charset="0"/>
                <a:ea typeface="Calibri" panose="020F0502020204030204" pitchFamily="34" charset="0"/>
              </a:rPr>
              <a:t> </a:t>
            </a:r>
          </a:p>
          <a:p>
            <a:pPr marL="800100" indent="-342900">
              <a:lnSpc>
                <a:spcPct val="150000"/>
              </a:lnSpc>
              <a:buFont typeface="+mj-lt"/>
              <a:buAutoNum type="arabicPeriod"/>
            </a:pPr>
            <a:r>
              <a:rPr lang="en-US" sz="2400" b="1" dirty="0">
                <a:solidFill>
                  <a:srgbClr val="CC6600"/>
                </a:solidFill>
                <a:latin typeface="Calibri" panose="020F0502020204030204" pitchFamily="34" charset="0"/>
                <a:ea typeface="Calibri" panose="020F0502020204030204" pitchFamily="34" charset="0"/>
              </a:rPr>
              <a:t>Table discussions: Discuss and agree on your tables the top 3</a:t>
            </a:r>
          </a:p>
          <a:p>
            <a:pPr marL="800100" indent="-342900">
              <a:lnSpc>
                <a:spcPct val="150000"/>
              </a:lnSpc>
              <a:buFont typeface="+mj-lt"/>
              <a:buAutoNum type="arabicPeriod"/>
            </a:pPr>
            <a:r>
              <a:rPr lang="en-US" sz="2400" b="1" dirty="0">
                <a:solidFill>
                  <a:srgbClr val="CC6600"/>
                </a:solidFill>
                <a:latin typeface="Calibri" panose="020F0502020204030204" pitchFamily="34" charset="0"/>
                <a:ea typeface="Calibri" panose="020F0502020204030204" pitchFamily="34" charset="0"/>
              </a:rPr>
              <a:t>Feedback to the room</a:t>
            </a:r>
            <a:endParaRPr lang="en-US" sz="2400" b="1" dirty="0">
              <a:solidFill>
                <a:srgbClr val="CC6600"/>
              </a:solidFill>
              <a:effectLst/>
              <a:latin typeface="Calibri" panose="020F0502020204030204" pitchFamily="34" charset="0"/>
              <a:ea typeface="Calibri" panose="020F0502020204030204" pitchFamily="34" charset="0"/>
            </a:endParaRPr>
          </a:p>
          <a:p>
            <a:pPr marL="800100" indent="-342900">
              <a:buFont typeface="+mj-lt"/>
              <a:buAutoNum type="arabicPeriod"/>
            </a:pPr>
            <a:r>
              <a:rPr lang="en-US" sz="2400" b="1" dirty="0">
                <a:solidFill>
                  <a:srgbClr val="CC6600"/>
                </a:solidFill>
                <a:latin typeface="Calibri" panose="020F0502020204030204" pitchFamily="34" charset="0"/>
                <a:ea typeface="Calibri" panose="020F0502020204030204" pitchFamily="34" charset="0"/>
              </a:rPr>
              <a:t>If your group or organisation holds data relating to community perceptions of safety, please  put your name, org/group and contact details on the CSP  sheet on your table.</a:t>
            </a:r>
            <a:endParaRPr lang="en-GB" sz="2400" dirty="0">
              <a:solidFill>
                <a:srgbClr val="CC6600"/>
              </a:solidFill>
              <a:effectLst/>
              <a:latin typeface="Calibri" panose="020F0502020204030204" pitchFamily="34" charset="0"/>
              <a:ea typeface="Calibri" panose="020F0502020204030204" pitchFamily="34" charset="0"/>
            </a:endParaRPr>
          </a:p>
          <a:p>
            <a:pPr marL="457200"/>
            <a:endParaRPr lang="en-US" sz="2400" b="1" dirty="0">
              <a:solidFill>
                <a:srgbClr val="CC6600"/>
              </a:solidFill>
              <a:latin typeface="Calibri" panose="020F05020202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2E0BCD72-2618-EC7A-2A17-CB3BD82516E5}"/>
              </a:ext>
            </a:extLst>
          </p:cNvPr>
          <p:cNvSpPr/>
          <p:nvPr/>
        </p:nvSpPr>
        <p:spPr>
          <a:xfrm>
            <a:off x="8095120" y="262662"/>
            <a:ext cx="3968078" cy="6494085"/>
          </a:xfrm>
          <a:prstGeom prst="rect">
            <a:avLst/>
          </a:prstGeom>
        </p:spPr>
        <p:style>
          <a:lnRef idx="0">
            <a:schemeClr val="accent4"/>
          </a:lnRef>
          <a:fillRef idx="3">
            <a:schemeClr val="accent4"/>
          </a:fillRef>
          <a:effectRef idx="3">
            <a:schemeClr val="accent4"/>
          </a:effectRef>
          <a:fontRef idx="minor">
            <a:schemeClr val="lt1"/>
          </a:fontRef>
        </p:style>
        <p:txBody>
          <a:bodyPr wrap="square" lIns="91440" tIns="45720" rIns="91440" bIns="45720">
            <a:spAutoFit/>
          </a:bodyPr>
          <a:lstStyle/>
          <a:p>
            <a:pPr marL="457200"/>
            <a:r>
              <a:rPr lang="en-US" sz="2800" b="1" dirty="0">
                <a:solidFill>
                  <a:srgbClr val="FFFF00"/>
                </a:solidFill>
                <a:effectLst/>
                <a:latin typeface="Calibri" panose="020F0502020204030204" pitchFamily="34" charset="0"/>
                <a:ea typeface="Calibri" panose="020F0502020204030204" pitchFamily="34" charset="0"/>
              </a:rPr>
              <a:t>Logging onto </a:t>
            </a:r>
            <a:r>
              <a:rPr lang="en-US" sz="2800" b="1" dirty="0" err="1">
                <a:solidFill>
                  <a:srgbClr val="FFFF00"/>
                </a:solidFill>
                <a:effectLst/>
                <a:latin typeface="Calibri" panose="020F0502020204030204" pitchFamily="34" charset="0"/>
                <a:ea typeface="Calibri" panose="020F0502020204030204" pitchFamily="34" charset="0"/>
              </a:rPr>
              <a:t>Mentimeter</a:t>
            </a:r>
            <a:r>
              <a:rPr lang="en-US" sz="2800" b="1" dirty="0">
                <a:solidFill>
                  <a:srgbClr val="FFFF00"/>
                </a:solidFill>
                <a:effectLst/>
                <a:latin typeface="Calibri" panose="020F0502020204030204" pitchFamily="34" charset="0"/>
                <a:ea typeface="Calibri" panose="020F0502020204030204" pitchFamily="34" charset="0"/>
              </a:rPr>
              <a:t>:</a:t>
            </a:r>
          </a:p>
          <a:p>
            <a:pPr marL="457200"/>
            <a:endParaRPr lang="en-US" sz="2800" b="1" dirty="0">
              <a:solidFill>
                <a:srgbClr val="FFFF00"/>
              </a:solidFill>
              <a:effectLst/>
              <a:latin typeface="Calibri" panose="020F0502020204030204" pitchFamily="34" charset="0"/>
              <a:ea typeface="Calibri" panose="020F0502020204030204" pitchFamily="34" charset="0"/>
            </a:endParaRPr>
          </a:p>
          <a:p>
            <a:pPr marL="457200"/>
            <a:r>
              <a:rPr lang="en-US" sz="2800" b="1" dirty="0">
                <a:solidFill>
                  <a:srgbClr val="FFFF00"/>
                </a:solidFill>
                <a:latin typeface="Calibri" panose="020F0502020204030204" pitchFamily="34" charset="0"/>
                <a:ea typeface="Calibri" panose="020F0502020204030204" pitchFamily="34" charset="0"/>
              </a:rPr>
              <a:t>1. Go to your internet browser page and type in: </a:t>
            </a:r>
            <a:r>
              <a:rPr lang="en-US" sz="2800" b="1" i="1" dirty="0">
                <a:solidFill>
                  <a:srgbClr val="FFFF00"/>
                </a:solidFill>
                <a:latin typeface="Calibri" panose="020F0502020204030204" pitchFamily="34" charset="0"/>
                <a:ea typeface="Calibri" panose="020F0502020204030204" pitchFamily="34" charset="0"/>
              </a:rPr>
              <a:t>menti.com</a:t>
            </a:r>
          </a:p>
          <a:p>
            <a:pPr marL="457200"/>
            <a:endParaRPr lang="en-US" sz="2800" b="1" i="1" dirty="0">
              <a:solidFill>
                <a:srgbClr val="FFFF00"/>
              </a:solidFill>
              <a:latin typeface="Calibri" panose="020F0502020204030204" pitchFamily="34" charset="0"/>
              <a:ea typeface="Calibri" panose="020F0502020204030204" pitchFamily="34" charset="0"/>
            </a:endParaRPr>
          </a:p>
          <a:p>
            <a:pPr marL="457200"/>
            <a:r>
              <a:rPr lang="en-US" sz="2800" b="1" dirty="0">
                <a:solidFill>
                  <a:srgbClr val="FFFF00"/>
                </a:solidFill>
                <a:latin typeface="Calibri" panose="020F0502020204030204" pitchFamily="34" charset="0"/>
                <a:ea typeface="Calibri" panose="020F0502020204030204" pitchFamily="34" charset="0"/>
              </a:rPr>
              <a:t>2. You will be asked for a code, type in: </a:t>
            </a:r>
            <a:r>
              <a:rPr lang="en-US" sz="2800" b="1" i="1" dirty="0">
                <a:solidFill>
                  <a:srgbClr val="FFFF00"/>
                </a:solidFill>
                <a:latin typeface="Calibri" panose="020F0502020204030204" pitchFamily="34" charset="0"/>
                <a:ea typeface="Calibri" panose="020F0502020204030204" pitchFamily="34" charset="0"/>
              </a:rPr>
              <a:t>1537 5650</a:t>
            </a:r>
          </a:p>
          <a:p>
            <a:pPr marL="457200"/>
            <a:endParaRPr lang="en-US" sz="2800" b="1" i="1" dirty="0">
              <a:solidFill>
                <a:srgbClr val="FFFF00"/>
              </a:solidFill>
              <a:latin typeface="Calibri" panose="020F0502020204030204" pitchFamily="34" charset="0"/>
              <a:ea typeface="Calibri" panose="020F0502020204030204" pitchFamily="34" charset="0"/>
            </a:endParaRPr>
          </a:p>
          <a:p>
            <a:pPr marL="457200"/>
            <a:r>
              <a:rPr lang="en-US" sz="2800" b="1" i="1" dirty="0">
                <a:solidFill>
                  <a:srgbClr val="FFFF00"/>
                </a:solidFill>
                <a:latin typeface="Calibri" panose="020F0502020204030204" pitchFamily="34" charset="0"/>
                <a:ea typeface="Calibri" panose="020F0502020204030204" pitchFamily="34" charset="0"/>
              </a:rPr>
              <a:t>3. </a:t>
            </a:r>
            <a:r>
              <a:rPr lang="en-US" sz="2800" b="1" dirty="0">
                <a:solidFill>
                  <a:srgbClr val="FFFF00"/>
                </a:solidFill>
                <a:latin typeface="Calibri" panose="020F0502020204030204" pitchFamily="34" charset="0"/>
                <a:ea typeface="Calibri" panose="020F0502020204030204" pitchFamily="34" charset="0"/>
              </a:rPr>
              <a:t>Answer the question</a:t>
            </a:r>
          </a:p>
          <a:p>
            <a:pPr marL="457200"/>
            <a:endParaRPr lang="en-US" sz="2800" b="1" dirty="0">
              <a:solidFill>
                <a:srgbClr val="CC6600"/>
              </a:solidFill>
              <a:latin typeface="Calibri" panose="020F0502020204030204" pitchFamily="34" charset="0"/>
              <a:ea typeface="Calibri" panose="020F0502020204030204" pitchFamily="34" charset="0"/>
            </a:endParaRPr>
          </a:p>
          <a:p>
            <a:pPr marL="457200"/>
            <a:endParaRPr lang="en-US" sz="2400" b="1" dirty="0">
              <a:solidFill>
                <a:srgbClr val="CC6600"/>
              </a:solidFill>
              <a:latin typeface="Calibri" panose="020F0502020204030204" pitchFamily="34" charset="0"/>
              <a:ea typeface="Calibri" panose="020F0502020204030204" pitchFamily="34" charset="0"/>
            </a:endParaRPr>
          </a:p>
        </p:txBody>
      </p:sp>
      <p:sp>
        <p:nvSpPr>
          <p:cNvPr id="6" name="Arrow: Striped Right 5">
            <a:extLst>
              <a:ext uri="{FF2B5EF4-FFF2-40B4-BE49-F238E27FC236}">
                <a16:creationId xmlns:a16="http://schemas.microsoft.com/office/drawing/2014/main" id="{67E5C63F-1514-43C6-E125-EEA9BA6F4F30}"/>
              </a:ext>
            </a:extLst>
          </p:cNvPr>
          <p:cNvSpPr/>
          <p:nvPr/>
        </p:nvSpPr>
        <p:spPr>
          <a:xfrm>
            <a:off x="4019551" y="2771330"/>
            <a:ext cx="3804323" cy="484632"/>
          </a:xfrm>
          <a:prstGeom prst="stripedRightArrow">
            <a:avLst/>
          </a:prstGeom>
          <a:ln>
            <a:solidFill>
              <a:srgbClr val="EE7B3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7789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150417" y="164757"/>
            <a:ext cx="4935933" cy="5388655"/>
          </a:xfrm>
          <a:prstGeom prst="rect">
            <a:avLst/>
          </a:prstGeom>
          <a:noFill/>
        </p:spPr>
        <p:txBody>
          <a:bodyPr wrap="square" lIns="91440" tIns="45720" rIns="91440" bIns="45720">
            <a:spAutoFit/>
          </a:bodyPr>
          <a:lstStyle/>
          <a:p>
            <a:pPr marL="19050" marR="0" lvl="1" indent="0" defTabSz="914400" rtl="0" eaLnBrk="1" fontAlgn="auto" latinLnBrk="0" hangingPunct="1">
              <a:lnSpc>
                <a:spcPct val="107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rPr>
              <a:t>Could you help ?</a:t>
            </a:r>
            <a:endPar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r>
              <a:rPr lang="en-GB" sz="3200" b="1"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1. Community engagement hours available for next 6 months</a:t>
            </a:r>
          </a:p>
          <a:p>
            <a:pPr marL="19050" marR="0" lvl="1" indent="0"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r>
              <a:rPr lang="en-GB" sz="3200" b="1"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2. Volunteer listeners  </a:t>
            </a: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BEB67E2-DE79-53E2-DEBD-24B69C2637A9}"/>
              </a:ext>
            </a:extLst>
          </p:cNvPr>
          <p:cNvPicPr>
            <a:picLocks noChangeAspect="1"/>
          </p:cNvPicPr>
          <p:nvPr/>
        </p:nvPicPr>
        <p:blipFill>
          <a:blip r:embed="rId2"/>
          <a:stretch>
            <a:fillRect/>
          </a:stretch>
        </p:blipFill>
        <p:spPr>
          <a:xfrm>
            <a:off x="5210175" y="92187"/>
            <a:ext cx="6602251" cy="6673626"/>
          </a:xfrm>
          <a:prstGeom prst="rect">
            <a:avLst/>
          </a:prstGeom>
        </p:spPr>
      </p:pic>
      <p:sp>
        <p:nvSpPr>
          <p:cNvPr id="4" name="Arrow: Notched Right 3">
            <a:extLst>
              <a:ext uri="{FF2B5EF4-FFF2-40B4-BE49-F238E27FC236}">
                <a16:creationId xmlns:a16="http://schemas.microsoft.com/office/drawing/2014/main" id="{AF157E9B-972C-FB8C-CB75-2A0AC1D9F218}"/>
              </a:ext>
            </a:extLst>
          </p:cNvPr>
          <p:cNvSpPr/>
          <p:nvPr/>
        </p:nvSpPr>
        <p:spPr>
          <a:xfrm rot="21171395">
            <a:off x="3993413" y="3674226"/>
            <a:ext cx="1191253" cy="484632"/>
          </a:xfrm>
          <a:prstGeom prst="notch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6368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092824" y="415467"/>
            <a:ext cx="5388703" cy="5464060"/>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Dr Mike Hearne</a:t>
            </a:r>
          </a:p>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Managing Director, Taurus Healthcare</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US" sz="32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Herefordshire General Practice</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US" sz="3200" b="1" dirty="0">
              <a:solidFill>
                <a:srgbClr val="FF542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US" sz="40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About General Practice</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US" sz="4000" b="1" dirty="0">
              <a:solidFill>
                <a:srgbClr val="FF5427"/>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2DD8A61-C030-8EEE-DC1E-7F3522754D59}"/>
              </a:ext>
            </a:extLst>
          </p:cNvPr>
          <p:cNvPicPr>
            <a:picLocks noChangeAspect="1"/>
          </p:cNvPicPr>
          <p:nvPr/>
        </p:nvPicPr>
        <p:blipFill>
          <a:blip r:embed="rId2"/>
          <a:stretch>
            <a:fillRect/>
          </a:stretch>
        </p:blipFill>
        <p:spPr>
          <a:xfrm>
            <a:off x="4025050" y="5459412"/>
            <a:ext cx="3524250" cy="714375"/>
          </a:xfrm>
          <a:prstGeom prst="rect">
            <a:avLst/>
          </a:prstGeom>
        </p:spPr>
      </p:pic>
    </p:spTree>
    <p:extLst>
      <p:ext uri="{BB962C8B-B14F-4D97-AF65-F5344CB8AC3E}">
        <p14:creationId xmlns:p14="http://schemas.microsoft.com/office/powerpoint/2010/main" val="337343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59292" y="809612"/>
            <a:ext cx="9144000" cy="2387600"/>
          </a:xfrm>
        </p:spPr>
        <p:txBody>
          <a:bodyPr>
            <a:normAutofit/>
          </a:bodyPr>
          <a:lstStyle/>
          <a:p>
            <a:r>
              <a:rPr lang="en-US" b="1" dirty="0"/>
              <a:t>Herefordshire General Practice</a:t>
            </a:r>
            <a:endParaRPr lang="en-GB" b="1" dirty="0"/>
          </a:p>
        </p:txBody>
      </p:sp>
      <p:sp>
        <p:nvSpPr>
          <p:cNvPr id="3" name="Subtitle 2">
            <a:extLst>
              <a:ext uri="{FF2B5EF4-FFF2-40B4-BE49-F238E27FC236}">
                <a16:creationId xmlns:a16="http://schemas.microsoft.com/office/drawing/2014/main" id="{12CEA240-6302-64DE-AADE-588A0BAA088B}"/>
              </a:ext>
            </a:extLst>
          </p:cNvPr>
          <p:cNvSpPr>
            <a:spLocks noGrp="1"/>
          </p:cNvSpPr>
          <p:nvPr>
            <p:ph type="subTitle" idx="1"/>
          </p:nvPr>
        </p:nvSpPr>
        <p:spPr>
          <a:xfrm>
            <a:off x="1523999" y="3178451"/>
            <a:ext cx="9144000" cy="1655762"/>
          </a:xfrm>
        </p:spPr>
        <p:txBody>
          <a:bodyPr>
            <a:normAutofit/>
          </a:bodyPr>
          <a:lstStyle/>
          <a:p>
            <a:r>
              <a:rPr lang="en-US" sz="2800" dirty="0"/>
              <a:t>A General Practice Collaborative</a:t>
            </a:r>
          </a:p>
        </p:txBody>
      </p:sp>
      <p:pic>
        <p:nvPicPr>
          <p:cNvPr id="4" name="Picture 3">
            <a:extLst>
              <a:ext uri="{FF2B5EF4-FFF2-40B4-BE49-F238E27FC236}">
                <a16:creationId xmlns:a16="http://schemas.microsoft.com/office/drawing/2014/main" id="{A45FA258-DF31-DBFD-3EC0-CFED994065E1}"/>
              </a:ext>
            </a:extLst>
          </p:cNvPr>
          <p:cNvPicPr>
            <a:picLocks noChangeAspect="1"/>
          </p:cNvPicPr>
          <p:nvPr/>
        </p:nvPicPr>
        <p:blipFill>
          <a:blip r:embed="rId2"/>
          <a:stretch>
            <a:fillRect/>
          </a:stretch>
        </p:blipFill>
        <p:spPr>
          <a:xfrm>
            <a:off x="9473080" y="444987"/>
            <a:ext cx="2389839" cy="48162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4631" b="32351"/>
          <a:stretch/>
        </p:blipFill>
        <p:spPr>
          <a:xfrm>
            <a:off x="0" y="4871666"/>
            <a:ext cx="12262585" cy="211690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7566" y="4905467"/>
            <a:ext cx="4616918" cy="2049306"/>
          </a:xfrm>
          <a:prstGeom prst="rect">
            <a:avLst/>
          </a:prstGeom>
        </p:spPr>
      </p:pic>
    </p:spTree>
    <p:extLst>
      <p:ext uri="{BB962C8B-B14F-4D97-AF65-F5344CB8AC3E}">
        <p14:creationId xmlns:p14="http://schemas.microsoft.com/office/powerpoint/2010/main" val="903379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E1DEC2D-29C0-1FA6-895B-830F30E7D9A7}"/>
              </a:ext>
            </a:extLst>
          </p:cNvPr>
          <p:cNvCxnSpPr/>
          <p:nvPr/>
        </p:nvCxnSpPr>
        <p:spPr>
          <a:xfrm>
            <a:off x="317204" y="1307803"/>
            <a:ext cx="1134494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0C6AACB-2A53-26C8-274C-4E4597EF0E86}"/>
              </a:ext>
            </a:extLst>
          </p:cNvPr>
          <p:cNvSpPr txBox="1"/>
          <p:nvPr/>
        </p:nvSpPr>
        <p:spPr>
          <a:xfrm>
            <a:off x="233917" y="245959"/>
            <a:ext cx="99006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Purpose </a:t>
            </a: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AEE5CC4-7C46-8819-3E7A-D6BD7377CF73}"/>
              </a:ext>
            </a:extLst>
          </p:cNvPr>
          <p:cNvSpPr txBox="1"/>
          <p:nvPr/>
        </p:nvSpPr>
        <p:spPr>
          <a:xfrm>
            <a:off x="317204" y="1413063"/>
            <a:ext cx="11344940" cy="464742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presentation will aim to:</a:t>
            </a:r>
          </a:p>
          <a:p>
            <a:pPr marL="342900" marR="0" lvl="0" indent="-34290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Explain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pressures in general practice</a:t>
            </a:r>
          </a:p>
          <a:p>
            <a:pPr marL="342900" marR="0" lvl="0" indent="-34290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Provide an overview of the new ways of working in general practice</a:t>
            </a:r>
          </a:p>
          <a:p>
            <a:pPr marL="342900" marR="0" lvl="0" indent="-34290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Describe our unique leadership approach to co-ordinate our voice and delivery</a:t>
            </a:r>
          </a:p>
          <a:p>
            <a:pPr marL="342900" marR="0" lvl="0" indent="-34290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Discuss opportunities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collaborate with communities and VCS</a:t>
            </a:r>
          </a:p>
          <a:p>
            <a:pPr marL="1828800" marR="0" lvl="4"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A screenshot of a cell phone&#10;&#10;Description automatically generated">
            <a:extLst>
              <a:ext uri="{FF2B5EF4-FFF2-40B4-BE49-F238E27FC236}">
                <a16:creationId xmlns:a16="http://schemas.microsoft.com/office/drawing/2014/main" id="{91683204-2826-7079-4C6C-AE604687E77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39468" y="377550"/>
            <a:ext cx="1988758" cy="400253"/>
          </a:xfrm>
          <a:prstGeom prst="rect">
            <a:avLst/>
          </a:prstGeom>
        </p:spPr>
      </p:pic>
    </p:spTree>
    <p:extLst>
      <p:ext uri="{BB962C8B-B14F-4D97-AF65-F5344CB8AC3E}">
        <p14:creationId xmlns:p14="http://schemas.microsoft.com/office/powerpoint/2010/main" val="723818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E1DEC2D-29C0-1FA6-895B-830F30E7D9A7}"/>
              </a:ext>
            </a:extLst>
          </p:cNvPr>
          <p:cNvCxnSpPr/>
          <p:nvPr/>
        </p:nvCxnSpPr>
        <p:spPr>
          <a:xfrm>
            <a:off x="317204" y="1307803"/>
            <a:ext cx="1134494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0C6AACB-2A53-26C8-274C-4E4597EF0E86}"/>
              </a:ext>
            </a:extLst>
          </p:cNvPr>
          <p:cNvSpPr txBox="1"/>
          <p:nvPr/>
        </p:nvSpPr>
        <p:spPr>
          <a:xfrm>
            <a:off x="233917" y="245959"/>
            <a:ext cx="99006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Key facts about general practice</a:t>
            </a: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2" name="Picture 41" descr="A screenshot of a cell phone&#10;&#10;Description automatically generated">
            <a:extLst>
              <a:ext uri="{FF2B5EF4-FFF2-40B4-BE49-F238E27FC236}">
                <a16:creationId xmlns:a16="http://schemas.microsoft.com/office/drawing/2014/main" id="{2AD7A075-F858-8926-22D6-D61A5E73AEC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39468" y="377550"/>
            <a:ext cx="1988758" cy="400253"/>
          </a:xfrm>
          <a:prstGeom prst="rect">
            <a:avLst/>
          </a:prstGeom>
        </p:spPr>
      </p:pic>
      <p:sp>
        <p:nvSpPr>
          <p:cNvPr id="2" name="TextBox 1"/>
          <p:cNvSpPr txBox="1"/>
          <p:nvPr/>
        </p:nvSpPr>
        <p:spPr>
          <a:xfrm>
            <a:off x="619760" y="1869440"/>
            <a:ext cx="10714547" cy="4185761"/>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Lives with real money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Left shift (movement of work from secondary care into community) if unfunded is paid for by GP partners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GP practices &amp; Taurus are NHS Family- legal provision of pension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90% of NHS contacts are primary care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GMS contract was negotiated with an average 4 consultations year in 2004, balancing mechanism was DDRB- which was ignored until very recently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Herefordshire practices currently providing 7-9 consultations/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year, and 3</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highest GP access data in country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Reducing numbers of GPs: so seeing more people with less GPs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189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E1DEC2D-29C0-1FA6-895B-830F30E7D9A7}"/>
              </a:ext>
            </a:extLst>
          </p:cNvPr>
          <p:cNvCxnSpPr/>
          <p:nvPr/>
        </p:nvCxnSpPr>
        <p:spPr>
          <a:xfrm>
            <a:off x="317204" y="1307803"/>
            <a:ext cx="1134494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0C6AACB-2A53-26C8-274C-4E4597EF0E86}"/>
              </a:ext>
            </a:extLst>
          </p:cNvPr>
          <p:cNvSpPr txBox="1"/>
          <p:nvPr/>
        </p:nvSpPr>
        <p:spPr>
          <a:xfrm>
            <a:off x="233917" y="245959"/>
            <a:ext cx="99006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Introduction to Herefordshire General Practice (HGP)</a:t>
            </a: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F58A08A-EE37-E4D8-B48A-F039D3552963}"/>
              </a:ext>
            </a:extLst>
          </p:cNvPr>
          <p:cNvSpPr txBox="1"/>
          <p:nvPr/>
        </p:nvSpPr>
        <p:spPr>
          <a:xfrm>
            <a:off x="233917" y="830734"/>
            <a:ext cx="111003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Who are Herefordshire General Practice (HGP)?</a:t>
            </a:r>
            <a:endParaRPr kumimoji="0" lang="en-GB" sz="18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endParaRPr>
          </a:p>
        </p:txBody>
      </p:sp>
      <p:pic>
        <p:nvPicPr>
          <p:cNvPr id="3" name="Picture 2" descr="A screenshot of a cell phone&#10;&#10;Description automatically generated">
            <a:extLst>
              <a:ext uri="{FF2B5EF4-FFF2-40B4-BE49-F238E27FC236}">
                <a16:creationId xmlns:a16="http://schemas.microsoft.com/office/drawing/2014/main" id="{1F54B1F4-56A5-AA9D-DDB1-20AFA8095D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39468" y="377550"/>
            <a:ext cx="1988758" cy="400253"/>
          </a:xfrm>
          <a:prstGeom prst="rect">
            <a:avLst/>
          </a:prstGeom>
        </p:spPr>
      </p:pic>
      <p:sp>
        <p:nvSpPr>
          <p:cNvPr id="4" name="TextBox 3">
            <a:extLst>
              <a:ext uri="{FF2B5EF4-FFF2-40B4-BE49-F238E27FC236}">
                <a16:creationId xmlns:a16="http://schemas.microsoft.com/office/drawing/2014/main" id="{17C46B0F-1707-436E-E18E-C872F0A87BB4}"/>
              </a:ext>
            </a:extLst>
          </p:cNvPr>
          <p:cNvSpPr txBox="1"/>
          <p:nvPr/>
        </p:nvSpPr>
        <p:spPr>
          <a:xfrm>
            <a:off x="233917" y="1722335"/>
            <a:ext cx="99538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HGP is a collaborative made of up the following organisations:</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D093FCA-A581-18EB-E396-FAD32C86DFD7}"/>
              </a:ext>
            </a:extLst>
          </p:cNvPr>
          <p:cNvSpPr txBox="1"/>
          <p:nvPr/>
        </p:nvSpPr>
        <p:spPr>
          <a:xfrm>
            <a:off x="1445852" y="2845486"/>
            <a:ext cx="66240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19 Herefordshire Based GP Practices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484AC2B-F92C-690E-9EF5-62BB9CABB7AE}"/>
              </a:ext>
            </a:extLst>
          </p:cNvPr>
          <p:cNvSpPr txBox="1"/>
          <p:nvPr/>
        </p:nvSpPr>
        <p:spPr>
          <a:xfrm>
            <a:off x="1445851" y="3754438"/>
            <a:ext cx="9249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Primary Care Networks (General Practice Component)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8460C56A-97B4-A46C-8852-A7140DDB72CE}"/>
              </a:ext>
            </a:extLst>
          </p:cNvPr>
          <p:cNvGrpSpPr/>
          <p:nvPr/>
        </p:nvGrpSpPr>
        <p:grpSpPr>
          <a:xfrm>
            <a:off x="412897" y="2690790"/>
            <a:ext cx="650359" cy="621144"/>
            <a:chOff x="8573870" y="873353"/>
            <a:chExt cx="1662130" cy="1662129"/>
          </a:xfrm>
        </p:grpSpPr>
        <p:sp>
          <p:nvSpPr>
            <p:cNvPr id="13" name="Oval 12">
              <a:extLst>
                <a:ext uri="{FF2B5EF4-FFF2-40B4-BE49-F238E27FC236}">
                  <a16:creationId xmlns:a16="http://schemas.microsoft.com/office/drawing/2014/main" id="{A8116C0B-D533-BD67-FF2A-FE45AEFE71FB}"/>
                </a:ext>
              </a:extLst>
            </p:cNvPr>
            <p:cNvSpPr/>
            <p:nvPr/>
          </p:nvSpPr>
          <p:spPr bwMode="auto">
            <a:xfrm>
              <a:off x="8573870" y="873353"/>
              <a:ext cx="1662130" cy="1662129"/>
            </a:xfrm>
            <a:prstGeom prst="ellipse">
              <a:avLst/>
            </a:prstGeom>
            <a:solidFill>
              <a:schemeClr val="accent1"/>
            </a:solidFill>
            <a:ln w="19050">
              <a:solidFill>
                <a:schemeClr val="accent1">
                  <a:lumMod val="75000"/>
                </a:schemeClr>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8A1C0025-076D-0D5E-177B-5FF48DF16EB4}"/>
                </a:ext>
              </a:extLst>
            </p:cNvPr>
            <p:cNvGrpSpPr/>
            <p:nvPr/>
          </p:nvGrpSpPr>
          <p:grpSpPr>
            <a:xfrm>
              <a:off x="8942049" y="1340649"/>
              <a:ext cx="925772" cy="727540"/>
              <a:chOff x="-5202046" y="2527805"/>
              <a:chExt cx="705685" cy="554579"/>
            </a:xfrm>
            <a:solidFill>
              <a:schemeClr val="bg1"/>
            </a:solidFill>
          </p:grpSpPr>
          <p:sp>
            <p:nvSpPr>
              <p:cNvPr id="15" name="Freeform: Shape 14">
                <a:extLst>
                  <a:ext uri="{FF2B5EF4-FFF2-40B4-BE49-F238E27FC236}">
                    <a16:creationId xmlns:a16="http://schemas.microsoft.com/office/drawing/2014/main" id="{214D4108-E5AD-7F5B-08A9-EBF6036ABBBC}"/>
                  </a:ext>
                </a:extLst>
              </p:cNvPr>
              <p:cNvSpPr/>
              <p:nvPr/>
            </p:nvSpPr>
            <p:spPr>
              <a:xfrm>
                <a:off x="-5098987" y="2527805"/>
                <a:ext cx="472344" cy="127192"/>
              </a:xfrm>
              <a:custGeom>
                <a:avLst/>
                <a:gdLst>
                  <a:gd name="connsiteX0" fmla="*/ 403574 w 472344"/>
                  <a:gd name="connsiteY0" fmla="*/ 81283 h 127192"/>
                  <a:gd name="connsiteX1" fmla="*/ 387287 w 472344"/>
                  <a:gd name="connsiteY1" fmla="*/ 104143 h 127192"/>
                  <a:gd name="connsiteX2" fmla="*/ 472345 w 472344"/>
                  <a:gd name="connsiteY2" fmla="*/ 112239 h 127192"/>
                  <a:gd name="connsiteX3" fmla="*/ 436817 w 472344"/>
                  <a:gd name="connsiteY3" fmla="*/ 34515 h 127192"/>
                  <a:gd name="connsiteX4" fmla="*/ 420243 w 472344"/>
                  <a:gd name="connsiteY4" fmla="*/ 57851 h 127192"/>
                  <a:gd name="connsiteX5" fmla="*/ 0 w 472344"/>
                  <a:gd name="connsiteY5" fmla="*/ 107953 h 127192"/>
                  <a:gd name="connsiteX6" fmla="*/ 21146 w 472344"/>
                  <a:gd name="connsiteY6" fmla="*/ 127193 h 127192"/>
                  <a:gd name="connsiteX7" fmla="*/ 403574 w 472344"/>
                  <a:gd name="connsiteY7" fmla="*/ 81283 h 12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344" h="127192">
                    <a:moveTo>
                      <a:pt x="403574" y="81283"/>
                    </a:moveTo>
                    <a:lnTo>
                      <a:pt x="387287" y="104143"/>
                    </a:lnTo>
                    <a:lnTo>
                      <a:pt x="472345" y="112239"/>
                    </a:lnTo>
                    <a:lnTo>
                      <a:pt x="436817" y="34515"/>
                    </a:lnTo>
                    <a:lnTo>
                      <a:pt x="420243" y="57851"/>
                    </a:lnTo>
                    <a:cubicBezTo>
                      <a:pt x="190024" y="-96168"/>
                      <a:pt x="1905" y="105857"/>
                      <a:pt x="0" y="107953"/>
                    </a:cubicBezTo>
                    <a:lnTo>
                      <a:pt x="21146" y="127193"/>
                    </a:lnTo>
                    <a:cubicBezTo>
                      <a:pt x="28289" y="119478"/>
                      <a:pt x="194024" y="-58259"/>
                      <a:pt x="403574" y="8128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5FA6232-A00D-F128-DEF7-1BCD0BF91C0C}"/>
                  </a:ext>
                </a:extLst>
              </p:cNvPr>
              <p:cNvSpPr/>
              <p:nvPr/>
            </p:nvSpPr>
            <p:spPr>
              <a:xfrm>
                <a:off x="-5095558" y="2955226"/>
                <a:ext cx="472344" cy="127158"/>
              </a:xfrm>
              <a:custGeom>
                <a:avLst/>
                <a:gdLst>
                  <a:gd name="connsiteX0" fmla="*/ 0 w 472344"/>
                  <a:gd name="connsiteY0" fmla="*/ 14859 h 127158"/>
                  <a:gd name="connsiteX1" fmla="*/ 35528 w 472344"/>
                  <a:gd name="connsiteY1" fmla="*/ 92583 h 127158"/>
                  <a:gd name="connsiteX2" fmla="*/ 52197 w 472344"/>
                  <a:gd name="connsiteY2" fmla="*/ 69247 h 127158"/>
                  <a:gd name="connsiteX3" fmla="*/ 229934 w 472344"/>
                  <a:gd name="connsiteY3" fmla="*/ 127159 h 127158"/>
                  <a:gd name="connsiteX4" fmla="*/ 472345 w 472344"/>
                  <a:gd name="connsiteY4" fmla="*/ 19240 h 127158"/>
                  <a:gd name="connsiteX5" fmla="*/ 451199 w 472344"/>
                  <a:gd name="connsiteY5" fmla="*/ 0 h 127158"/>
                  <a:gd name="connsiteX6" fmla="*/ 68771 w 472344"/>
                  <a:gd name="connsiteY6" fmla="*/ 45910 h 127158"/>
                  <a:gd name="connsiteX7" fmla="*/ 85058 w 472344"/>
                  <a:gd name="connsiteY7" fmla="*/ 23050 h 127158"/>
                  <a:gd name="connsiteX8" fmla="*/ 0 w 472344"/>
                  <a:gd name="connsiteY8" fmla="*/ 14859 h 12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344" h="127158">
                    <a:moveTo>
                      <a:pt x="0" y="14859"/>
                    </a:moveTo>
                    <a:lnTo>
                      <a:pt x="35528" y="92583"/>
                    </a:lnTo>
                    <a:lnTo>
                      <a:pt x="52197" y="69247"/>
                    </a:lnTo>
                    <a:cubicBezTo>
                      <a:pt x="115633" y="111728"/>
                      <a:pt x="175927" y="127159"/>
                      <a:pt x="229934" y="127159"/>
                    </a:cubicBezTo>
                    <a:cubicBezTo>
                      <a:pt x="371951" y="127159"/>
                      <a:pt x="471011" y="20669"/>
                      <a:pt x="472345" y="19240"/>
                    </a:cubicBezTo>
                    <a:lnTo>
                      <a:pt x="451199" y="0"/>
                    </a:lnTo>
                    <a:cubicBezTo>
                      <a:pt x="444151" y="7715"/>
                      <a:pt x="278416" y="185452"/>
                      <a:pt x="68771" y="45910"/>
                    </a:cubicBezTo>
                    <a:lnTo>
                      <a:pt x="85058" y="23050"/>
                    </a:lnTo>
                    <a:lnTo>
                      <a:pt x="0" y="1485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8D7B083D-3B9E-5F32-F464-1DDF2E20063C}"/>
                  </a:ext>
                </a:extLst>
              </p:cNvPr>
              <p:cNvSpPr/>
              <p:nvPr/>
            </p:nvSpPr>
            <p:spPr>
              <a:xfrm>
                <a:off x="-4737347" y="2686431"/>
                <a:ext cx="240986" cy="237458"/>
              </a:xfrm>
              <a:custGeom>
                <a:avLst/>
                <a:gdLst>
                  <a:gd name="connsiteX0" fmla="*/ 165093 w 240986"/>
                  <a:gd name="connsiteY0" fmla="*/ 31718 h 237458"/>
                  <a:gd name="connsiteX1" fmla="*/ 167283 w 240986"/>
                  <a:gd name="connsiteY1" fmla="*/ 7620 h 237458"/>
                  <a:gd name="connsiteX2" fmla="*/ 141375 w 240986"/>
                  <a:gd name="connsiteY2" fmla="*/ 0 h 237458"/>
                  <a:gd name="connsiteX3" fmla="*/ 130136 w 240986"/>
                  <a:gd name="connsiteY3" fmla="*/ 21431 h 237458"/>
                  <a:gd name="connsiteX4" fmla="*/ 106133 w 240986"/>
                  <a:gd name="connsiteY4" fmla="*/ 22003 h 237458"/>
                  <a:gd name="connsiteX5" fmla="*/ 93846 w 240986"/>
                  <a:gd name="connsiteY5" fmla="*/ 1143 h 237458"/>
                  <a:gd name="connsiteX6" fmla="*/ 67556 w 240986"/>
                  <a:gd name="connsiteY6" fmla="*/ 10478 h 237458"/>
                  <a:gd name="connsiteX7" fmla="*/ 71081 w 240986"/>
                  <a:gd name="connsiteY7" fmla="*/ 34480 h 237458"/>
                  <a:gd name="connsiteX8" fmla="*/ 52031 w 240986"/>
                  <a:gd name="connsiteY8" fmla="*/ 49054 h 237458"/>
                  <a:gd name="connsiteX9" fmla="*/ 29838 w 240986"/>
                  <a:gd name="connsiteY9" fmla="*/ 39433 h 237458"/>
                  <a:gd name="connsiteX10" fmla="*/ 14026 w 240986"/>
                  <a:gd name="connsiteY10" fmla="*/ 62389 h 237458"/>
                  <a:gd name="connsiteX11" fmla="*/ 30885 w 240986"/>
                  <a:gd name="connsiteY11" fmla="*/ 79629 h 237458"/>
                  <a:gd name="connsiteX12" fmla="*/ 24122 w 240986"/>
                  <a:gd name="connsiteY12" fmla="*/ 102584 h 237458"/>
                  <a:gd name="connsiteX13" fmla="*/ 501 w 240986"/>
                  <a:gd name="connsiteY13" fmla="*/ 107918 h 237458"/>
                  <a:gd name="connsiteX14" fmla="*/ 24 w 240986"/>
                  <a:gd name="connsiteY14" fmla="*/ 122491 h 237458"/>
                  <a:gd name="connsiteX15" fmla="*/ 1167 w 240986"/>
                  <a:gd name="connsiteY15" fmla="*/ 135731 h 237458"/>
                  <a:gd name="connsiteX16" fmla="*/ 25075 w 240986"/>
                  <a:gd name="connsiteY16" fmla="*/ 139732 h 237458"/>
                  <a:gd name="connsiteX17" fmla="*/ 33076 w 240986"/>
                  <a:gd name="connsiteY17" fmla="*/ 162306 h 237458"/>
                  <a:gd name="connsiteX18" fmla="*/ 17074 w 240986"/>
                  <a:gd name="connsiteY18" fmla="*/ 180499 h 237458"/>
                  <a:gd name="connsiteX19" fmla="*/ 34124 w 240986"/>
                  <a:gd name="connsiteY19" fmla="*/ 202692 h 237458"/>
                  <a:gd name="connsiteX20" fmla="*/ 55841 w 240986"/>
                  <a:gd name="connsiteY20" fmla="*/ 191929 h 237458"/>
                  <a:gd name="connsiteX21" fmla="*/ 75653 w 240986"/>
                  <a:gd name="connsiteY21" fmla="*/ 205454 h 237458"/>
                  <a:gd name="connsiteX22" fmla="*/ 73367 w 240986"/>
                  <a:gd name="connsiteY22" fmla="*/ 229553 h 237458"/>
                  <a:gd name="connsiteX23" fmla="*/ 100132 w 240986"/>
                  <a:gd name="connsiteY23" fmla="*/ 237458 h 237458"/>
                  <a:gd name="connsiteX24" fmla="*/ 111276 w 240986"/>
                  <a:gd name="connsiteY24" fmla="*/ 215932 h 237458"/>
                  <a:gd name="connsiteX25" fmla="*/ 135279 w 240986"/>
                  <a:gd name="connsiteY25" fmla="*/ 215265 h 237458"/>
                  <a:gd name="connsiteX26" fmla="*/ 147662 w 240986"/>
                  <a:gd name="connsiteY26" fmla="*/ 236125 h 237458"/>
                  <a:gd name="connsiteX27" fmla="*/ 173951 w 240986"/>
                  <a:gd name="connsiteY27" fmla="*/ 226695 h 237458"/>
                  <a:gd name="connsiteX28" fmla="*/ 170331 w 240986"/>
                  <a:gd name="connsiteY28" fmla="*/ 202787 h 237458"/>
                  <a:gd name="connsiteX29" fmla="*/ 189286 w 240986"/>
                  <a:gd name="connsiteY29" fmla="*/ 188119 h 237458"/>
                  <a:gd name="connsiteX30" fmla="*/ 211479 w 240986"/>
                  <a:gd name="connsiteY30" fmla="*/ 197644 h 237458"/>
                  <a:gd name="connsiteX31" fmla="*/ 227196 w 240986"/>
                  <a:gd name="connsiteY31" fmla="*/ 174593 h 237458"/>
                  <a:gd name="connsiteX32" fmla="*/ 210146 w 240986"/>
                  <a:gd name="connsiteY32" fmla="*/ 157353 h 237458"/>
                  <a:gd name="connsiteX33" fmla="*/ 216909 w 240986"/>
                  <a:gd name="connsiteY33" fmla="*/ 134303 h 237458"/>
                  <a:gd name="connsiteX34" fmla="*/ 240531 w 240986"/>
                  <a:gd name="connsiteY34" fmla="*/ 128968 h 237458"/>
                  <a:gd name="connsiteX35" fmla="*/ 240912 w 240986"/>
                  <a:gd name="connsiteY35" fmla="*/ 114776 h 237458"/>
                  <a:gd name="connsiteX36" fmla="*/ 239673 w 240986"/>
                  <a:gd name="connsiteY36" fmla="*/ 101060 h 237458"/>
                  <a:gd name="connsiteX37" fmla="*/ 215766 w 240986"/>
                  <a:gd name="connsiteY37" fmla="*/ 97060 h 237458"/>
                  <a:gd name="connsiteX38" fmla="*/ 207669 w 240986"/>
                  <a:gd name="connsiteY38" fmla="*/ 74485 h 237458"/>
                  <a:gd name="connsiteX39" fmla="*/ 223576 w 240986"/>
                  <a:gd name="connsiteY39" fmla="*/ 56293 h 237458"/>
                  <a:gd name="connsiteX40" fmla="*/ 206526 w 240986"/>
                  <a:gd name="connsiteY40" fmla="*/ 34195 h 237458"/>
                  <a:gd name="connsiteX41" fmla="*/ 184905 w 240986"/>
                  <a:gd name="connsiteY41" fmla="*/ 45053 h 237458"/>
                  <a:gd name="connsiteX42" fmla="*/ 165093 w 240986"/>
                  <a:gd name="connsiteY42" fmla="*/ 31718 h 237458"/>
                  <a:gd name="connsiteX43" fmla="*/ 156044 w 240986"/>
                  <a:gd name="connsiteY43" fmla="*/ 159163 h 237458"/>
                  <a:gd name="connsiteX44" fmla="*/ 79748 w 240986"/>
                  <a:gd name="connsiteY44" fmla="*/ 154210 h 237458"/>
                  <a:gd name="connsiteX45" fmla="*/ 84701 w 240986"/>
                  <a:gd name="connsiteY45" fmla="*/ 78010 h 237458"/>
                  <a:gd name="connsiteX46" fmla="*/ 160901 w 240986"/>
                  <a:gd name="connsiteY46" fmla="*/ 82867 h 237458"/>
                  <a:gd name="connsiteX47" fmla="*/ 156044 w 240986"/>
                  <a:gd name="connsiteY47" fmla="*/ 159163 h 23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0986" h="237458">
                    <a:moveTo>
                      <a:pt x="165093" y="31718"/>
                    </a:moveTo>
                    <a:lnTo>
                      <a:pt x="167283" y="7620"/>
                    </a:lnTo>
                    <a:cubicBezTo>
                      <a:pt x="159092" y="4191"/>
                      <a:pt x="150329" y="1524"/>
                      <a:pt x="141375" y="0"/>
                    </a:cubicBezTo>
                    <a:lnTo>
                      <a:pt x="130136" y="21431"/>
                    </a:lnTo>
                    <a:lnTo>
                      <a:pt x="106133" y="22003"/>
                    </a:lnTo>
                    <a:lnTo>
                      <a:pt x="93846" y="1143"/>
                    </a:lnTo>
                    <a:cubicBezTo>
                      <a:pt x="84606" y="3238"/>
                      <a:pt x="75843" y="6382"/>
                      <a:pt x="67556" y="10478"/>
                    </a:cubicBezTo>
                    <a:lnTo>
                      <a:pt x="71081" y="34480"/>
                    </a:lnTo>
                    <a:lnTo>
                      <a:pt x="52031" y="49054"/>
                    </a:lnTo>
                    <a:lnTo>
                      <a:pt x="29838" y="39433"/>
                    </a:lnTo>
                    <a:cubicBezTo>
                      <a:pt x="23742" y="46387"/>
                      <a:pt x="18408" y="54102"/>
                      <a:pt x="14026" y="62389"/>
                    </a:cubicBezTo>
                    <a:lnTo>
                      <a:pt x="30885" y="79629"/>
                    </a:lnTo>
                    <a:lnTo>
                      <a:pt x="24122" y="102584"/>
                    </a:lnTo>
                    <a:lnTo>
                      <a:pt x="501" y="107918"/>
                    </a:lnTo>
                    <a:cubicBezTo>
                      <a:pt x="120" y="112681"/>
                      <a:pt x="-71" y="117538"/>
                      <a:pt x="24" y="122491"/>
                    </a:cubicBezTo>
                    <a:cubicBezTo>
                      <a:pt x="215" y="126968"/>
                      <a:pt x="596" y="131445"/>
                      <a:pt x="1167" y="135731"/>
                    </a:cubicBezTo>
                    <a:lnTo>
                      <a:pt x="25075" y="139732"/>
                    </a:lnTo>
                    <a:lnTo>
                      <a:pt x="33076" y="162306"/>
                    </a:lnTo>
                    <a:lnTo>
                      <a:pt x="17074" y="180499"/>
                    </a:lnTo>
                    <a:cubicBezTo>
                      <a:pt x="21932" y="188500"/>
                      <a:pt x="27647" y="196024"/>
                      <a:pt x="34124" y="202692"/>
                    </a:cubicBezTo>
                    <a:lnTo>
                      <a:pt x="55841" y="191929"/>
                    </a:lnTo>
                    <a:lnTo>
                      <a:pt x="75653" y="205454"/>
                    </a:lnTo>
                    <a:lnTo>
                      <a:pt x="73367" y="229553"/>
                    </a:lnTo>
                    <a:cubicBezTo>
                      <a:pt x="81844" y="233172"/>
                      <a:pt x="90797" y="235839"/>
                      <a:pt x="100132" y="237458"/>
                    </a:cubicBezTo>
                    <a:lnTo>
                      <a:pt x="111276" y="215932"/>
                    </a:lnTo>
                    <a:lnTo>
                      <a:pt x="135279" y="215265"/>
                    </a:lnTo>
                    <a:lnTo>
                      <a:pt x="147662" y="236125"/>
                    </a:lnTo>
                    <a:cubicBezTo>
                      <a:pt x="156901" y="234029"/>
                      <a:pt x="165664" y="230791"/>
                      <a:pt x="173951" y="226695"/>
                    </a:cubicBezTo>
                    <a:lnTo>
                      <a:pt x="170331" y="202787"/>
                    </a:lnTo>
                    <a:lnTo>
                      <a:pt x="189286" y="188119"/>
                    </a:lnTo>
                    <a:lnTo>
                      <a:pt x="211479" y="197644"/>
                    </a:lnTo>
                    <a:cubicBezTo>
                      <a:pt x="217575" y="190595"/>
                      <a:pt x="222909" y="182880"/>
                      <a:pt x="227196" y="174593"/>
                    </a:cubicBezTo>
                    <a:lnTo>
                      <a:pt x="210146" y="157353"/>
                    </a:lnTo>
                    <a:lnTo>
                      <a:pt x="216909" y="134303"/>
                    </a:lnTo>
                    <a:lnTo>
                      <a:pt x="240531" y="128968"/>
                    </a:lnTo>
                    <a:cubicBezTo>
                      <a:pt x="240912" y="124301"/>
                      <a:pt x="241102" y="119539"/>
                      <a:pt x="240912" y="114776"/>
                    </a:cubicBezTo>
                    <a:cubicBezTo>
                      <a:pt x="240816" y="110109"/>
                      <a:pt x="240340" y="105537"/>
                      <a:pt x="239673" y="101060"/>
                    </a:cubicBezTo>
                    <a:lnTo>
                      <a:pt x="215766" y="97060"/>
                    </a:lnTo>
                    <a:lnTo>
                      <a:pt x="207669" y="74485"/>
                    </a:lnTo>
                    <a:lnTo>
                      <a:pt x="223576" y="56293"/>
                    </a:lnTo>
                    <a:cubicBezTo>
                      <a:pt x="218718" y="48292"/>
                      <a:pt x="213003" y="40862"/>
                      <a:pt x="206526" y="34195"/>
                    </a:cubicBezTo>
                    <a:lnTo>
                      <a:pt x="184905" y="45053"/>
                    </a:lnTo>
                    <a:lnTo>
                      <a:pt x="165093" y="31718"/>
                    </a:lnTo>
                    <a:close/>
                    <a:moveTo>
                      <a:pt x="156044" y="159163"/>
                    </a:moveTo>
                    <a:cubicBezTo>
                      <a:pt x="133660" y="178784"/>
                      <a:pt x="99560" y="176689"/>
                      <a:pt x="79748" y="154210"/>
                    </a:cubicBezTo>
                    <a:cubicBezTo>
                      <a:pt x="60127" y="131731"/>
                      <a:pt x="62318" y="97631"/>
                      <a:pt x="84701" y="78010"/>
                    </a:cubicBezTo>
                    <a:cubicBezTo>
                      <a:pt x="107085" y="58293"/>
                      <a:pt x="141185" y="60484"/>
                      <a:pt x="160901" y="82867"/>
                    </a:cubicBezTo>
                    <a:cubicBezTo>
                      <a:pt x="180809" y="105346"/>
                      <a:pt x="178523" y="139541"/>
                      <a:pt x="156044" y="15916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1E5601A-7F69-EE75-FE8E-A7168318DA7E}"/>
                  </a:ext>
                </a:extLst>
              </p:cNvPr>
              <p:cNvSpPr/>
              <p:nvPr/>
            </p:nvSpPr>
            <p:spPr>
              <a:xfrm>
                <a:off x="-5202046" y="2786443"/>
                <a:ext cx="171279" cy="154400"/>
              </a:xfrm>
              <a:custGeom>
                <a:avLst/>
                <a:gdLst>
                  <a:gd name="connsiteX0" fmla="*/ 33813 w 171279"/>
                  <a:gd name="connsiteY0" fmla="*/ 154400 h 154400"/>
                  <a:gd name="connsiteX1" fmla="*/ 139159 w 171279"/>
                  <a:gd name="connsiteY1" fmla="*/ 154400 h 154400"/>
                  <a:gd name="connsiteX2" fmla="*/ 153066 w 171279"/>
                  <a:gd name="connsiteY2" fmla="*/ 142589 h 154400"/>
                  <a:gd name="connsiteX3" fmla="*/ 170878 w 171279"/>
                  <a:gd name="connsiteY3" fmla="*/ 33909 h 154400"/>
                  <a:gd name="connsiteX4" fmla="*/ 142112 w 171279"/>
                  <a:gd name="connsiteY4" fmla="*/ 0 h 154400"/>
                  <a:gd name="connsiteX5" fmla="*/ 29146 w 171279"/>
                  <a:gd name="connsiteY5" fmla="*/ 0 h 154400"/>
                  <a:gd name="connsiteX6" fmla="*/ 475 w 171279"/>
                  <a:gd name="connsiteY6" fmla="*/ 34290 h 154400"/>
                  <a:gd name="connsiteX7" fmla="*/ 20002 w 171279"/>
                  <a:gd name="connsiteY7" fmla="*/ 142684 h 154400"/>
                  <a:gd name="connsiteX8" fmla="*/ 33813 w 171279"/>
                  <a:gd name="connsiteY8" fmla="*/ 154400 h 1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79" h="154400">
                    <a:moveTo>
                      <a:pt x="33813" y="154400"/>
                    </a:moveTo>
                    <a:lnTo>
                      <a:pt x="139159" y="154400"/>
                    </a:lnTo>
                    <a:cubicBezTo>
                      <a:pt x="146017" y="154400"/>
                      <a:pt x="151923" y="149447"/>
                      <a:pt x="153066" y="142589"/>
                    </a:cubicBezTo>
                    <a:lnTo>
                      <a:pt x="170878" y="33909"/>
                    </a:lnTo>
                    <a:cubicBezTo>
                      <a:pt x="173830" y="16192"/>
                      <a:pt x="160114" y="0"/>
                      <a:pt x="142112" y="0"/>
                    </a:cubicBezTo>
                    <a:lnTo>
                      <a:pt x="29146" y="0"/>
                    </a:lnTo>
                    <a:cubicBezTo>
                      <a:pt x="10953" y="0"/>
                      <a:pt x="-2763" y="16478"/>
                      <a:pt x="475" y="34290"/>
                    </a:cubicBezTo>
                    <a:lnTo>
                      <a:pt x="20002" y="142684"/>
                    </a:lnTo>
                    <a:cubicBezTo>
                      <a:pt x="21240" y="149542"/>
                      <a:pt x="27050" y="154400"/>
                      <a:pt x="33813" y="1544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A8DEECF8-6388-1DFF-BFB4-5D18BB777875}"/>
                  </a:ext>
                </a:extLst>
              </p:cNvPr>
              <p:cNvSpPr/>
              <p:nvPr/>
            </p:nvSpPr>
            <p:spPr>
              <a:xfrm>
                <a:off x="-5167947" y="2669381"/>
                <a:ext cx="103060" cy="99917"/>
              </a:xfrm>
              <a:custGeom>
                <a:avLst/>
                <a:gdLst>
                  <a:gd name="connsiteX0" fmla="*/ 11811 w 103060"/>
                  <a:gd name="connsiteY0" fmla="*/ 99917 h 99917"/>
                  <a:gd name="connsiteX1" fmla="*/ 91249 w 103060"/>
                  <a:gd name="connsiteY1" fmla="*/ 99917 h 99917"/>
                  <a:gd name="connsiteX2" fmla="*/ 103060 w 103060"/>
                  <a:gd name="connsiteY2" fmla="*/ 88106 h 99917"/>
                  <a:gd name="connsiteX3" fmla="*/ 103060 w 103060"/>
                  <a:gd name="connsiteY3" fmla="*/ 49435 h 99917"/>
                  <a:gd name="connsiteX4" fmla="*/ 53626 w 103060"/>
                  <a:gd name="connsiteY4" fmla="*/ 0 h 99917"/>
                  <a:gd name="connsiteX5" fmla="*/ 49435 w 103060"/>
                  <a:gd name="connsiteY5" fmla="*/ 0 h 99917"/>
                  <a:gd name="connsiteX6" fmla="*/ 0 w 103060"/>
                  <a:gd name="connsiteY6" fmla="*/ 49435 h 99917"/>
                  <a:gd name="connsiteX7" fmla="*/ 0 w 103060"/>
                  <a:gd name="connsiteY7" fmla="*/ 88106 h 99917"/>
                  <a:gd name="connsiteX8" fmla="*/ 11811 w 103060"/>
                  <a:gd name="connsiteY8" fmla="*/ 99917 h 9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60" h="99917">
                    <a:moveTo>
                      <a:pt x="11811" y="99917"/>
                    </a:moveTo>
                    <a:lnTo>
                      <a:pt x="91249" y="99917"/>
                    </a:lnTo>
                    <a:cubicBezTo>
                      <a:pt x="97822" y="99917"/>
                      <a:pt x="103060" y="94583"/>
                      <a:pt x="103060" y="88106"/>
                    </a:cubicBezTo>
                    <a:lnTo>
                      <a:pt x="103060" y="49435"/>
                    </a:lnTo>
                    <a:cubicBezTo>
                      <a:pt x="103060" y="22098"/>
                      <a:pt x="80963" y="0"/>
                      <a:pt x="53626" y="0"/>
                    </a:cubicBezTo>
                    <a:lnTo>
                      <a:pt x="49435" y="0"/>
                    </a:lnTo>
                    <a:cubicBezTo>
                      <a:pt x="22098" y="0"/>
                      <a:pt x="0" y="22193"/>
                      <a:pt x="0" y="49435"/>
                    </a:cubicBezTo>
                    <a:lnTo>
                      <a:pt x="0" y="88106"/>
                    </a:lnTo>
                    <a:cubicBezTo>
                      <a:pt x="0" y="94679"/>
                      <a:pt x="5239" y="99917"/>
                      <a:pt x="11811" y="9991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roup 22">
            <a:extLst>
              <a:ext uri="{FF2B5EF4-FFF2-40B4-BE49-F238E27FC236}">
                <a16:creationId xmlns:a16="http://schemas.microsoft.com/office/drawing/2014/main" id="{ACF34A5F-4F68-3082-9DBB-543E40C321CC}"/>
              </a:ext>
            </a:extLst>
          </p:cNvPr>
          <p:cNvGrpSpPr/>
          <p:nvPr/>
        </p:nvGrpSpPr>
        <p:grpSpPr>
          <a:xfrm>
            <a:off x="412897" y="3616460"/>
            <a:ext cx="650359" cy="621144"/>
            <a:chOff x="8573870" y="873353"/>
            <a:chExt cx="1662130" cy="1662129"/>
          </a:xfrm>
        </p:grpSpPr>
        <p:sp>
          <p:nvSpPr>
            <p:cNvPr id="24" name="Oval 23">
              <a:extLst>
                <a:ext uri="{FF2B5EF4-FFF2-40B4-BE49-F238E27FC236}">
                  <a16:creationId xmlns:a16="http://schemas.microsoft.com/office/drawing/2014/main" id="{DF06C3D4-72E1-4485-4712-07F8ED47EB69}"/>
                </a:ext>
              </a:extLst>
            </p:cNvPr>
            <p:cNvSpPr/>
            <p:nvPr/>
          </p:nvSpPr>
          <p:spPr bwMode="auto">
            <a:xfrm>
              <a:off x="8573870" y="873353"/>
              <a:ext cx="1662130" cy="1662129"/>
            </a:xfrm>
            <a:prstGeom prst="ellipse">
              <a:avLst/>
            </a:prstGeom>
            <a:solidFill>
              <a:schemeClr val="accent1"/>
            </a:solidFill>
            <a:ln w="19050">
              <a:solidFill>
                <a:schemeClr val="accent1">
                  <a:lumMod val="75000"/>
                </a:schemeClr>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285C5C50-29E0-D648-1A5A-044289050812}"/>
                </a:ext>
              </a:extLst>
            </p:cNvPr>
            <p:cNvGrpSpPr/>
            <p:nvPr/>
          </p:nvGrpSpPr>
          <p:grpSpPr>
            <a:xfrm>
              <a:off x="8942049" y="1340649"/>
              <a:ext cx="925772" cy="727540"/>
              <a:chOff x="-5202046" y="2527805"/>
              <a:chExt cx="705685" cy="554579"/>
            </a:xfrm>
            <a:solidFill>
              <a:schemeClr val="bg1"/>
            </a:solidFill>
          </p:grpSpPr>
          <p:sp>
            <p:nvSpPr>
              <p:cNvPr id="26" name="Freeform: Shape 25">
                <a:extLst>
                  <a:ext uri="{FF2B5EF4-FFF2-40B4-BE49-F238E27FC236}">
                    <a16:creationId xmlns:a16="http://schemas.microsoft.com/office/drawing/2014/main" id="{2A1CDE96-442B-B1C5-F8F7-D750273D6366}"/>
                  </a:ext>
                </a:extLst>
              </p:cNvPr>
              <p:cNvSpPr/>
              <p:nvPr/>
            </p:nvSpPr>
            <p:spPr>
              <a:xfrm>
                <a:off x="-5098987" y="2527805"/>
                <a:ext cx="472344" cy="127192"/>
              </a:xfrm>
              <a:custGeom>
                <a:avLst/>
                <a:gdLst>
                  <a:gd name="connsiteX0" fmla="*/ 403574 w 472344"/>
                  <a:gd name="connsiteY0" fmla="*/ 81283 h 127192"/>
                  <a:gd name="connsiteX1" fmla="*/ 387287 w 472344"/>
                  <a:gd name="connsiteY1" fmla="*/ 104143 h 127192"/>
                  <a:gd name="connsiteX2" fmla="*/ 472345 w 472344"/>
                  <a:gd name="connsiteY2" fmla="*/ 112239 h 127192"/>
                  <a:gd name="connsiteX3" fmla="*/ 436817 w 472344"/>
                  <a:gd name="connsiteY3" fmla="*/ 34515 h 127192"/>
                  <a:gd name="connsiteX4" fmla="*/ 420243 w 472344"/>
                  <a:gd name="connsiteY4" fmla="*/ 57851 h 127192"/>
                  <a:gd name="connsiteX5" fmla="*/ 0 w 472344"/>
                  <a:gd name="connsiteY5" fmla="*/ 107953 h 127192"/>
                  <a:gd name="connsiteX6" fmla="*/ 21146 w 472344"/>
                  <a:gd name="connsiteY6" fmla="*/ 127193 h 127192"/>
                  <a:gd name="connsiteX7" fmla="*/ 403574 w 472344"/>
                  <a:gd name="connsiteY7" fmla="*/ 81283 h 12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344" h="127192">
                    <a:moveTo>
                      <a:pt x="403574" y="81283"/>
                    </a:moveTo>
                    <a:lnTo>
                      <a:pt x="387287" y="104143"/>
                    </a:lnTo>
                    <a:lnTo>
                      <a:pt x="472345" y="112239"/>
                    </a:lnTo>
                    <a:lnTo>
                      <a:pt x="436817" y="34515"/>
                    </a:lnTo>
                    <a:lnTo>
                      <a:pt x="420243" y="57851"/>
                    </a:lnTo>
                    <a:cubicBezTo>
                      <a:pt x="190024" y="-96168"/>
                      <a:pt x="1905" y="105857"/>
                      <a:pt x="0" y="107953"/>
                    </a:cubicBezTo>
                    <a:lnTo>
                      <a:pt x="21146" y="127193"/>
                    </a:lnTo>
                    <a:cubicBezTo>
                      <a:pt x="28289" y="119478"/>
                      <a:pt x="194024" y="-58259"/>
                      <a:pt x="403574" y="8128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EF25096-EBC1-32C3-27F9-22534EE17F5D}"/>
                  </a:ext>
                </a:extLst>
              </p:cNvPr>
              <p:cNvSpPr/>
              <p:nvPr/>
            </p:nvSpPr>
            <p:spPr>
              <a:xfrm>
                <a:off x="-5095558" y="2955226"/>
                <a:ext cx="472344" cy="127158"/>
              </a:xfrm>
              <a:custGeom>
                <a:avLst/>
                <a:gdLst>
                  <a:gd name="connsiteX0" fmla="*/ 0 w 472344"/>
                  <a:gd name="connsiteY0" fmla="*/ 14859 h 127158"/>
                  <a:gd name="connsiteX1" fmla="*/ 35528 w 472344"/>
                  <a:gd name="connsiteY1" fmla="*/ 92583 h 127158"/>
                  <a:gd name="connsiteX2" fmla="*/ 52197 w 472344"/>
                  <a:gd name="connsiteY2" fmla="*/ 69247 h 127158"/>
                  <a:gd name="connsiteX3" fmla="*/ 229934 w 472344"/>
                  <a:gd name="connsiteY3" fmla="*/ 127159 h 127158"/>
                  <a:gd name="connsiteX4" fmla="*/ 472345 w 472344"/>
                  <a:gd name="connsiteY4" fmla="*/ 19240 h 127158"/>
                  <a:gd name="connsiteX5" fmla="*/ 451199 w 472344"/>
                  <a:gd name="connsiteY5" fmla="*/ 0 h 127158"/>
                  <a:gd name="connsiteX6" fmla="*/ 68771 w 472344"/>
                  <a:gd name="connsiteY6" fmla="*/ 45910 h 127158"/>
                  <a:gd name="connsiteX7" fmla="*/ 85058 w 472344"/>
                  <a:gd name="connsiteY7" fmla="*/ 23050 h 127158"/>
                  <a:gd name="connsiteX8" fmla="*/ 0 w 472344"/>
                  <a:gd name="connsiteY8" fmla="*/ 14859 h 12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344" h="127158">
                    <a:moveTo>
                      <a:pt x="0" y="14859"/>
                    </a:moveTo>
                    <a:lnTo>
                      <a:pt x="35528" y="92583"/>
                    </a:lnTo>
                    <a:lnTo>
                      <a:pt x="52197" y="69247"/>
                    </a:lnTo>
                    <a:cubicBezTo>
                      <a:pt x="115633" y="111728"/>
                      <a:pt x="175927" y="127159"/>
                      <a:pt x="229934" y="127159"/>
                    </a:cubicBezTo>
                    <a:cubicBezTo>
                      <a:pt x="371951" y="127159"/>
                      <a:pt x="471011" y="20669"/>
                      <a:pt x="472345" y="19240"/>
                    </a:cubicBezTo>
                    <a:lnTo>
                      <a:pt x="451199" y="0"/>
                    </a:lnTo>
                    <a:cubicBezTo>
                      <a:pt x="444151" y="7715"/>
                      <a:pt x="278416" y="185452"/>
                      <a:pt x="68771" y="45910"/>
                    </a:cubicBezTo>
                    <a:lnTo>
                      <a:pt x="85058" y="23050"/>
                    </a:lnTo>
                    <a:lnTo>
                      <a:pt x="0" y="1485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B22E52E-372A-62AB-F245-97D19BC05BF2}"/>
                  </a:ext>
                </a:extLst>
              </p:cNvPr>
              <p:cNvSpPr/>
              <p:nvPr/>
            </p:nvSpPr>
            <p:spPr>
              <a:xfrm>
                <a:off x="-4737347" y="2686431"/>
                <a:ext cx="240986" cy="237458"/>
              </a:xfrm>
              <a:custGeom>
                <a:avLst/>
                <a:gdLst>
                  <a:gd name="connsiteX0" fmla="*/ 165093 w 240986"/>
                  <a:gd name="connsiteY0" fmla="*/ 31718 h 237458"/>
                  <a:gd name="connsiteX1" fmla="*/ 167283 w 240986"/>
                  <a:gd name="connsiteY1" fmla="*/ 7620 h 237458"/>
                  <a:gd name="connsiteX2" fmla="*/ 141375 w 240986"/>
                  <a:gd name="connsiteY2" fmla="*/ 0 h 237458"/>
                  <a:gd name="connsiteX3" fmla="*/ 130136 w 240986"/>
                  <a:gd name="connsiteY3" fmla="*/ 21431 h 237458"/>
                  <a:gd name="connsiteX4" fmla="*/ 106133 w 240986"/>
                  <a:gd name="connsiteY4" fmla="*/ 22003 h 237458"/>
                  <a:gd name="connsiteX5" fmla="*/ 93846 w 240986"/>
                  <a:gd name="connsiteY5" fmla="*/ 1143 h 237458"/>
                  <a:gd name="connsiteX6" fmla="*/ 67556 w 240986"/>
                  <a:gd name="connsiteY6" fmla="*/ 10478 h 237458"/>
                  <a:gd name="connsiteX7" fmla="*/ 71081 w 240986"/>
                  <a:gd name="connsiteY7" fmla="*/ 34480 h 237458"/>
                  <a:gd name="connsiteX8" fmla="*/ 52031 w 240986"/>
                  <a:gd name="connsiteY8" fmla="*/ 49054 h 237458"/>
                  <a:gd name="connsiteX9" fmla="*/ 29838 w 240986"/>
                  <a:gd name="connsiteY9" fmla="*/ 39433 h 237458"/>
                  <a:gd name="connsiteX10" fmla="*/ 14026 w 240986"/>
                  <a:gd name="connsiteY10" fmla="*/ 62389 h 237458"/>
                  <a:gd name="connsiteX11" fmla="*/ 30885 w 240986"/>
                  <a:gd name="connsiteY11" fmla="*/ 79629 h 237458"/>
                  <a:gd name="connsiteX12" fmla="*/ 24122 w 240986"/>
                  <a:gd name="connsiteY12" fmla="*/ 102584 h 237458"/>
                  <a:gd name="connsiteX13" fmla="*/ 501 w 240986"/>
                  <a:gd name="connsiteY13" fmla="*/ 107918 h 237458"/>
                  <a:gd name="connsiteX14" fmla="*/ 24 w 240986"/>
                  <a:gd name="connsiteY14" fmla="*/ 122491 h 237458"/>
                  <a:gd name="connsiteX15" fmla="*/ 1167 w 240986"/>
                  <a:gd name="connsiteY15" fmla="*/ 135731 h 237458"/>
                  <a:gd name="connsiteX16" fmla="*/ 25075 w 240986"/>
                  <a:gd name="connsiteY16" fmla="*/ 139732 h 237458"/>
                  <a:gd name="connsiteX17" fmla="*/ 33076 w 240986"/>
                  <a:gd name="connsiteY17" fmla="*/ 162306 h 237458"/>
                  <a:gd name="connsiteX18" fmla="*/ 17074 w 240986"/>
                  <a:gd name="connsiteY18" fmla="*/ 180499 h 237458"/>
                  <a:gd name="connsiteX19" fmla="*/ 34124 w 240986"/>
                  <a:gd name="connsiteY19" fmla="*/ 202692 h 237458"/>
                  <a:gd name="connsiteX20" fmla="*/ 55841 w 240986"/>
                  <a:gd name="connsiteY20" fmla="*/ 191929 h 237458"/>
                  <a:gd name="connsiteX21" fmla="*/ 75653 w 240986"/>
                  <a:gd name="connsiteY21" fmla="*/ 205454 h 237458"/>
                  <a:gd name="connsiteX22" fmla="*/ 73367 w 240986"/>
                  <a:gd name="connsiteY22" fmla="*/ 229553 h 237458"/>
                  <a:gd name="connsiteX23" fmla="*/ 100132 w 240986"/>
                  <a:gd name="connsiteY23" fmla="*/ 237458 h 237458"/>
                  <a:gd name="connsiteX24" fmla="*/ 111276 w 240986"/>
                  <a:gd name="connsiteY24" fmla="*/ 215932 h 237458"/>
                  <a:gd name="connsiteX25" fmla="*/ 135279 w 240986"/>
                  <a:gd name="connsiteY25" fmla="*/ 215265 h 237458"/>
                  <a:gd name="connsiteX26" fmla="*/ 147662 w 240986"/>
                  <a:gd name="connsiteY26" fmla="*/ 236125 h 237458"/>
                  <a:gd name="connsiteX27" fmla="*/ 173951 w 240986"/>
                  <a:gd name="connsiteY27" fmla="*/ 226695 h 237458"/>
                  <a:gd name="connsiteX28" fmla="*/ 170331 w 240986"/>
                  <a:gd name="connsiteY28" fmla="*/ 202787 h 237458"/>
                  <a:gd name="connsiteX29" fmla="*/ 189286 w 240986"/>
                  <a:gd name="connsiteY29" fmla="*/ 188119 h 237458"/>
                  <a:gd name="connsiteX30" fmla="*/ 211479 w 240986"/>
                  <a:gd name="connsiteY30" fmla="*/ 197644 h 237458"/>
                  <a:gd name="connsiteX31" fmla="*/ 227196 w 240986"/>
                  <a:gd name="connsiteY31" fmla="*/ 174593 h 237458"/>
                  <a:gd name="connsiteX32" fmla="*/ 210146 w 240986"/>
                  <a:gd name="connsiteY32" fmla="*/ 157353 h 237458"/>
                  <a:gd name="connsiteX33" fmla="*/ 216909 w 240986"/>
                  <a:gd name="connsiteY33" fmla="*/ 134303 h 237458"/>
                  <a:gd name="connsiteX34" fmla="*/ 240531 w 240986"/>
                  <a:gd name="connsiteY34" fmla="*/ 128968 h 237458"/>
                  <a:gd name="connsiteX35" fmla="*/ 240912 w 240986"/>
                  <a:gd name="connsiteY35" fmla="*/ 114776 h 237458"/>
                  <a:gd name="connsiteX36" fmla="*/ 239673 w 240986"/>
                  <a:gd name="connsiteY36" fmla="*/ 101060 h 237458"/>
                  <a:gd name="connsiteX37" fmla="*/ 215766 w 240986"/>
                  <a:gd name="connsiteY37" fmla="*/ 97060 h 237458"/>
                  <a:gd name="connsiteX38" fmla="*/ 207669 w 240986"/>
                  <a:gd name="connsiteY38" fmla="*/ 74485 h 237458"/>
                  <a:gd name="connsiteX39" fmla="*/ 223576 w 240986"/>
                  <a:gd name="connsiteY39" fmla="*/ 56293 h 237458"/>
                  <a:gd name="connsiteX40" fmla="*/ 206526 w 240986"/>
                  <a:gd name="connsiteY40" fmla="*/ 34195 h 237458"/>
                  <a:gd name="connsiteX41" fmla="*/ 184905 w 240986"/>
                  <a:gd name="connsiteY41" fmla="*/ 45053 h 237458"/>
                  <a:gd name="connsiteX42" fmla="*/ 165093 w 240986"/>
                  <a:gd name="connsiteY42" fmla="*/ 31718 h 237458"/>
                  <a:gd name="connsiteX43" fmla="*/ 156044 w 240986"/>
                  <a:gd name="connsiteY43" fmla="*/ 159163 h 237458"/>
                  <a:gd name="connsiteX44" fmla="*/ 79748 w 240986"/>
                  <a:gd name="connsiteY44" fmla="*/ 154210 h 237458"/>
                  <a:gd name="connsiteX45" fmla="*/ 84701 w 240986"/>
                  <a:gd name="connsiteY45" fmla="*/ 78010 h 237458"/>
                  <a:gd name="connsiteX46" fmla="*/ 160901 w 240986"/>
                  <a:gd name="connsiteY46" fmla="*/ 82867 h 237458"/>
                  <a:gd name="connsiteX47" fmla="*/ 156044 w 240986"/>
                  <a:gd name="connsiteY47" fmla="*/ 159163 h 23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0986" h="237458">
                    <a:moveTo>
                      <a:pt x="165093" y="31718"/>
                    </a:moveTo>
                    <a:lnTo>
                      <a:pt x="167283" y="7620"/>
                    </a:lnTo>
                    <a:cubicBezTo>
                      <a:pt x="159092" y="4191"/>
                      <a:pt x="150329" y="1524"/>
                      <a:pt x="141375" y="0"/>
                    </a:cubicBezTo>
                    <a:lnTo>
                      <a:pt x="130136" y="21431"/>
                    </a:lnTo>
                    <a:lnTo>
                      <a:pt x="106133" y="22003"/>
                    </a:lnTo>
                    <a:lnTo>
                      <a:pt x="93846" y="1143"/>
                    </a:lnTo>
                    <a:cubicBezTo>
                      <a:pt x="84606" y="3238"/>
                      <a:pt x="75843" y="6382"/>
                      <a:pt x="67556" y="10478"/>
                    </a:cubicBezTo>
                    <a:lnTo>
                      <a:pt x="71081" y="34480"/>
                    </a:lnTo>
                    <a:lnTo>
                      <a:pt x="52031" y="49054"/>
                    </a:lnTo>
                    <a:lnTo>
                      <a:pt x="29838" y="39433"/>
                    </a:lnTo>
                    <a:cubicBezTo>
                      <a:pt x="23742" y="46387"/>
                      <a:pt x="18408" y="54102"/>
                      <a:pt x="14026" y="62389"/>
                    </a:cubicBezTo>
                    <a:lnTo>
                      <a:pt x="30885" y="79629"/>
                    </a:lnTo>
                    <a:lnTo>
                      <a:pt x="24122" y="102584"/>
                    </a:lnTo>
                    <a:lnTo>
                      <a:pt x="501" y="107918"/>
                    </a:lnTo>
                    <a:cubicBezTo>
                      <a:pt x="120" y="112681"/>
                      <a:pt x="-71" y="117538"/>
                      <a:pt x="24" y="122491"/>
                    </a:cubicBezTo>
                    <a:cubicBezTo>
                      <a:pt x="215" y="126968"/>
                      <a:pt x="596" y="131445"/>
                      <a:pt x="1167" y="135731"/>
                    </a:cubicBezTo>
                    <a:lnTo>
                      <a:pt x="25075" y="139732"/>
                    </a:lnTo>
                    <a:lnTo>
                      <a:pt x="33076" y="162306"/>
                    </a:lnTo>
                    <a:lnTo>
                      <a:pt x="17074" y="180499"/>
                    </a:lnTo>
                    <a:cubicBezTo>
                      <a:pt x="21932" y="188500"/>
                      <a:pt x="27647" y="196024"/>
                      <a:pt x="34124" y="202692"/>
                    </a:cubicBezTo>
                    <a:lnTo>
                      <a:pt x="55841" y="191929"/>
                    </a:lnTo>
                    <a:lnTo>
                      <a:pt x="75653" y="205454"/>
                    </a:lnTo>
                    <a:lnTo>
                      <a:pt x="73367" y="229553"/>
                    </a:lnTo>
                    <a:cubicBezTo>
                      <a:pt x="81844" y="233172"/>
                      <a:pt x="90797" y="235839"/>
                      <a:pt x="100132" y="237458"/>
                    </a:cubicBezTo>
                    <a:lnTo>
                      <a:pt x="111276" y="215932"/>
                    </a:lnTo>
                    <a:lnTo>
                      <a:pt x="135279" y="215265"/>
                    </a:lnTo>
                    <a:lnTo>
                      <a:pt x="147662" y="236125"/>
                    </a:lnTo>
                    <a:cubicBezTo>
                      <a:pt x="156901" y="234029"/>
                      <a:pt x="165664" y="230791"/>
                      <a:pt x="173951" y="226695"/>
                    </a:cubicBezTo>
                    <a:lnTo>
                      <a:pt x="170331" y="202787"/>
                    </a:lnTo>
                    <a:lnTo>
                      <a:pt x="189286" y="188119"/>
                    </a:lnTo>
                    <a:lnTo>
                      <a:pt x="211479" y="197644"/>
                    </a:lnTo>
                    <a:cubicBezTo>
                      <a:pt x="217575" y="190595"/>
                      <a:pt x="222909" y="182880"/>
                      <a:pt x="227196" y="174593"/>
                    </a:cubicBezTo>
                    <a:lnTo>
                      <a:pt x="210146" y="157353"/>
                    </a:lnTo>
                    <a:lnTo>
                      <a:pt x="216909" y="134303"/>
                    </a:lnTo>
                    <a:lnTo>
                      <a:pt x="240531" y="128968"/>
                    </a:lnTo>
                    <a:cubicBezTo>
                      <a:pt x="240912" y="124301"/>
                      <a:pt x="241102" y="119539"/>
                      <a:pt x="240912" y="114776"/>
                    </a:cubicBezTo>
                    <a:cubicBezTo>
                      <a:pt x="240816" y="110109"/>
                      <a:pt x="240340" y="105537"/>
                      <a:pt x="239673" y="101060"/>
                    </a:cubicBezTo>
                    <a:lnTo>
                      <a:pt x="215766" y="97060"/>
                    </a:lnTo>
                    <a:lnTo>
                      <a:pt x="207669" y="74485"/>
                    </a:lnTo>
                    <a:lnTo>
                      <a:pt x="223576" y="56293"/>
                    </a:lnTo>
                    <a:cubicBezTo>
                      <a:pt x="218718" y="48292"/>
                      <a:pt x="213003" y="40862"/>
                      <a:pt x="206526" y="34195"/>
                    </a:cubicBezTo>
                    <a:lnTo>
                      <a:pt x="184905" y="45053"/>
                    </a:lnTo>
                    <a:lnTo>
                      <a:pt x="165093" y="31718"/>
                    </a:lnTo>
                    <a:close/>
                    <a:moveTo>
                      <a:pt x="156044" y="159163"/>
                    </a:moveTo>
                    <a:cubicBezTo>
                      <a:pt x="133660" y="178784"/>
                      <a:pt x="99560" y="176689"/>
                      <a:pt x="79748" y="154210"/>
                    </a:cubicBezTo>
                    <a:cubicBezTo>
                      <a:pt x="60127" y="131731"/>
                      <a:pt x="62318" y="97631"/>
                      <a:pt x="84701" y="78010"/>
                    </a:cubicBezTo>
                    <a:cubicBezTo>
                      <a:pt x="107085" y="58293"/>
                      <a:pt x="141185" y="60484"/>
                      <a:pt x="160901" y="82867"/>
                    </a:cubicBezTo>
                    <a:cubicBezTo>
                      <a:pt x="180809" y="105346"/>
                      <a:pt x="178523" y="139541"/>
                      <a:pt x="156044" y="15916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25C95B0F-D37D-DD72-8FE5-B812CF5E7818}"/>
                  </a:ext>
                </a:extLst>
              </p:cNvPr>
              <p:cNvSpPr/>
              <p:nvPr/>
            </p:nvSpPr>
            <p:spPr>
              <a:xfrm>
                <a:off x="-5202046" y="2786443"/>
                <a:ext cx="171279" cy="154400"/>
              </a:xfrm>
              <a:custGeom>
                <a:avLst/>
                <a:gdLst>
                  <a:gd name="connsiteX0" fmla="*/ 33813 w 171279"/>
                  <a:gd name="connsiteY0" fmla="*/ 154400 h 154400"/>
                  <a:gd name="connsiteX1" fmla="*/ 139159 w 171279"/>
                  <a:gd name="connsiteY1" fmla="*/ 154400 h 154400"/>
                  <a:gd name="connsiteX2" fmla="*/ 153066 w 171279"/>
                  <a:gd name="connsiteY2" fmla="*/ 142589 h 154400"/>
                  <a:gd name="connsiteX3" fmla="*/ 170878 w 171279"/>
                  <a:gd name="connsiteY3" fmla="*/ 33909 h 154400"/>
                  <a:gd name="connsiteX4" fmla="*/ 142112 w 171279"/>
                  <a:gd name="connsiteY4" fmla="*/ 0 h 154400"/>
                  <a:gd name="connsiteX5" fmla="*/ 29146 w 171279"/>
                  <a:gd name="connsiteY5" fmla="*/ 0 h 154400"/>
                  <a:gd name="connsiteX6" fmla="*/ 475 w 171279"/>
                  <a:gd name="connsiteY6" fmla="*/ 34290 h 154400"/>
                  <a:gd name="connsiteX7" fmla="*/ 20002 w 171279"/>
                  <a:gd name="connsiteY7" fmla="*/ 142684 h 154400"/>
                  <a:gd name="connsiteX8" fmla="*/ 33813 w 171279"/>
                  <a:gd name="connsiteY8" fmla="*/ 154400 h 1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79" h="154400">
                    <a:moveTo>
                      <a:pt x="33813" y="154400"/>
                    </a:moveTo>
                    <a:lnTo>
                      <a:pt x="139159" y="154400"/>
                    </a:lnTo>
                    <a:cubicBezTo>
                      <a:pt x="146017" y="154400"/>
                      <a:pt x="151923" y="149447"/>
                      <a:pt x="153066" y="142589"/>
                    </a:cubicBezTo>
                    <a:lnTo>
                      <a:pt x="170878" y="33909"/>
                    </a:lnTo>
                    <a:cubicBezTo>
                      <a:pt x="173830" y="16192"/>
                      <a:pt x="160114" y="0"/>
                      <a:pt x="142112" y="0"/>
                    </a:cubicBezTo>
                    <a:lnTo>
                      <a:pt x="29146" y="0"/>
                    </a:lnTo>
                    <a:cubicBezTo>
                      <a:pt x="10953" y="0"/>
                      <a:pt x="-2763" y="16478"/>
                      <a:pt x="475" y="34290"/>
                    </a:cubicBezTo>
                    <a:lnTo>
                      <a:pt x="20002" y="142684"/>
                    </a:lnTo>
                    <a:cubicBezTo>
                      <a:pt x="21240" y="149542"/>
                      <a:pt x="27050" y="154400"/>
                      <a:pt x="33813" y="1544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E292D97-9905-6EC8-54C4-6360D6BA5A56}"/>
                  </a:ext>
                </a:extLst>
              </p:cNvPr>
              <p:cNvSpPr/>
              <p:nvPr/>
            </p:nvSpPr>
            <p:spPr>
              <a:xfrm>
                <a:off x="-5167947" y="2669381"/>
                <a:ext cx="103060" cy="99917"/>
              </a:xfrm>
              <a:custGeom>
                <a:avLst/>
                <a:gdLst>
                  <a:gd name="connsiteX0" fmla="*/ 11811 w 103060"/>
                  <a:gd name="connsiteY0" fmla="*/ 99917 h 99917"/>
                  <a:gd name="connsiteX1" fmla="*/ 91249 w 103060"/>
                  <a:gd name="connsiteY1" fmla="*/ 99917 h 99917"/>
                  <a:gd name="connsiteX2" fmla="*/ 103060 w 103060"/>
                  <a:gd name="connsiteY2" fmla="*/ 88106 h 99917"/>
                  <a:gd name="connsiteX3" fmla="*/ 103060 w 103060"/>
                  <a:gd name="connsiteY3" fmla="*/ 49435 h 99917"/>
                  <a:gd name="connsiteX4" fmla="*/ 53626 w 103060"/>
                  <a:gd name="connsiteY4" fmla="*/ 0 h 99917"/>
                  <a:gd name="connsiteX5" fmla="*/ 49435 w 103060"/>
                  <a:gd name="connsiteY5" fmla="*/ 0 h 99917"/>
                  <a:gd name="connsiteX6" fmla="*/ 0 w 103060"/>
                  <a:gd name="connsiteY6" fmla="*/ 49435 h 99917"/>
                  <a:gd name="connsiteX7" fmla="*/ 0 w 103060"/>
                  <a:gd name="connsiteY7" fmla="*/ 88106 h 99917"/>
                  <a:gd name="connsiteX8" fmla="*/ 11811 w 103060"/>
                  <a:gd name="connsiteY8" fmla="*/ 99917 h 9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60" h="99917">
                    <a:moveTo>
                      <a:pt x="11811" y="99917"/>
                    </a:moveTo>
                    <a:lnTo>
                      <a:pt x="91249" y="99917"/>
                    </a:lnTo>
                    <a:cubicBezTo>
                      <a:pt x="97822" y="99917"/>
                      <a:pt x="103060" y="94583"/>
                      <a:pt x="103060" y="88106"/>
                    </a:cubicBezTo>
                    <a:lnTo>
                      <a:pt x="103060" y="49435"/>
                    </a:lnTo>
                    <a:cubicBezTo>
                      <a:pt x="103060" y="22098"/>
                      <a:pt x="80963" y="0"/>
                      <a:pt x="53626" y="0"/>
                    </a:cubicBezTo>
                    <a:lnTo>
                      <a:pt x="49435" y="0"/>
                    </a:lnTo>
                    <a:cubicBezTo>
                      <a:pt x="22098" y="0"/>
                      <a:pt x="0" y="22193"/>
                      <a:pt x="0" y="49435"/>
                    </a:cubicBezTo>
                    <a:lnTo>
                      <a:pt x="0" y="88106"/>
                    </a:lnTo>
                    <a:cubicBezTo>
                      <a:pt x="0" y="94679"/>
                      <a:pt x="5239" y="99917"/>
                      <a:pt x="11811" y="9991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1" name="Group 30">
            <a:extLst>
              <a:ext uri="{FF2B5EF4-FFF2-40B4-BE49-F238E27FC236}">
                <a16:creationId xmlns:a16="http://schemas.microsoft.com/office/drawing/2014/main" id="{7079952C-2CCE-1114-56CE-6D0ADD3689B4}"/>
              </a:ext>
            </a:extLst>
          </p:cNvPr>
          <p:cNvGrpSpPr/>
          <p:nvPr/>
        </p:nvGrpSpPr>
        <p:grpSpPr>
          <a:xfrm>
            <a:off x="405908" y="4622425"/>
            <a:ext cx="650359" cy="621144"/>
            <a:chOff x="8573870" y="873353"/>
            <a:chExt cx="1662130" cy="1662129"/>
          </a:xfrm>
        </p:grpSpPr>
        <p:sp>
          <p:nvSpPr>
            <p:cNvPr id="32" name="Oval 31">
              <a:extLst>
                <a:ext uri="{FF2B5EF4-FFF2-40B4-BE49-F238E27FC236}">
                  <a16:creationId xmlns:a16="http://schemas.microsoft.com/office/drawing/2014/main" id="{1B0557CA-F13F-EBB2-A04F-CAEF3837CA51}"/>
                </a:ext>
              </a:extLst>
            </p:cNvPr>
            <p:cNvSpPr/>
            <p:nvPr/>
          </p:nvSpPr>
          <p:spPr bwMode="auto">
            <a:xfrm>
              <a:off x="8573870" y="873353"/>
              <a:ext cx="1662130" cy="1662129"/>
            </a:xfrm>
            <a:prstGeom prst="ellipse">
              <a:avLst/>
            </a:prstGeom>
            <a:solidFill>
              <a:schemeClr val="accent1"/>
            </a:solidFill>
            <a:ln w="19050">
              <a:solidFill>
                <a:schemeClr val="accent1">
                  <a:lumMod val="75000"/>
                </a:schemeClr>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ABAF73B4-ADA9-D002-6F30-EED02C613A8B}"/>
                </a:ext>
              </a:extLst>
            </p:cNvPr>
            <p:cNvGrpSpPr/>
            <p:nvPr/>
          </p:nvGrpSpPr>
          <p:grpSpPr>
            <a:xfrm>
              <a:off x="8942049" y="1340649"/>
              <a:ext cx="925772" cy="727540"/>
              <a:chOff x="-5202046" y="2527805"/>
              <a:chExt cx="705685" cy="554579"/>
            </a:xfrm>
            <a:solidFill>
              <a:schemeClr val="bg1"/>
            </a:solidFill>
          </p:grpSpPr>
          <p:sp>
            <p:nvSpPr>
              <p:cNvPr id="34" name="Freeform: Shape 33">
                <a:extLst>
                  <a:ext uri="{FF2B5EF4-FFF2-40B4-BE49-F238E27FC236}">
                    <a16:creationId xmlns:a16="http://schemas.microsoft.com/office/drawing/2014/main" id="{7CF8157C-304F-35C7-A06B-C724547FFB25}"/>
                  </a:ext>
                </a:extLst>
              </p:cNvPr>
              <p:cNvSpPr/>
              <p:nvPr/>
            </p:nvSpPr>
            <p:spPr>
              <a:xfrm>
                <a:off x="-5098987" y="2527805"/>
                <a:ext cx="472344" cy="127192"/>
              </a:xfrm>
              <a:custGeom>
                <a:avLst/>
                <a:gdLst>
                  <a:gd name="connsiteX0" fmla="*/ 403574 w 472344"/>
                  <a:gd name="connsiteY0" fmla="*/ 81283 h 127192"/>
                  <a:gd name="connsiteX1" fmla="*/ 387287 w 472344"/>
                  <a:gd name="connsiteY1" fmla="*/ 104143 h 127192"/>
                  <a:gd name="connsiteX2" fmla="*/ 472345 w 472344"/>
                  <a:gd name="connsiteY2" fmla="*/ 112239 h 127192"/>
                  <a:gd name="connsiteX3" fmla="*/ 436817 w 472344"/>
                  <a:gd name="connsiteY3" fmla="*/ 34515 h 127192"/>
                  <a:gd name="connsiteX4" fmla="*/ 420243 w 472344"/>
                  <a:gd name="connsiteY4" fmla="*/ 57851 h 127192"/>
                  <a:gd name="connsiteX5" fmla="*/ 0 w 472344"/>
                  <a:gd name="connsiteY5" fmla="*/ 107953 h 127192"/>
                  <a:gd name="connsiteX6" fmla="*/ 21146 w 472344"/>
                  <a:gd name="connsiteY6" fmla="*/ 127193 h 127192"/>
                  <a:gd name="connsiteX7" fmla="*/ 403574 w 472344"/>
                  <a:gd name="connsiteY7" fmla="*/ 81283 h 12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344" h="127192">
                    <a:moveTo>
                      <a:pt x="403574" y="81283"/>
                    </a:moveTo>
                    <a:lnTo>
                      <a:pt x="387287" y="104143"/>
                    </a:lnTo>
                    <a:lnTo>
                      <a:pt x="472345" y="112239"/>
                    </a:lnTo>
                    <a:lnTo>
                      <a:pt x="436817" y="34515"/>
                    </a:lnTo>
                    <a:lnTo>
                      <a:pt x="420243" y="57851"/>
                    </a:lnTo>
                    <a:cubicBezTo>
                      <a:pt x="190024" y="-96168"/>
                      <a:pt x="1905" y="105857"/>
                      <a:pt x="0" y="107953"/>
                    </a:cubicBezTo>
                    <a:lnTo>
                      <a:pt x="21146" y="127193"/>
                    </a:lnTo>
                    <a:cubicBezTo>
                      <a:pt x="28289" y="119478"/>
                      <a:pt x="194024" y="-58259"/>
                      <a:pt x="403574" y="8128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9D721DA-2E07-6885-29CB-0D913BF23C06}"/>
                  </a:ext>
                </a:extLst>
              </p:cNvPr>
              <p:cNvSpPr/>
              <p:nvPr/>
            </p:nvSpPr>
            <p:spPr>
              <a:xfrm>
                <a:off x="-5095558" y="2955226"/>
                <a:ext cx="472344" cy="127158"/>
              </a:xfrm>
              <a:custGeom>
                <a:avLst/>
                <a:gdLst>
                  <a:gd name="connsiteX0" fmla="*/ 0 w 472344"/>
                  <a:gd name="connsiteY0" fmla="*/ 14859 h 127158"/>
                  <a:gd name="connsiteX1" fmla="*/ 35528 w 472344"/>
                  <a:gd name="connsiteY1" fmla="*/ 92583 h 127158"/>
                  <a:gd name="connsiteX2" fmla="*/ 52197 w 472344"/>
                  <a:gd name="connsiteY2" fmla="*/ 69247 h 127158"/>
                  <a:gd name="connsiteX3" fmla="*/ 229934 w 472344"/>
                  <a:gd name="connsiteY3" fmla="*/ 127159 h 127158"/>
                  <a:gd name="connsiteX4" fmla="*/ 472345 w 472344"/>
                  <a:gd name="connsiteY4" fmla="*/ 19240 h 127158"/>
                  <a:gd name="connsiteX5" fmla="*/ 451199 w 472344"/>
                  <a:gd name="connsiteY5" fmla="*/ 0 h 127158"/>
                  <a:gd name="connsiteX6" fmla="*/ 68771 w 472344"/>
                  <a:gd name="connsiteY6" fmla="*/ 45910 h 127158"/>
                  <a:gd name="connsiteX7" fmla="*/ 85058 w 472344"/>
                  <a:gd name="connsiteY7" fmla="*/ 23050 h 127158"/>
                  <a:gd name="connsiteX8" fmla="*/ 0 w 472344"/>
                  <a:gd name="connsiteY8" fmla="*/ 14859 h 12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344" h="127158">
                    <a:moveTo>
                      <a:pt x="0" y="14859"/>
                    </a:moveTo>
                    <a:lnTo>
                      <a:pt x="35528" y="92583"/>
                    </a:lnTo>
                    <a:lnTo>
                      <a:pt x="52197" y="69247"/>
                    </a:lnTo>
                    <a:cubicBezTo>
                      <a:pt x="115633" y="111728"/>
                      <a:pt x="175927" y="127159"/>
                      <a:pt x="229934" y="127159"/>
                    </a:cubicBezTo>
                    <a:cubicBezTo>
                      <a:pt x="371951" y="127159"/>
                      <a:pt x="471011" y="20669"/>
                      <a:pt x="472345" y="19240"/>
                    </a:cubicBezTo>
                    <a:lnTo>
                      <a:pt x="451199" y="0"/>
                    </a:lnTo>
                    <a:cubicBezTo>
                      <a:pt x="444151" y="7715"/>
                      <a:pt x="278416" y="185452"/>
                      <a:pt x="68771" y="45910"/>
                    </a:cubicBezTo>
                    <a:lnTo>
                      <a:pt x="85058" y="23050"/>
                    </a:lnTo>
                    <a:lnTo>
                      <a:pt x="0" y="1485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60AFF7E-4ED3-1B38-9247-694EAC3D8376}"/>
                  </a:ext>
                </a:extLst>
              </p:cNvPr>
              <p:cNvSpPr/>
              <p:nvPr/>
            </p:nvSpPr>
            <p:spPr>
              <a:xfrm>
                <a:off x="-4737347" y="2686431"/>
                <a:ext cx="240986" cy="237458"/>
              </a:xfrm>
              <a:custGeom>
                <a:avLst/>
                <a:gdLst>
                  <a:gd name="connsiteX0" fmla="*/ 165093 w 240986"/>
                  <a:gd name="connsiteY0" fmla="*/ 31718 h 237458"/>
                  <a:gd name="connsiteX1" fmla="*/ 167283 w 240986"/>
                  <a:gd name="connsiteY1" fmla="*/ 7620 h 237458"/>
                  <a:gd name="connsiteX2" fmla="*/ 141375 w 240986"/>
                  <a:gd name="connsiteY2" fmla="*/ 0 h 237458"/>
                  <a:gd name="connsiteX3" fmla="*/ 130136 w 240986"/>
                  <a:gd name="connsiteY3" fmla="*/ 21431 h 237458"/>
                  <a:gd name="connsiteX4" fmla="*/ 106133 w 240986"/>
                  <a:gd name="connsiteY4" fmla="*/ 22003 h 237458"/>
                  <a:gd name="connsiteX5" fmla="*/ 93846 w 240986"/>
                  <a:gd name="connsiteY5" fmla="*/ 1143 h 237458"/>
                  <a:gd name="connsiteX6" fmla="*/ 67556 w 240986"/>
                  <a:gd name="connsiteY6" fmla="*/ 10478 h 237458"/>
                  <a:gd name="connsiteX7" fmla="*/ 71081 w 240986"/>
                  <a:gd name="connsiteY7" fmla="*/ 34480 h 237458"/>
                  <a:gd name="connsiteX8" fmla="*/ 52031 w 240986"/>
                  <a:gd name="connsiteY8" fmla="*/ 49054 h 237458"/>
                  <a:gd name="connsiteX9" fmla="*/ 29838 w 240986"/>
                  <a:gd name="connsiteY9" fmla="*/ 39433 h 237458"/>
                  <a:gd name="connsiteX10" fmla="*/ 14026 w 240986"/>
                  <a:gd name="connsiteY10" fmla="*/ 62389 h 237458"/>
                  <a:gd name="connsiteX11" fmla="*/ 30885 w 240986"/>
                  <a:gd name="connsiteY11" fmla="*/ 79629 h 237458"/>
                  <a:gd name="connsiteX12" fmla="*/ 24122 w 240986"/>
                  <a:gd name="connsiteY12" fmla="*/ 102584 h 237458"/>
                  <a:gd name="connsiteX13" fmla="*/ 501 w 240986"/>
                  <a:gd name="connsiteY13" fmla="*/ 107918 h 237458"/>
                  <a:gd name="connsiteX14" fmla="*/ 24 w 240986"/>
                  <a:gd name="connsiteY14" fmla="*/ 122491 h 237458"/>
                  <a:gd name="connsiteX15" fmla="*/ 1167 w 240986"/>
                  <a:gd name="connsiteY15" fmla="*/ 135731 h 237458"/>
                  <a:gd name="connsiteX16" fmla="*/ 25075 w 240986"/>
                  <a:gd name="connsiteY16" fmla="*/ 139732 h 237458"/>
                  <a:gd name="connsiteX17" fmla="*/ 33076 w 240986"/>
                  <a:gd name="connsiteY17" fmla="*/ 162306 h 237458"/>
                  <a:gd name="connsiteX18" fmla="*/ 17074 w 240986"/>
                  <a:gd name="connsiteY18" fmla="*/ 180499 h 237458"/>
                  <a:gd name="connsiteX19" fmla="*/ 34124 w 240986"/>
                  <a:gd name="connsiteY19" fmla="*/ 202692 h 237458"/>
                  <a:gd name="connsiteX20" fmla="*/ 55841 w 240986"/>
                  <a:gd name="connsiteY20" fmla="*/ 191929 h 237458"/>
                  <a:gd name="connsiteX21" fmla="*/ 75653 w 240986"/>
                  <a:gd name="connsiteY21" fmla="*/ 205454 h 237458"/>
                  <a:gd name="connsiteX22" fmla="*/ 73367 w 240986"/>
                  <a:gd name="connsiteY22" fmla="*/ 229553 h 237458"/>
                  <a:gd name="connsiteX23" fmla="*/ 100132 w 240986"/>
                  <a:gd name="connsiteY23" fmla="*/ 237458 h 237458"/>
                  <a:gd name="connsiteX24" fmla="*/ 111276 w 240986"/>
                  <a:gd name="connsiteY24" fmla="*/ 215932 h 237458"/>
                  <a:gd name="connsiteX25" fmla="*/ 135279 w 240986"/>
                  <a:gd name="connsiteY25" fmla="*/ 215265 h 237458"/>
                  <a:gd name="connsiteX26" fmla="*/ 147662 w 240986"/>
                  <a:gd name="connsiteY26" fmla="*/ 236125 h 237458"/>
                  <a:gd name="connsiteX27" fmla="*/ 173951 w 240986"/>
                  <a:gd name="connsiteY27" fmla="*/ 226695 h 237458"/>
                  <a:gd name="connsiteX28" fmla="*/ 170331 w 240986"/>
                  <a:gd name="connsiteY28" fmla="*/ 202787 h 237458"/>
                  <a:gd name="connsiteX29" fmla="*/ 189286 w 240986"/>
                  <a:gd name="connsiteY29" fmla="*/ 188119 h 237458"/>
                  <a:gd name="connsiteX30" fmla="*/ 211479 w 240986"/>
                  <a:gd name="connsiteY30" fmla="*/ 197644 h 237458"/>
                  <a:gd name="connsiteX31" fmla="*/ 227196 w 240986"/>
                  <a:gd name="connsiteY31" fmla="*/ 174593 h 237458"/>
                  <a:gd name="connsiteX32" fmla="*/ 210146 w 240986"/>
                  <a:gd name="connsiteY32" fmla="*/ 157353 h 237458"/>
                  <a:gd name="connsiteX33" fmla="*/ 216909 w 240986"/>
                  <a:gd name="connsiteY33" fmla="*/ 134303 h 237458"/>
                  <a:gd name="connsiteX34" fmla="*/ 240531 w 240986"/>
                  <a:gd name="connsiteY34" fmla="*/ 128968 h 237458"/>
                  <a:gd name="connsiteX35" fmla="*/ 240912 w 240986"/>
                  <a:gd name="connsiteY35" fmla="*/ 114776 h 237458"/>
                  <a:gd name="connsiteX36" fmla="*/ 239673 w 240986"/>
                  <a:gd name="connsiteY36" fmla="*/ 101060 h 237458"/>
                  <a:gd name="connsiteX37" fmla="*/ 215766 w 240986"/>
                  <a:gd name="connsiteY37" fmla="*/ 97060 h 237458"/>
                  <a:gd name="connsiteX38" fmla="*/ 207669 w 240986"/>
                  <a:gd name="connsiteY38" fmla="*/ 74485 h 237458"/>
                  <a:gd name="connsiteX39" fmla="*/ 223576 w 240986"/>
                  <a:gd name="connsiteY39" fmla="*/ 56293 h 237458"/>
                  <a:gd name="connsiteX40" fmla="*/ 206526 w 240986"/>
                  <a:gd name="connsiteY40" fmla="*/ 34195 h 237458"/>
                  <a:gd name="connsiteX41" fmla="*/ 184905 w 240986"/>
                  <a:gd name="connsiteY41" fmla="*/ 45053 h 237458"/>
                  <a:gd name="connsiteX42" fmla="*/ 165093 w 240986"/>
                  <a:gd name="connsiteY42" fmla="*/ 31718 h 237458"/>
                  <a:gd name="connsiteX43" fmla="*/ 156044 w 240986"/>
                  <a:gd name="connsiteY43" fmla="*/ 159163 h 237458"/>
                  <a:gd name="connsiteX44" fmla="*/ 79748 w 240986"/>
                  <a:gd name="connsiteY44" fmla="*/ 154210 h 237458"/>
                  <a:gd name="connsiteX45" fmla="*/ 84701 w 240986"/>
                  <a:gd name="connsiteY45" fmla="*/ 78010 h 237458"/>
                  <a:gd name="connsiteX46" fmla="*/ 160901 w 240986"/>
                  <a:gd name="connsiteY46" fmla="*/ 82867 h 237458"/>
                  <a:gd name="connsiteX47" fmla="*/ 156044 w 240986"/>
                  <a:gd name="connsiteY47" fmla="*/ 159163 h 23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0986" h="237458">
                    <a:moveTo>
                      <a:pt x="165093" y="31718"/>
                    </a:moveTo>
                    <a:lnTo>
                      <a:pt x="167283" y="7620"/>
                    </a:lnTo>
                    <a:cubicBezTo>
                      <a:pt x="159092" y="4191"/>
                      <a:pt x="150329" y="1524"/>
                      <a:pt x="141375" y="0"/>
                    </a:cubicBezTo>
                    <a:lnTo>
                      <a:pt x="130136" y="21431"/>
                    </a:lnTo>
                    <a:lnTo>
                      <a:pt x="106133" y="22003"/>
                    </a:lnTo>
                    <a:lnTo>
                      <a:pt x="93846" y="1143"/>
                    </a:lnTo>
                    <a:cubicBezTo>
                      <a:pt x="84606" y="3238"/>
                      <a:pt x="75843" y="6382"/>
                      <a:pt x="67556" y="10478"/>
                    </a:cubicBezTo>
                    <a:lnTo>
                      <a:pt x="71081" y="34480"/>
                    </a:lnTo>
                    <a:lnTo>
                      <a:pt x="52031" y="49054"/>
                    </a:lnTo>
                    <a:lnTo>
                      <a:pt x="29838" y="39433"/>
                    </a:lnTo>
                    <a:cubicBezTo>
                      <a:pt x="23742" y="46387"/>
                      <a:pt x="18408" y="54102"/>
                      <a:pt x="14026" y="62389"/>
                    </a:cubicBezTo>
                    <a:lnTo>
                      <a:pt x="30885" y="79629"/>
                    </a:lnTo>
                    <a:lnTo>
                      <a:pt x="24122" y="102584"/>
                    </a:lnTo>
                    <a:lnTo>
                      <a:pt x="501" y="107918"/>
                    </a:lnTo>
                    <a:cubicBezTo>
                      <a:pt x="120" y="112681"/>
                      <a:pt x="-71" y="117538"/>
                      <a:pt x="24" y="122491"/>
                    </a:cubicBezTo>
                    <a:cubicBezTo>
                      <a:pt x="215" y="126968"/>
                      <a:pt x="596" y="131445"/>
                      <a:pt x="1167" y="135731"/>
                    </a:cubicBezTo>
                    <a:lnTo>
                      <a:pt x="25075" y="139732"/>
                    </a:lnTo>
                    <a:lnTo>
                      <a:pt x="33076" y="162306"/>
                    </a:lnTo>
                    <a:lnTo>
                      <a:pt x="17074" y="180499"/>
                    </a:lnTo>
                    <a:cubicBezTo>
                      <a:pt x="21932" y="188500"/>
                      <a:pt x="27647" y="196024"/>
                      <a:pt x="34124" y="202692"/>
                    </a:cubicBezTo>
                    <a:lnTo>
                      <a:pt x="55841" y="191929"/>
                    </a:lnTo>
                    <a:lnTo>
                      <a:pt x="75653" y="205454"/>
                    </a:lnTo>
                    <a:lnTo>
                      <a:pt x="73367" y="229553"/>
                    </a:lnTo>
                    <a:cubicBezTo>
                      <a:pt x="81844" y="233172"/>
                      <a:pt x="90797" y="235839"/>
                      <a:pt x="100132" y="237458"/>
                    </a:cubicBezTo>
                    <a:lnTo>
                      <a:pt x="111276" y="215932"/>
                    </a:lnTo>
                    <a:lnTo>
                      <a:pt x="135279" y="215265"/>
                    </a:lnTo>
                    <a:lnTo>
                      <a:pt x="147662" y="236125"/>
                    </a:lnTo>
                    <a:cubicBezTo>
                      <a:pt x="156901" y="234029"/>
                      <a:pt x="165664" y="230791"/>
                      <a:pt x="173951" y="226695"/>
                    </a:cubicBezTo>
                    <a:lnTo>
                      <a:pt x="170331" y="202787"/>
                    </a:lnTo>
                    <a:lnTo>
                      <a:pt x="189286" y="188119"/>
                    </a:lnTo>
                    <a:lnTo>
                      <a:pt x="211479" y="197644"/>
                    </a:lnTo>
                    <a:cubicBezTo>
                      <a:pt x="217575" y="190595"/>
                      <a:pt x="222909" y="182880"/>
                      <a:pt x="227196" y="174593"/>
                    </a:cubicBezTo>
                    <a:lnTo>
                      <a:pt x="210146" y="157353"/>
                    </a:lnTo>
                    <a:lnTo>
                      <a:pt x="216909" y="134303"/>
                    </a:lnTo>
                    <a:lnTo>
                      <a:pt x="240531" y="128968"/>
                    </a:lnTo>
                    <a:cubicBezTo>
                      <a:pt x="240912" y="124301"/>
                      <a:pt x="241102" y="119539"/>
                      <a:pt x="240912" y="114776"/>
                    </a:cubicBezTo>
                    <a:cubicBezTo>
                      <a:pt x="240816" y="110109"/>
                      <a:pt x="240340" y="105537"/>
                      <a:pt x="239673" y="101060"/>
                    </a:cubicBezTo>
                    <a:lnTo>
                      <a:pt x="215766" y="97060"/>
                    </a:lnTo>
                    <a:lnTo>
                      <a:pt x="207669" y="74485"/>
                    </a:lnTo>
                    <a:lnTo>
                      <a:pt x="223576" y="56293"/>
                    </a:lnTo>
                    <a:cubicBezTo>
                      <a:pt x="218718" y="48292"/>
                      <a:pt x="213003" y="40862"/>
                      <a:pt x="206526" y="34195"/>
                    </a:cubicBezTo>
                    <a:lnTo>
                      <a:pt x="184905" y="45053"/>
                    </a:lnTo>
                    <a:lnTo>
                      <a:pt x="165093" y="31718"/>
                    </a:lnTo>
                    <a:close/>
                    <a:moveTo>
                      <a:pt x="156044" y="159163"/>
                    </a:moveTo>
                    <a:cubicBezTo>
                      <a:pt x="133660" y="178784"/>
                      <a:pt x="99560" y="176689"/>
                      <a:pt x="79748" y="154210"/>
                    </a:cubicBezTo>
                    <a:cubicBezTo>
                      <a:pt x="60127" y="131731"/>
                      <a:pt x="62318" y="97631"/>
                      <a:pt x="84701" y="78010"/>
                    </a:cubicBezTo>
                    <a:cubicBezTo>
                      <a:pt x="107085" y="58293"/>
                      <a:pt x="141185" y="60484"/>
                      <a:pt x="160901" y="82867"/>
                    </a:cubicBezTo>
                    <a:cubicBezTo>
                      <a:pt x="180809" y="105346"/>
                      <a:pt x="178523" y="139541"/>
                      <a:pt x="156044" y="15916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30D2436-BC90-FE73-355E-03FC8D617885}"/>
                  </a:ext>
                </a:extLst>
              </p:cNvPr>
              <p:cNvSpPr/>
              <p:nvPr/>
            </p:nvSpPr>
            <p:spPr>
              <a:xfrm>
                <a:off x="-5202046" y="2786443"/>
                <a:ext cx="171279" cy="154400"/>
              </a:xfrm>
              <a:custGeom>
                <a:avLst/>
                <a:gdLst>
                  <a:gd name="connsiteX0" fmla="*/ 33813 w 171279"/>
                  <a:gd name="connsiteY0" fmla="*/ 154400 h 154400"/>
                  <a:gd name="connsiteX1" fmla="*/ 139159 w 171279"/>
                  <a:gd name="connsiteY1" fmla="*/ 154400 h 154400"/>
                  <a:gd name="connsiteX2" fmla="*/ 153066 w 171279"/>
                  <a:gd name="connsiteY2" fmla="*/ 142589 h 154400"/>
                  <a:gd name="connsiteX3" fmla="*/ 170878 w 171279"/>
                  <a:gd name="connsiteY3" fmla="*/ 33909 h 154400"/>
                  <a:gd name="connsiteX4" fmla="*/ 142112 w 171279"/>
                  <a:gd name="connsiteY4" fmla="*/ 0 h 154400"/>
                  <a:gd name="connsiteX5" fmla="*/ 29146 w 171279"/>
                  <a:gd name="connsiteY5" fmla="*/ 0 h 154400"/>
                  <a:gd name="connsiteX6" fmla="*/ 475 w 171279"/>
                  <a:gd name="connsiteY6" fmla="*/ 34290 h 154400"/>
                  <a:gd name="connsiteX7" fmla="*/ 20002 w 171279"/>
                  <a:gd name="connsiteY7" fmla="*/ 142684 h 154400"/>
                  <a:gd name="connsiteX8" fmla="*/ 33813 w 171279"/>
                  <a:gd name="connsiteY8" fmla="*/ 154400 h 1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79" h="154400">
                    <a:moveTo>
                      <a:pt x="33813" y="154400"/>
                    </a:moveTo>
                    <a:lnTo>
                      <a:pt x="139159" y="154400"/>
                    </a:lnTo>
                    <a:cubicBezTo>
                      <a:pt x="146017" y="154400"/>
                      <a:pt x="151923" y="149447"/>
                      <a:pt x="153066" y="142589"/>
                    </a:cubicBezTo>
                    <a:lnTo>
                      <a:pt x="170878" y="33909"/>
                    </a:lnTo>
                    <a:cubicBezTo>
                      <a:pt x="173830" y="16192"/>
                      <a:pt x="160114" y="0"/>
                      <a:pt x="142112" y="0"/>
                    </a:cubicBezTo>
                    <a:lnTo>
                      <a:pt x="29146" y="0"/>
                    </a:lnTo>
                    <a:cubicBezTo>
                      <a:pt x="10953" y="0"/>
                      <a:pt x="-2763" y="16478"/>
                      <a:pt x="475" y="34290"/>
                    </a:cubicBezTo>
                    <a:lnTo>
                      <a:pt x="20002" y="142684"/>
                    </a:lnTo>
                    <a:cubicBezTo>
                      <a:pt x="21240" y="149542"/>
                      <a:pt x="27050" y="154400"/>
                      <a:pt x="33813" y="1544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864D964-0EDF-374A-241A-7D59C5C015F0}"/>
                  </a:ext>
                </a:extLst>
              </p:cNvPr>
              <p:cNvSpPr/>
              <p:nvPr/>
            </p:nvSpPr>
            <p:spPr>
              <a:xfrm>
                <a:off x="-5167947" y="2669381"/>
                <a:ext cx="103060" cy="99917"/>
              </a:xfrm>
              <a:custGeom>
                <a:avLst/>
                <a:gdLst>
                  <a:gd name="connsiteX0" fmla="*/ 11811 w 103060"/>
                  <a:gd name="connsiteY0" fmla="*/ 99917 h 99917"/>
                  <a:gd name="connsiteX1" fmla="*/ 91249 w 103060"/>
                  <a:gd name="connsiteY1" fmla="*/ 99917 h 99917"/>
                  <a:gd name="connsiteX2" fmla="*/ 103060 w 103060"/>
                  <a:gd name="connsiteY2" fmla="*/ 88106 h 99917"/>
                  <a:gd name="connsiteX3" fmla="*/ 103060 w 103060"/>
                  <a:gd name="connsiteY3" fmla="*/ 49435 h 99917"/>
                  <a:gd name="connsiteX4" fmla="*/ 53626 w 103060"/>
                  <a:gd name="connsiteY4" fmla="*/ 0 h 99917"/>
                  <a:gd name="connsiteX5" fmla="*/ 49435 w 103060"/>
                  <a:gd name="connsiteY5" fmla="*/ 0 h 99917"/>
                  <a:gd name="connsiteX6" fmla="*/ 0 w 103060"/>
                  <a:gd name="connsiteY6" fmla="*/ 49435 h 99917"/>
                  <a:gd name="connsiteX7" fmla="*/ 0 w 103060"/>
                  <a:gd name="connsiteY7" fmla="*/ 88106 h 99917"/>
                  <a:gd name="connsiteX8" fmla="*/ 11811 w 103060"/>
                  <a:gd name="connsiteY8" fmla="*/ 99917 h 9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60" h="99917">
                    <a:moveTo>
                      <a:pt x="11811" y="99917"/>
                    </a:moveTo>
                    <a:lnTo>
                      <a:pt x="91249" y="99917"/>
                    </a:lnTo>
                    <a:cubicBezTo>
                      <a:pt x="97822" y="99917"/>
                      <a:pt x="103060" y="94583"/>
                      <a:pt x="103060" y="88106"/>
                    </a:cubicBezTo>
                    <a:lnTo>
                      <a:pt x="103060" y="49435"/>
                    </a:lnTo>
                    <a:cubicBezTo>
                      <a:pt x="103060" y="22098"/>
                      <a:pt x="80963" y="0"/>
                      <a:pt x="53626" y="0"/>
                    </a:cubicBezTo>
                    <a:lnTo>
                      <a:pt x="49435" y="0"/>
                    </a:lnTo>
                    <a:cubicBezTo>
                      <a:pt x="22098" y="0"/>
                      <a:pt x="0" y="22193"/>
                      <a:pt x="0" y="49435"/>
                    </a:cubicBezTo>
                    <a:lnTo>
                      <a:pt x="0" y="88106"/>
                    </a:lnTo>
                    <a:cubicBezTo>
                      <a:pt x="0" y="94679"/>
                      <a:pt x="5239" y="99917"/>
                      <a:pt x="11811" y="9991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 name="Group 38">
            <a:extLst>
              <a:ext uri="{FF2B5EF4-FFF2-40B4-BE49-F238E27FC236}">
                <a16:creationId xmlns:a16="http://schemas.microsoft.com/office/drawing/2014/main" id="{BBBD5667-C4CB-1FE9-0541-4E14EA9774A6}"/>
              </a:ext>
            </a:extLst>
          </p:cNvPr>
          <p:cNvGrpSpPr/>
          <p:nvPr/>
        </p:nvGrpSpPr>
        <p:grpSpPr>
          <a:xfrm>
            <a:off x="412897" y="5586362"/>
            <a:ext cx="650359" cy="621144"/>
            <a:chOff x="8573870" y="873353"/>
            <a:chExt cx="1662130" cy="1662129"/>
          </a:xfrm>
        </p:grpSpPr>
        <p:sp>
          <p:nvSpPr>
            <p:cNvPr id="40" name="Oval 39">
              <a:extLst>
                <a:ext uri="{FF2B5EF4-FFF2-40B4-BE49-F238E27FC236}">
                  <a16:creationId xmlns:a16="http://schemas.microsoft.com/office/drawing/2014/main" id="{80158538-6D56-99FC-36C0-FC6A0604A872}"/>
                </a:ext>
              </a:extLst>
            </p:cNvPr>
            <p:cNvSpPr/>
            <p:nvPr/>
          </p:nvSpPr>
          <p:spPr bwMode="auto">
            <a:xfrm>
              <a:off x="8573870" y="873353"/>
              <a:ext cx="1662130" cy="1662129"/>
            </a:xfrm>
            <a:prstGeom prst="ellipse">
              <a:avLst/>
            </a:prstGeom>
            <a:solidFill>
              <a:schemeClr val="accent1"/>
            </a:solidFill>
            <a:ln w="19050">
              <a:solidFill>
                <a:schemeClr val="accent1">
                  <a:lumMod val="75000"/>
                </a:schemeClr>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1" name="Group 40">
              <a:extLst>
                <a:ext uri="{FF2B5EF4-FFF2-40B4-BE49-F238E27FC236}">
                  <a16:creationId xmlns:a16="http://schemas.microsoft.com/office/drawing/2014/main" id="{69FE622D-27BA-5EA6-9777-EAE8BA846C6B}"/>
                </a:ext>
              </a:extLst>
            </p:cNvPr>
            <p:cNvGrpSpPr/>
            <p:nvPr/>
          </p:nvGrpSpPr>
          <p:grpSpPr>
            <a:xfrm>
              <a:off x="8942049" y="1340649"/>
              <a:ext cx="925772" cy="727540"/>
              <a:chOff x="-5202046" y="2527805"/>
              <a:chExt cx="705685" cy="554579"/>
            </a:xfrm>
            <a:solidFill>
              <a:schemeClr val="bg1"/>
            </a:solidFill>
          </p:grpSpPr>
          <p:sp>
            <p:nvSpPr>
              <p:cNvPr id="42" name="Freeform: Shape 41">
                <a:extLst>
                  <a:ext uri="{FF2B5EF4-FFF2-40B4-BE49-F238E27FC236}">
                    <a16:creationId xmlns:a16="http://schemas.microsoft.com/office/drawing/2014/main" id="{EC40022A-AA92-4B92-EB5C-E2D550528E3F}"/>
                  </a:ext>
                </a:extLst>
              </p:cNvPr>
              <p:cNvSpPr/>
              <p:nvPr/>
            </p:nvSpPr>
            <p:spPr>
              <a:xfrm>
                <a:off x="-5098987" y="2527805"/>
                <a:ext cx="472344" cy="127192"/>
              </a:xfrm>
              <a:custGeom>
                <a:avLst/>
                <a:gdLst>
                  <a:gd name="connsiteX0" fmla="*/ 403574 w 472344"/>
                  <a:gd name="connsiteY0" fmla="*/ 81283 h 127192"/>
                  <a:gd name="connsiteX1" fmla="*/ 387287 w 472344"/>
                  <a:gd name="connsiteY1" fmla="*/ 104143 h 127192"/>
                  <a:gd name="connsiteX2" fmla="*/ 472345 w 472344"/>
                  <a:gd name="connsiteY2" fmla="*/ 112239 h 127192"/>
                  <a:gd name="connsiteX3" fmla="*/ 436817 w 472344"/>
                  <a:gd name="connsiteY3" fmla="*/ 34515 h 127192"/>
                  <a:gd name="connsiteX4" fmla="*/ 420243 w 472344"/>
                  <a:gd name="connsiteY4" fmla="*/ 57851 h 127192"/>
                  <a:gd name="connsiteX5" fmla="*/ 0 w 472344"/>
                  <a:gd name="connsiteY5" fmla="*/ 107953 h 127192"/>
                  <a:gd name="connsiteX6" fmla="*/ 21146 w 472344"/>
                  <a:gd name="connsiteY6" fmla="*/ 127193 h 127192"/>
                  <a:gd name="connsiteX7" fmla="*/ 403574 w 472344"/>
                  <a:gd name="connsiteY7" fmla="*/ 81283 h 12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344" h="127192">
                    <a:moveTo>
                      <a:pt x="403574" y="81283"/>
                    </a:moveTo>
                    <a:lnTo>
                      <a:pt x="387287" y="104143"/>
                    </a:lnTo>
                    <a:lnTo>
                      <a:pt x="472345" y="112239"/>
                    </a:lnTo>
                    <a:lnTo>
                      <a:pt x="436817" y="34515"/>
                    </a:lnTo>
                    <a:lnTo>
                      <a:pt x="420243" y="57851"/>
                    </a:lnTo>
                    <a:cubicBezTo>
                      <a:pt x="190024" y="-96168"/>
                      <a:pt x="1905" y="105857"/>
                      <a:pt x="0" y="107953"/>
                    </a:cubicBezTo>
                    <a:lnTo>
                      <a:pt x="21146" y="127193"/>
                    </a:lnTo>
                    <a:cubicBezTo>
                      <a:pt x="28289" y="119478"/>
                      <a:pt x="194024" y="-58259"/>
                      <a:pt x="403574" y="8128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10DF65CF-A638-8CCF-FB2C-13A5CFB3C7AD}"/>
                  </a:ext>
                </a:extLst>
              </p:cNvPr>
              <p:cNvSpPr/>
              <p:nvPr/>
            </p:nvSpPr>
            <p:spPr>
              <a:xfrm>
                <a:off x="-5095558" y="2955226"/>
                <a:ext cx="472344" cy="127158"/>
              </a:xfrm>
              <a:custGeom>
                <a:avLst/>
                <a:gdLst>
                  <a:gd name="connsiteX0" fmla="*/ 0 w 472344"/>
                  <a:gd name="connsiteY0" fmla="*/ 14859 h 127158"/>
                  <a:gd name="connsiteX1" fmla="*/ 35528 w 472344"/>
                  <a:gd name="connsiteY1" fmla="*/ 92583 h 127158"/>
                  <a:gd name="connsiteX2" fmla="*/ 52197 w 472344"/>
                  <a:gd name="connsiteY2" fmla="*/ 69247 h 127158"/>
                  <a:gd name="connsiteX3" fmla="*/ 229934 w 472344"/>
                  <a:gd name="connsiteY3" fmla="*/ 127159 h 127158"/>
                  <a:gd name="connsiteX4" fmla="*/ 472345 w 472344"/>
                  <a:gd name="connsiteY4" fmla="*/ 19240 h 127158"/>
                  <a:gd name="connsiteX5" fmla="*/ 451199 w 472344"/>
                  <a:gd name="connsiteY5" fmla="*/ 0 h 127158"/>
                  <a:gd name="connsiteX6" fmla="*/ 68771 w 472344"/>
                  <a:gd name="connsiteY6" fmla="*/ 45910 h 127158"/>
                  <a:gd name="connsiteX7" fmla="*/ 85058 w 472344"/>
                  <a:gd name="connsiteY7" fmla="*/ 23050 h 127158"/>
                  <a:gd name="connsiteX8" fmla="*/ 0 w 472344"/>
                  <a:gd name="connsiteY8" fmla="*/ 14859 h 12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344" h="127158">
                    <a:moveTo>
                      <a:pt x="0" y="14859"/>
                    </a:moveTo>
                    <a:lnTo>
                      <a:pt x="35528" y="92583"/>
                    </a:lnTo>
                    <a:lnTo>
                      <a:pt x="52197" y="69247"/>
                    </a:lnTo>
                    <a:cubicBezTo>
                      <a:pt x="115633" y="111728"/>
                      <a:pt x="175927" y="127159"/>
                      <a:pt x="229934" y="127159"/>
                    </a:cubicBezTo>
                    <a:cubicBezTo>
                      <a:pt x="371951" y="127159"/>
                      <a:pt x="471011" y="20669"/>
                      <a:pt x="472345" y="19240"/>
                    </a:cubicBezTo>
                    <a:lnTo>
                      <a:pt x="451199" y="0"/>
                    </a:lnTo>
                    <a:cubicBezTo>
                      <a:pt x="444151" y="7715"/>
                      <a:pt x="278416" y="185452"/>
                      <a:pt x="68771" y="45910"/>
                    </a:cubicBezTo>
                    <a:lnTo>
                      <a:pt x="85058" y="23050"/>
                    </a:lnTo>
                    <a:lnTo>
                      <a:pt x="0" y="1485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CED26A6E-64D1-C734-57DB-5974FF533166}"/>
                  </a:ext>
                </a:extLst>
              </p:cNvPr>
              <p:cNvSpPr/>
              <p:nvPr/>
            </p:nvSpPr>
            <p:spPr>
              <a:xfrm>
                <a:off x="-4737347" y="2686431"/>
                <a:ext cx="240986" cy="237458"/>
              </a:xfrm>
              <a:custGeom>
                <a:avLst/>
                <a:gdLst>
                  <a:gd name="connsiteX0" fmla="*/ 165093 w 240986"/>
                  <a:gd name="connsiteY0" fmla="*/ 31718 h 237458"/>
                  <a:gd name="connsiteX1" fmla="*/ 167283 w 240986"/>
                  <a:gd name="connsiteY1" fmla="*/ 7620 h 237458"/>
                  <a:gd name="connsiteX2" fmla="*/ 141375 w 240986"/>
                  <a:gd name="connsiteY2" fmla="*/ 0 h 237458"/>
                  <a:gd name="connsiteX3" fmla="*/ 130136 w 240986"/>
                  <a:gd name="connsiteY3" fmla="*/ 21431 h 237458"/>
                  <a:gd name="connsiteX4" fmla="*/ 106133 w 240986"/>
                  <a:gd name="connsiteY4" fmla="*/ 22003 h 237458"/>
                  <a:gd name="connsiteX5" fmla="*/ 93846 w 240986"/>
                  <a:gd name="connsiteY5" fmla="*/ 1143 h 237458"/>
                  <a:gd name="connsiteX6" fmla="*/ 67556 w 240986"/>
                  <a:gd name="connsiteY6" fmla="*/ 10478 h 237458"/>
                  <a:gd name="connsiteX7" fmla="*/ 71081 w 240986"/>
                  <a:gd name="connsiteY7" fmla="*/ 34480 h 237458"/>
                  <a:gd name="connsiteX8" fmla="*/ 52031 w 240986"/>
                  <a:gd name="connsiteY8" fmla="*/ 49054 h 237458"/>
                  <a:gd name="connsiteX9" fmla="*/ 29838 w 240986"/>
                  <a:gd name="connsiteY9" fmla="*/ 39433 h 237458"/>
                  <a:gd name="connsiteX10" fmla="*/ 14026 w 240986"/>
                  <a:gd name="connsiteY10" fmla="*/ 62389 h 237458"/>
                  <a:gd name="connsiteX11" fmla="*/ 30885 w 240986"/>
                  <a:gd name="connsiteY11" fmla="*/ 79629 h 237458"/>
                  <a:gd name="connsiteX12" fmla="*/ 24122 w 240986"/>
                  <a:gd name="connsiteY12" fmla="*/ 102584 h 237458"/>
                  <a:gd name="connsiteX13" fmla="*/ 501 w 240986"/>
                  <a:gd name="connsiteY13" fmla="*/ 107918 h 237458"/>
                  <a:gd name="connsiteX14" fmla="*/ 24 w 240986"/>
                  <a:gd name="connsiteY14" fmla="*/ 122491 h 237458"/>
                  <a:gd name="connsiteX15" fmla="*/ 1167 w 240986"/>
                  <a:gd name="connsiteY15" fmla="*/ 135731 h 237458"/>
                  <a:gd name="connsiteX16" fmla="*/ 25075 w 240986"/>
                  <a:gd name="connsiteY16" fmla="*/ 139732 h 237458"/>
                  <a:gd name="connsiteX17" fmla="*/ 33076 w 240986"/>
                  <a:gd name="connsiteY17" fmla="*/ 162306 h 237458"/>
                  <a:gd name="connsiteX18" fmla="*/ 17074 w 240986"/>
                  <a:gd name="connsiteY18" fmla="*/ 180499 h 237458"/>
                  <a:gd name="connsiteX19" fmla="*/ 34124 w 240986"/>
                  <a:gd name="connsiteY19" fmla="*/ 202692 h 237458"/>
                  <a:gd name="connsiteX20" fmla="*/ 55841 w 240986"/>
                  <a:gd name="connsiteY20" fmla="*/ 191929 h 237458"/>
                  <a:gd name="connsiteX21" fmla="*/ 75653 w 240986"/>
                  <a:gd name="connsiteY21" fmla="*/ 205454 h 237458"/>
                  <a:gd name="connsiteX22" fmla="*/ 73367 w 240986"/>
                  <a:gd name="connsiteY22" fmla="*/ 229553 h 237458"/>
                  <a:gd name="connsiteX23" fmla="*/ 100132 w 240986"/>
                  <a:gd name="connsiteY23" fmla="*/ 237458 h 237458"/>
                  <a:gd name="connsiteX24" fmla="*/ 111276 w 240986"/>
                  <a:gd name="connsiteY24" fmla="*/ 215932 h 237458"/>
                  <a:gd name="connsiteX25" fmla="*/ 135279 w 240986"/>
                  <a:gd name="connsiteY25" fmla="*/ 215265 h 237458"/>
                  <a:gd name="connsiteX26" fmla="*/ 147662 w 240986"/>
                  <a:gd name="connsiteY26" fmla="*/ 236125 h 237458"/>
                  <a:gd name="connsiteX27" fmla="*/ 173951 w 240986"/>
                  <a:gd name="connsiteY27" fmla="*/ 226695 h 237458"/>
                  <a:gd name="connsiteX28" fmla="*/ 170331 w 240986"/>
                  <a:gd name="connsiteY28" fmla="*/ 202787 h 237458"/>
                  <a:gd name="connsiteX29" fmla="*/ 189286 w 240986"/>
                  <a:gd name="connsiteY29" fmla="*/ 188119 h 237458"/>
                  <a:gd name="connsiteX30" fmla="*/ 211479 w 240986"/>
                  <a:gd name="connsiteY30" fmla="*/ 197644 h 237458"/>
                  <a:gd name="connsiteX31" fmla="*/ 227196 w 240986"/>
                  <a:gd name="connsiteY31" fmla="*/ 174593 h 237458"/>
                  <a:gd name="connsiteX32" fmla="*/ 210146 w 240986"/>
                  <a:gd name="connsiteY32" fmla="*/ 157353 h 237458"/>
                  <a:gd name="connsiteX33" fmla="*/ 216909 w 240986"/>
                  <a:gd name="connsiteY33" fmla="*/ 134303 h 237458"/>
                  <a:gd name="connsiteX34" fmla="*/ 240531 w 240986"/>
                  <a:gd name="connsiteY34" fmla="*/ 128968 h 237458"/>
                  <a:gd name="connsiteX35" fmla="*/ 240912 w 240986"/>
                  <a:gd name="connsiteY35" fmla="*/ 114776 h 237458"/>
                  <a:gd name="connsiteX36" fmla="*/ 239673 w 240986"/>
                  <a:gd name="connsiteY36" fmla="*/ 101060 h 237458"/>
                  <a:gd name="connsiteX37" fmla="*/ 215766 w 240986"/>
                  <a:gd name="connsiteY37" fmla="*/ 97060 h 237458"/>
                  <a:gd name="connsiteX38" fmla="*/ 207669 w 240986"/>
                  <a:gd name="connsiteY38" fmla="*/ 74485 h 237458"/>
                  <a:gd name="connsiteX39" fmla="*/ 223576 w 240986"/>
                  <a:gd name="connsiteY39" fmla="*/ 56293 h 237458"/>
                  <a:gd name="connsiteX40" fmla="*/ 206526 w 240986"/>
                  <a:gd name="connsiteY40" fmla="*/ 34195 h 237458"/>
                  <a:gd name="connsiteX41" fmla="*/ 184905 w 240986"/>
                  <a:gd name="connsiteY41" fmla="*/ 45053 h 237458"/>
                  <a:gd name="connsiteX42" fmla="*/ 165093 w 240986"/>
                  <a:gd name="connsiteY42" fmla="*/ 31718 h 237458"/>
                  <a:gd name="connsiteX43" fmla="*/ 156044 w 240986"/>
                  <a:gd name="connsiteY43" fmla="*/ 159163 h 237458"/>
                  <a:gd name="connsiteX44" fmla="*/ 79748 w 240986"/>
                  <a:gd name="connsiteY44" fmla="*/ 154210 h 237458"/>
                  <a:gd name="connsiteX45" fmla="*/ 84701 w 240986"/>
                  <a:gd name="connsiteY45" fmla="*/ 78010 h 237458"/>
                  <a:gd name="connsiteX46" fmla="*/ 160901 w 240986"/>
                  <a:gd name="connsiteY46" fmla="*/ 82867 h 237458"/>
                  <a:gd name="connsiteX47" fmla="*/ 156044 w 240986"/>
                  <a:gd name="connsiteY47" fmla="*/ 159163 h 23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0986" h="237458">
                    <a:moveTo>
                      <a:pt x="165093" y="31718"/>
                    </a:moveTo>
                    <a:lnTo>
                      <a:pt x="167283" y="7620"/>
                    </a:lnTo>
                    <a:cubicBezTo>
                      <a:pt x="159092" y="4191"/>
                      <a:pt x="150329" y="1524"/>
                      <a:pt x="141375" y="0"/>
                    </a:cubicBezTo>
                    <a:lnTo>
                      <a:pt x="130136" y="21431"/>
                    </a:lnTo>
                    <a:lnTo>
                      <a:pt x="106133" y="22003"/>
                    </a:lnTo>
                    <a:lnTo>
                      <a:pt x="93846" y="1143"/>
                    </a:lnTo>
                    <a:cubicBezTo>
                      <a:pt x="84606" y="3238"/>
                      <a:pt x="75843" y="6382"/>
                      <a:pt x="67556" y="10478"/>
                    </a:cubicBezTo>
                    <a:lnTo>
                      <a:pt x="71081" y="34480"/>
                    </a:lnTo>
                    <a:lnTo>
                      <a:pt x="52031" y="49054"/>
                    </a:lnTo>
                    <a:lnTo>
                      <a:pt x="29838" y="39433"/>
                    </a:lnTo>
                    <a:cubicBezTo>
                      <a:pt x="23742" y="46387"/>
                      <a:pt x="18408" y="54102"/>
                      <a:pt x="14026" y="62389"/>
                    </a:cubicBezTo>
                    <a:lnTo>
                      <a:pt x="30885" y="79629"/>
                    </a:lnTo>
                    <a:lnTo>
                      <a:pt x="24122" y="102584"/>
                    </a:lnTo>
                    <a:lnTo>
                      <a:pt x="501" y="107918"/>
                    </a:lnTo>
                    <a:cubicBezTo>
                      <a:pt x="120" y="112681"/>
                      <a:pt x="-71" y="117538"/>
                      <a:pt x="24" y="122491"/>
                    </a:cubicBezTo>
                    <a:cubicBezTo>
                      <a:pt x="215" y="126968"/>
                      <a:pt x="596" y="131445"/>
                      <a:pt x="1167" y="135731"/>
                    </a:cubicBezTo>
                    <a:lnTo>
                      <a:pt x="25075" y="139732"/>
                    </a:lnTo>
                    <a:lnTo>
                      <a:pt x="33076" y="162306"/>
                    </a:lnTo>
                    <a:lnTo>
                      <a:pt x="17074" y="180499"/>
                    </a:lnTo>
                    <a:cubicBezTo>
                      <a:pt x="21932" y="188500"/>
                      <a:pt x="27647" y="196024"/>
                      <a:pt x="34124" y="202692"/>
                    </a:cubicBezTo>
                    <a:lnTo>
                      <a:pt x="55841" y="191929"/>
                    </a:lnTo>
                    <a:lnTo>
                      <a:pt x="75653" y="205454"/>
                    </a:lnTo>
                    <a:lnTo>
                      <a:pt x="73367" y="229553"/>
                    </a:lnTo>
                    <a:cubicBezTo>
                      <a:pt x="81844" y="233172"/>
                      <a:pt x="90797" y="235839"/>
                      <a:pt x="100132" y="237458"/>
                    </a:cubicBezTo>
                    <a:lnTo>
                      <a:pt x="111276" y="215932"/>
                    </a:lnTo>
                    <a:lnTo>
                      <a:pt x="135279" y="215265"/>
                    </a:lnTo>
                    <a:lnTo>
                      <a:pt x="147662" y="236125"/>
                    </a:lnTo>
                    <a:cubicBezTo>
                      <a:pt x="156901" y="234029"/>
                      <a:pt x="165664" y="230791"/>
                      <a:pt x="173951" y="226695"/>
                    </a:cubicBezTo>
                    <a:lnTo>
                      <a:pt x="170331" y="202787"/>
                    </a:lnTo>
                    <a:lnTo>
                      <a:pt x="189286" y="188119"/>
                    </a:lnTo>
                    <a:lnTo>
                      <a:pt x="211479" y="197644"/>
                    </a:lnTo>
                    <a:cubicBezTo>
                      <a:pt x="217575" y="190595"/>
                      <a:pt x="222909" y="182880"/>
                      <a:pt x="227196" y="174593"/>
                    </a:cubicBezTo>
                    <a:lnTo>
                      <a:pt x="210146" y="157353"/>
                    </a:lnTo>
                    <a:lnTo>
                      <a:pt x="216909" y="134303"/>
                    </a:lnTo>
                    <a:lnTo>
                      <a:pt x="240531" y="128968"/>
                    </a:lnTo>
                    <a:cubicBezTo>
                      <a:pt x="240912" y="124301"/>
                      <a:pt x="241102" y="119539"/>
                      <a:pt x="240912" y="114776"/>
                    </a:cubicBezTo>
                    <a:cubicBezTo>
                      <a:pt x="240816" y="110109"/>
                      <a:pt x="240340" y="105537"/>
                      <a:pt x="239673" y="101060"/>
                    </a:cubicBezTo>
                    <a:lnTo>
                      <a:pt x="215766" y="97060"/>
                    </a:lnTo>
                    <a:lnTo>
                      <a:pt x="207669" y="74485"/>
                    </a:lnTo>
                    <a:lnTo>
                      <a:pt x="223576" y="56293"/>
                    </a:lnTo>
                    <a:cubicBezTo>
                      <a:pt x="218718" y="48292"/>
                      <a:pt x="213003" y="40862"/>
                      <a:pt x="206526" y="34195"/>
                    </a:cubicBezTo>
                    <a:lnTo>
                      <a:pt x="184905" y="45053"/>
                    </a:lnTo>
                    <a:lnTo>
                      <a:pt x="165093" y="31718"/>
                    </a:lnTo>
                    <a:close/>
                    <a:moveTo>
                      <a:pt x="156044" y="159163"/>
                    </a:moveTo>
                    <a:cubicBezTo>
                      <a:pt x="133660" y="178784"/>
                      <a:pt x="99560" y="176689"/>
                      <a:pt x="79748" y="154210"/>
                    </a:cubicBezTo>
                    <a:cubicBezTo>
                      <a:pt x="60127" y="131731"/>
                      <a:pt x="62318" y="97631"/>
                      <a:pt x="84701" y="78010"/>
                    </a:cubicBezTo>
                    <a:cubicBezTo>
                      <a:pt x="107085" y="58293"/>
                      <a:pt x="141185" y="60484"/>
                      <a:pt x="160901" y="82867"/>
                    </a:cubicBezTo>
                    <a:cubicBezTo>
                      <a:pt x="180809" y="105346"/>
                      <a:pt x="178523" y="139541"/>
                      <a:pt x="156044" y="15916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8135CEE8-9A2C-DBAF-3DF3-F98A7908094E}"/>
                  </a:ext>
                </a:extLst>
              </p:cNvPr>
              <p:cNvSpPr/>
              <p:nvPr/>
            </p:nvSpPr>
            <p:spPr>
              <a:xfrm>
                <a:off x="-5202046" y="2786443"/>
                <a:ext cx="171279" cy="154400"/>
              </a:xfrm>
              <a:custGeom>
                <a:avLst/>
                <a:gdLst>
                  <a:gd name="connsiteX0" fmla="*/ 33813 w 171279"/>
                  <a:gd name="connsiteY0" fmla="*/ 154400 h 154400"/>
                  <a:gd name="connsiteX1" fmla="*/ 139159 w 171279"/>
                  <a:gd name="connsiteY1" fmla="*/ 154400 h 154400"/>
                  <a:gd name="connsiteX2" fmla="*/ 153066 w 171279"/>
                  <a:gd name="connsiteY2" fmla="*/ 142589 h 154400"/>
                  <a:gd name="connsiteX3" fmla="*/ 170878 w 171279"/>
                  <a:gd name="connsiteY3" fmla="*/ 33909 h 154400"/>
                  <a:gd name="connsiteX4" fmla="*/ 142112 w 171279"/>
                  <a:gd name="connsiteY4" fmla="*/ 0 h 154400"/>
                  <a:gd name="connsiteX5" fmla="*/ 29146 w 171279"/>
                  <a:gd name="connsiteY5" fmla="*/ 0 h 154400"/>
                  <a:gd name="connsiteX6" fmla="*/ 475 w 171279"/>
                  <a:gd name="connsiteY6" fmla="*/ 34290 h 154400"/>
                  <a:gd name="connsiteX7" fmla="*/ 20002 w 171279"/>
                  <a:gd name="connsiteY7" fmla="*/ 142684 h 154400"/>
                  <a:gd name="connsiteX8" fmla="*/ 33813 w 171279"/>
                  <a:gd name="connsiteY8" fmla="*/ 154400 h 1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79" h="154400">
                    <a:moveTo>
                      <a:pt x="33813" y="154400"/>
                    </a:moveTo>
                    <a:lnTo>
                      <a:pt x="139159" y="154400"/>
                    </a:lnTo>
                    <a:cubicBezTo>
                      <a:pt x="146017" y="154400"/>
                      <a:pt x="151923" y="149447"/>
                      <a:pt x="153066" y="142589"/>
                    </a:cubicBezTo>
                    <a:lnTo>
                      <a:pt x="170878" y="33909"/>
                    </a:lnTo>
                    <a:cubicBezTo>
                      <a:pt x="173830" y="16192"/>
                      <a:pt x="160114" y="0"/>
                      <a:pt x="142112" y="0"/>
                    </a:cubicBezTo>
                    <a:lnTo>
                      <a:pt x="29146" y="0"/>
                    </a:lnTo>
                    <a:cubicBezTo>
                      <a:pt x="10953" y="0"/>
                      <a:pt x="-2763" y="16478"/>
                      <a:pt x="475" y="34290"/>
                    </a:cubicBezTo>
                    <a:lnTo>
                      <a:pt x="20002" y="142684"/>
                    </a:lnTo>
                    <a:cubicBezTo>
                      <a:pt x="21240" y="149542"/>
                      <a:pt x="27050" y="154400"/>
                      <a:pt x="33813" y="1544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4624A2B-B929-9AE0-C29F-4B26A0C26885}"/>
                  </a:ext>
                </a:extLst>
              </p:cNvPr>
              <p:cNvSpPr/>
              <p:nvPr/>
            </p:nvSpPr>
            <p:spPr>
              <a:xfrm>
                <a:off x="-5167947" y="2669381"/>
                <a:ext cx="103060" cy="99917"/>
              </a:xfrm>
              <a:custGeom>
                <a:avLst/>
                <a:gdLst>
                  <a:gd name="connsiteX0" fmla="*/ 11811 w 103060"/>
                  <a:gd name="connsiteY0" fmla="*/ 99917 h 99917"/>
                  <a:gd name="connsiteX1" fmla="*/ 91249 w 103060"/>
                  <a:gd name="connsiteY1" fmla="*/ 99917 h 99917"/>
                  <a:gd name="connsiteX2" fmla="*/ 103060 w 103060"/>
                  <a:gd name="connsiteY2" fmla="*/ 88106 h 99917"/>
                  <a:gd name="connsiteX3" fmla="*/ 103060 w 103060"/>
                  <a:gd name="connsiteY3" fmla="*/ 49435 h 99917"/>
                  <a:gd name="connsiteX4" fmla="*/ 53626 w 103060"/>
                  <a:gd name="connsiteY4" fmla="*/ 0 h 99917"/>
                  <a:gd name="connsiteX5" fmla="*/ 49435 w 103060"/>
                  <a:gd name="connsiteY5" fmla="*/ 0 h 99917"/>
                  <a:gd name="connsiteX6" fmla="*/ 0 w 103060"/>
                  <a:gd name="connsiteY6" fmla="*/ 49435 h 99917"/>
                  <a:gd name="connsiteX7" fmla="*/ 0 w 103060"/>
                  <a:gd name="connsiteY7" fmla="*/ 88106 h 99917"/>
                  <a:gd name="connsiteX8" fmla="*/ 11811 w 103060"/>
                  <a:gd name="connsiteY8" fmla="*/ 99917 h 9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60" h="99917">
                    <a:moveTo>
                      <a:pt x="11811" y="99917"/>
                    </a:moveTo>
                    <a:lnTo>
                      <a:pt x="91249" y="99917"/>
                    </a:lnTo>
                    <a:cubicBezTo>
                      <a:pt x="97822" y="99917"/>
                      <a:pt x="103060" y="94583"/>
                      <a:pt x="103060" y="88106"/>
                    </a:cubicBezTo>
                    <a:lnTo>
                      <a:pt x="103060" y="49435"/>
                    </a:lnTo>
                    <a:cubicBezTo>
                      <a:pt x="103060" y="22098"/>
                      <a:pt x="80963" y="0"/>
                      <a:pt x="53626" y="0"/>
                    </a:cubicBezTo>
                    <a:lnTo>
                      <a:pt x="49435" y="0"/>
                    </a:lnTo>
                    <a:cubicBezTo>
                      <a:pt x="22098" y="0"/>
                      <a:pt x="0" y="22193"/>
                      <a:pt x="0" y="49435"/>
                    </a:cubicBezTo>
                    <a:lnTo>
                      <a:pt x="0" y="88106"/>
                    </a:lnTo>
                    <a:cubicBezTo>
                      <a:pt x="0" y="94679"/>
                      <a:pt x="5239" y="99917"/>
                      <a:pt x="11811" y="9991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7" name="TextBox 46">
            <a:extLst>
              <a:ext uri="{FF2B5EF4-FFF2-40B4-BE49-F238E27FC236}">
                <a16:creationId xmlns:a16="http://schemas.microsoft.com/office/drawing/2014/main" id="{770B2085-3018-8E96-4EFE-6A359719BB71}"/>
              </a:ext>
            </a:extLst>
          </p:cNvPr>
          <p:cNvSpPr txBox="1"/>
          <p:nvPr/>
        </p:nvSpPr>
        <p:spPr>
          <a:xfrm>
            <a:off x="1445852" y="4693020"/>
            <a:ext cx="66240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Taurus Healthcare Ltd</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4A03E855-874F-4AC2-CB32-648C89294F35}"/>
              </a:ext>
            </a:extLst>
          </p:cNvPr>
          <p:cNvSpPr txBox="1"/>
          <p:nvPr/>
        </p:nvSpPr>
        <p:spPr>
          <a:xfrm>
            <a:off x="1445852" y="5656957"/>
            <a:ext cx="66240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Local Medical Council (LMC)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223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DF6E75A-5099-1508-856C-14EFB884A5F2}"/>
              </a:ext>
            </a:extLst>
          </p:cNvPr>
          <p:cNvSpPr/>
          <p:nvPr/>
        </p:nvSpPr>
        <p:spPr bwMode="auto">
          <a:xfrm>
            <a:off x="3355520" y="3033319"/>
            <a:ext cx="5896188" cy="2000535"/>
          </a:xfrm>
          <a:prstGeom prst="ellipse">
            <a:avLst/>
          </a:prstGeom>
          <a:solidFill>
            <a:schemeClr val="accent5">
              <a:lumMod val="20000"/>
              <a:lumOff val="80000"/>
            </a:schemeClr>
          </a:solidFill>
          <a:ln>
            <a:noFill/>
          </a:ln>
        </p:spPr>
        <p:txBody>
          <a:bodyPr vert="horz" wrap="squar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34A90">
                  <a:lumMod val="50000"/>
                </a:srgbClr>
              </a:solidFill>
              <a:effectLst/>
              <a:uLnTx/>
              <a:uFillTx/>
              <a:latin typeface="Calibri" panose="020F0502020204030204"/>
              <a:ea typeface="+mn-ea"/>
              <a:cs typeface="+mn-cs"/>
            </a:endParaRPr>
          </a:p>
        </p:txBody>
      </p:sp>
      <p:grpSp>
        <p:nvGrpSpPr>
          <p:cNvPr id="4" name="Group 3"/>
          <p:cNvGrpSpPr>
            <a:grpSpLocks noChangeAspect="1"/>
          </p:cNvGrpSpPr>
          <p:nvPr/>
        </p:nvGrpSpPr>
        <p:grpSpPr>
          <a:xfrm>
            <a:off x="193049" y="1432718"/>
            <a:ext cx="11457557" cy="5006780"/>
            <a:chOff x="904544" y="2095952"/>
            <a:chExt cx="6892500" cy="3016856"/>
          </a:xfrm>
        </p:grpSpPr>
        <p:grpSp>
          <p:nvGrpSpPr>
            <p:cNvPr id="7" name="Group 6"/>
            <p:cNvGrpSpPr/>
            <p:nvPr/>
          </p:nvGrpSpPr>
          <p:grpSpPr>
            <a:xfrm>
              <a:off x="1355871" y="2587844"/>
              <a:ext cx="6340117" cy="2524964"/>
              <a:chOff x="1489433" y="2597150"/>
              <a:chExt cx="6340117" cy="2524964"/>
            </a:xfrm>
          </p:grpSpPr>
          <p:sp>
            <p:nvSpPr>
              <p:cNvPr id="78" name="Freeform 77"/>
              <p:cNvSpPr>
                <a:spLocks/>
              </p:cNvSpPr>
              <p:nvPr/>
            </p:nvSpPr>
            <p:spPr bwMode="auto">
              <a:xfrm>
                <a:off x="4767140" y="2739276"/>
                <a:ext cx="1898650" cy="447675"/>
              </a:xfrm>
              <a:custGeom>
                <a:avLst/>
                <a:gdLst>
                  <a:gd name="T0" fmla="*/ 0 w 1196"/>
                  <a:gd name="T1" fmla="*/ 152 h 282"/>
                  <a:gd name="T2" fmla="*/ 2 w 1196"/>
                  <a:gd name="T3" fmla="*/ 0 h 282"/>
                  <a:gd name="T4" fmla="*/ 2 w 1196"/>
                  <a:gd name="T5" fmla="*/ 0 h 282"/>
                  <a:gd name="T6" fmla="*/ 88 w 1196"/>
                  <a:gd name="T7" fmla="*/ 2 h 282"/>
                  <a:gd name="T8" fmla="*/ 171 w 1196"/>
                  <a:gd name="T9" fmla="*/ 6 h 282"/>
                  <a:gd name="T10" fmla="*/ 252 w 1196"/>
                  <a:gd name="T11" fmla="*/ 9 h 282"/>
                  <a:gd name="T12" fmla="*/ 334 w 1196"/>
                  <a:gd name="T13" fmla="*/ 15 h 282"/>
                  <a:gd name="T14" fmla="*/ 414 w 1196"/>
                  <a:gd name="T15" fmla="*/ 23 h 282"/>
                  <a:gd name="T16" fmla="*/ 493 w 1196"/>
                  <a:gd name="T17" fmla="*/ 30 h 282"/>
                  <a:gd name="T18" fmla="*/ 571 w 1196"/>
                  <a:gd name="T19" fmla="*/ 40 h 282"/>
                  <a:gd name="T20" fmla="*/ 647 w 1196"/>
                  <a:gd name="T21" fmla="*/ 49 h 282"/>
                  <a:gd name="T22" fmla="*/ 721 w 1196"/>
                  <a:gd name="T23" fmla="*/ 61 h 282"/>
                  <a:gd name="T24" fmla="*/ 795 w 1196"/>
                  <a:gd name="T25" fmla="*/ 74 h 282"/>
                  <a:gd name="T26" fmla="*/ 867 w 1196"/>
                  <a:gd name="T27" fmla="*/ 87 h 282"/>
                  <a:gd name="T28" fmla="*/ 935 w 1196"/>
                  <a:gd name="T29" fmla="*/ 102 h 282"/>
                  <a:gd name="T30" fmla="*/ 1003 w 1196"/>
                  <a:gd name="T31" fmla="*/ 118 h 282"/>
                  <a:gd name="T32" fmla="*/ 1069 w 1196"/>
                  <a:gd name="T33" fmla="*/ 135 h 282"/>
                  <a:gd name="T34" fmla="*/ 1134 w 1196"/>
                  <a:gd name="T35" fmla="*/ 152 h 282"/>
                  <a:gd name="T36" fmla="*/ 1196 w 1196"/>
                  <a:gd name="T37" fmla="*/ 171 h 282"/>
                  <a:gd name="T38" fmla="*/ 806 w 1196"/>
                  <a:gd name="T39" fmla="*/ 282 h 282"/>
                  <a:gd name="T40" fmla="*/ 806 w 1196"/>
                  <a:gd name="T41" fmla="*/ 282 h 282"/>
                  <a:gd name="T42" fmla="*/ 723 w 1196"/>
                  <a:gd name="T43" fmla="*/ 256 h 282"/>
                  <a:gd name="T44" fmla="*/ 633 w 1196"/>
                  <a:gd name="T45" fmla="*/ 231 h 282"/>
                  <a:gd name="T46" fmla="*/ 539 w 1196"/>
                  <a:gd name="T47" fmla="*/ 208 h 282"/>
                  <a:gd name="T48" fmla="*/ 440 w 1196"/>
                  <a:gd name="T49" fmla="*/ 191 h 282"/>
                  <a:gd name="T50" fmla="*/ 336 w 1196"/>
                  <a:gd name="T51" fmla="*/ 176 h 282"/>
                  <a:gd name="T52" fmla="*/ 228 w 1196"/>
                  <a:gd name="T53" fmla="*/ 163 h 282"/>
                  <a:gd name="T54" fmla="*/ 116 w 1196"/>
                  <a:gd name="T55" fmla="*/ 155 h 282"/>
                  <a:gd name="T56" fmla="*/ 0 w 1196"/>
                  <a:gd name="T57" fmla="*/ 152 h 282"/>
                  <a:gd name="T58" fmla="*/ 0 w 1196"/>
                  <a:gd name="T59" fmla="*/ 152 h 282"/>
                  <a:gd name="connsiteX0" fmla="*/ 0 w 10000"/>
                  <a:gd name="connsiteY0" fmla="*/ 5390 h 10000"/>
                  <a:gd name="connsiteX1" fmla="*/ 17 w 10000"/>
                  <a:gd name="connsiteY1" fmla="*/ 0 h 10000"/>
                  <a:gd name="connsiteX2" fmla="*/ 17 w 10000"/>
                  <a:gd name="connsiteY2" fmla="*/ 0 h 10000"/>
                  <a:gd name="connsiteX3" fmla="*/ 736 w 10000"/>
                  <a:gd name="connsiteY3" fmla="*/ 71 h 10000"/>
                  <a:gd name="connsiteX4" fmla="*/ 1430 w 10000"/>
                  <a:gd name="connsiteY4" fmla="*/ 213 h 10000"/>
                  <a:gd name="connsiteX5" fmla="*/ 2107 w 10000"/>
                  <a:gd name="connsiteY5" fmla="*/ 319 h 10000"/>
                  <a:gd name="connsiteX6" fmla="*/ 2793 w 10000"/>
                  <a:gd name="connsiteY6" fmla="*/ 532 h 10000"/>
                  <a:gd name="connsiteX7" fmla="*/ 3462 w 10000"/>
                  <a:gd name="connsiteY7" fmla="*/ 816 h 10000"/>
                  <a:gd name="connsiteX8" fmla="*/ 4122 w 10000"/>
                  <a:gd name="connsiteY8" fmla="*/ 1064 h 10000"/>
                  <a:gd name="connsiteX9" fmla="*/ 4774 w 10000"/>
                  <a:gd name="connsiteY9" fmla="*/ 1418 h 10000"/>
                  <a:gd name="connsiteX10" fmla="*/ 5410 w 10000"/>
                  <a:gd name="connsiteY10" fmla="*/ 1738 h 10000"/>
                  <a:gd name="connsiteX11" fmla="*/ 6028 w 10000"/>
                  <a:gd name="connsiteY11" fmla="*/ 2163 h 10000"/>
                  <a:gd name="connsiteX12" fmla="*/ 6647 w 10000"/>
                  <a:gd name="connsiteY12" fmla="*/ 2624 h 10000"/>
                  <a:gd name="connsiteX13" fmla="*/ 7249 w 10000"/>
                  <a:gd name="connsiteY13" fmla="*/ 3085 h 10000"/>
                  <a:gd name="connsiteX14" fmla="*/ 7818 w 10000"/>
                  <a:gd name="connsiteY14" fmla="*/ 3617 h 10000"/>
                  <a:gd name="connsiteX15" fmla="*/ 8386 w 10000"/>
                  <a:gd name="connsiteY15" fmla="*/ 4184 h 10000"/>
                  <a:gd name="connsiteX16" fmla="*/ 8938 w 10000"/>
                  <a:gd name="connsiteY16" fmla="*/ 4787 h 10000"/>
                  <a:gd name="connsiteX17" fmla="*/ 9970 w 10000"/>
                  <a:gd name="connsiteY17" fmla="*/ 4637 h 10000"/>
                  <a:gd name="connsiteX18" fmla="*/ 10000 w 10000"/>
                  <a:gd name="connsiteY18" fmla="*/ 6064 h 10000"/>
                  <a:gd name="connsiteX19" fmla="*/ 6739 w 10000"/>
                  <a:gd name="connsiteY19" fmla="*/ 10000 h 10000"/>
                  <a:gd name="connsiteX20" fmla="*/ 6739 w 10000"/>
                  <a:gd name="connsiteY20" fmla="*/ 10000 h 10000"/>
                  <a:gd name="connsiteX21" fmla="*/ 6045 w 10000"/>
                  <a:gd name="connsiteY21" fmla="*/ 9078 h 10000"/>
                  <a:gd name="connsiteX22" fmla="*/ 5293 w 10000"/>
                  <a:gd name="connsiteY22" fmla="*/ 8191 h 10000"/>
                  <a:gd name="connsiteX23" fmla="*/ 4507 w 10000"/>
                  <a:gd name="connsiteY23" fmla="*/ 7376 h 10000"/>
                  <a:gd name="connsiteX24" fmla="*/ 3679 w 10000"/>
                  <a:gd name="connsiteY24" fmla="*/ 6773 h 10000"/>
                  <a:gd name="connsiteX25" fmla="*/ 2809 w 10000"/>
                  <a:gd name="connsiteY25" fmla="*/ 6241 h 10000"/>
                  <a:gd name="connsiteX26" fmla="*/ 1906 w 10000"/>
                  <a:gd name="connsiteY26" fmla="*/ 5780 h 10000"/>
                  <a:gd name="connsiteX27" fmla="*/ 970 w 10000"/>
                  <a:gd name="connsiteY27" fmla="*/ 5496 h 10000"/>
                  <a:gd name="connsiteX28" fmla="*/ 0 w 10000"/>
                  <a:gd name="connsiteY28" fmla="*/ 5390 h 10000"/>
                  <a:gd name="connsiteX29" fmla="*/ 0 w 10000"/>
                  <a:gd name="connsiteY29" fmla="*/ 5390 h 10000"/>
                  <a:gd name="connsiteX0" fmla="*/ 0 w 10000"/>
                  <a:gd name="connsiteY0" fmla="*/ 5390 h 10000"/>
                  <a:gd name="connsiteX1" fmla="*/ 17 w 10000"/>
                  <a:gd name="connsiteY1" fmla="*/ 0 h 10000"/>
                  <a:gd name="connsiteX2" fmla="*/ 17 w 10000"/>
                  <a:gd name="connsiteY2" fmla="*/ 0 h 10000"/>
                  <a:gd name="connsiteX3" fmla="*/ 736 w 10000"/>
                  <a:gd name="connsiteY3" fmla="*/ 71 h 10000"/>
                  <a:gd name="connsiteX4" fmla="*/ 1430 w 10000"/>
                  <a:gd name="connsiteY4" fmla="*/ 213 h 10000"/>
                  <a:gd name="connsiteX5" fmla="*/ 2107 w 10000"/>
                  <a:gd name="connsiteY5" fmla="*/ 319 h 10000"/>
                  <a:gd name="connsiteX6" fmla="*/ 2793 w 10000"/>
                  <a:gd name="connsiteY6" fmla="*/ 532 h 10000"/>
                  <a:gd name="connsiteX7" fmla="*/ 3462 w 10000"/>
                  <a:gd name="connsiteY7" fmla="*/ 816 h 10000"/>
                  <a:gd name="connsiteX8" fmla="*/ 4122 w 10000"/>
                  <a:gd name="connsiteY8" fmla="*/ 1064 h 10000"/>
                  <a:gd name="connsiteX9" fmla="*/ 4774 w 10000"/>
                  <a:gd name="connsiteY9" fmla="*/ 1418 h 10000"/>
                  <a:gd name="connsiteX10" fmla="*/ 5410 w 10000"/>
                  <a:gd name="connsiteY10" fmla="*/ 1738 h 10000"/>
                  <a:gd name="connsiteX11" fmla="*/ 6028 w 10000"/>
                  <a:gd name="connsiteY11" fmla="*/ 2163 h 10000"/>
                  <a:gd name="connsiteX12" fmla="*/ 6647 w 10000"/>
                  <a:gd name="connsiteY12" fmla="*/ 2624 h 10000"/>
                  <a:gd name="connsiteX13" fmla="*/ 7249 w 10000"/>
                  <a:gd name="connsiteY13" fmla="*/ 3085 h 10000"/>
                  <a:gd name="connsiteX14" fmla="*/ 7818 w 10000"/>
                  <a:gd name="connsiteY14" fmla="*/ 3617 h 10000"/>
                  <a:gd name="connsiteX15" fmla="*/ 8386 w 10000"/>
                  <a:gd name="connsiteY15" fmla="*/ 4184 h 10000"/>
                  <a:gd name="connsiteX16" fmla="*/ 9937 w 10000"/>
                  <a:gd name="connsiteY16" fmla="*/ 2999 h 10000"/>
                  <a:gd name="connsiteX17" fmla="*/ 9970 w 10000"/>
                  <a:gd name="connsiteY17" fmla="*/ 4637 h 10000"/>
                  <a:gd name="connsiteX18" fmla="*/ 10000 w 10000"/>
                  <a:gd name="connsiteY18" fmla="*/ 6064 h 10000"/>
                  <a:gd name="connsiteX19" fmla="*/ 6739 w 10000"/>
                  <a:gd name="connsiteY19" fmla="*/ 10000 h 10000"/>
                  <a:gd name="connsiteX20" fmla="*/ 6739 w 10000"/>
                  <a:gd name="connsiteY20" fmla="*/ 10000 h 10000"/>
                  <a:gd name="connsiteX21" fmla="*/ 6045 w 10000"/>
                  <a:gd name="connsiteY21" fmla="*/ 9078 h 10000"/>
                  <a:gd name="connsiteX22" fmla="*/ 5293 w 10000"/>
                  <a:gd name="connsiteY22" fmla="*/ 8191 h 10000"/>
                  <a:gd name="connsiteX23" fmla="*/ 4507 w 10000"/>
                  <a:gd name="connsiteY23" fmla="*/ 7376 h 10000"/>
                  <a:gd name="connsiteX24" fmla="*/ 3679 w 10000"/>
                  <a:gd name="connsiteY24" fmla="*/ 6773 h 10000"/>
                  <a:gd name="connsiteX25" fmla="*/ 2809 w 10000"/>
                  <a:gd name="connsiteY25" fmla="*/ 6241 h 10000"/>
                  <a:gd name="connsiteX26" fmla="*/ 1906 w 10000"/>
                  <a:gd name="connsiteY26" fmla="*/ 5780 h 10000"/>
                  <a:gd name="connsiteX27" fmla="*/ 970 w 10000"/>
                  <a:gd name="connsiteY27" fmla="*/ 5496 h 10000"/>
                  <a:gd name="connsiteX28" fmla="*/ 0 w 10000"/>
                  <a:gd name="connsiteY28" fmla="*/ 5390 h 10000"/>
                  <a:gd name="connsiteX29" fmla="*/ 0 w 10000"/>
                  <a:gd name="connsiteY29" fmla="*/ 5390 h 10000"/>
                  <a:gd name="connsiteX0" fmla="*/ 0 w 10000"/>
                  <a:gd name="connsiteY0" fmla="*/ 5390 h 10000"/>
                  <a:gd name="connsiteX1" fmla="*/ 17 w 10000"/>
                  <a:gd name="connsiteY1" fmla="*/ 0 h 10000"/>
                  <a:gd name="connsiteX2" fmla="*/ 17 w 10000"/>
                  <a:gd name="connsiteY2" fmla="*/ 0 h 10000"/>
                  <a:gd name="connsiteX3" fmla="*/ 736 w 10000"/>
                  <a:gd name="connsiteY3" fmla="*/ 71 h 10000"/>
                  <a:gd name="connsiteX4" fmla="*/ 1430 w 10000"/>
                  <a:gd name="connsiteY4" fmla="*/ 213 h 10000"/>
                  <a:gd name="connsiteX5" fmla="*/ 2107 w 10000"/>
                  <a:gd name="connsiteY5" fmla="*/ 319 h 10000"/>
                  <a:gd name="connsiteX6" fmla="*/ 2793 w 10000"/>
                  <a:gd name="connsiteY6" fmla="*/ 532 h 10000"/>
                  <a:gd name="connsiteX7" fmla="*/ 3462 w 10000"/>
                  <a:gd name="connsiteY7" fmla="*/ 816 h 10000"/>
                  <a:gd name="connsiteX8" fmla="*/ 4122 w 10000"/>
                  <a:gd name="connsiteY8" fmla="*/ 1064 h 10000"/>
                  <a:gd name="connsiteX9" fmla="*/ 4774 w 10000"/>
                  <a:gd name="connsiteY9" fmla="*/ 1418 h 10000"/>
                  <a:gd name="connsiteX10" fmla="*/ 5410 w 10000"/>
                  <a:gd name="connsiteY10" fmla="*/ 1738 h 10000"/>
                  <a:gd name="connsiteX11" fmla="*/ 6028 w 10000"/>
                  <a:gd name="connsiteY11" fmla="*/ 2163 h 10000"/>
                  <a:gd name="connsiteX12" fmla="*/ 6647 w 10000"/>
                  <a:gd name="connsiteY12" fmla="*/ 2624 h 10000"/>
                  <a:gd name="connsiteX13" fmla="*/ 7249 w 10000"/>
                  <a:gd name="connsiteY13" fmla="*/ 3085 h 10000"/>
                  <a:gd name="connsiteX14" fmla="*/ 7818 w 10000"/>
                  <a:gd name="connsiteY14" fmla="*/ 3617 h 10000"/>
                  <a:gd name="connsiteX15" fmla="*/ 8386 w 10000"/>
                  <a:gd name="connsiteY15" fmla="*/ 4184 h 10000"/>
                  <a:gd name="connsiteX16" fmla="*/ 9981 w 10000"/>
                  <a:gd name="connsiteY16" fmla="*/ 2999 h 10000"/>
                  <a:gd name="connsiteX17" fmla="*/ 9970 w 10000"/>
                  <a:gd name="connsiteY17" fmla="*/ 4637 h 10000"/>
                  <a:gd name="connsiteX18" fmla="*/ 10000 w 10000"/>
                  <a:gd name="connsiteY18" fmla="*/ 6064 h 10000"/>
                  <a:gd name="connsiteX19" fmla="*/ 6739 w 10000"/>
                  <a:gd name="connsiteY19" fmla="*/ 10000 h 10000"/>
                  <a:gd name="connsiteX20" fmla="*/ 6739 w 10000"/>
                  <a:gd name="connsiteY20" fmla="*/ 10000 h 10000"/>
                  <a:gd name="connsiteX21" fmla="*/ 6045 w 10000"/>
                  <a:gd name="connsiteY21" fmla="*/ 9078 h 10000"/>
                  <a:gd name="connsiteX22" fmla="*/ 5293 w 10000"/>
                  <a:gd name="connsiteY22" fmla="*/ 8191 h 10000"/>
                  <a:gd name="connsiteX23" fmla="*/ 4507 w 10000"/>
                  <a:gd name="connsiteY23" fmla="*/ 7376 h 10000"/>
                  <a:gd name="connsiteX24" fmla="*/ 3679 w 10000"/>
                  <a:gd name="connsiteY24" fmla="*/ 6773 h 10000"/>
                  <a:gd name="connsiteX25" fmla="*/ 2809 w 10000"/>
                  <a:gd name="connsiteY25" fmla="*/ 6241 h 10000"/>
                  <a:gd name="connsiteX26" fmla="*/ 1906 w 10000"/>
                  <a:gd name="connsiteY26" fmla="*/ 5780 h 10000"/>
                  <a:gd name="connsiteX27" fmla="*/ 970 w 10000"/>
                  <a:gd name="connsiteY27" fmla="*/ 5496 h 10000"/>
                  <a:gd name="connsiteX28" fmla="*/ 0 w 10000"/>
                  <a:gd name="connsiteY28" fmla="*/ 5390 h 10000"/>
                  <a:gd name="connsiteX29" fmla="*/ 0 w 10000"/>
                  <a:gd name="connsiteY29" fmla="*/ 5390 h 10000"/>
                  <a:gd name="connsiteX0" fmla="*/ 0 w 10000"/>
                  <a:gd name="connsiteY0" fmla="*/ 5390 h 10000"/>
                  <a:gd name="connsiteX1" fmla="*/ 17 w 10000"/>
                  <a:gd name="connsiteY1" fmla="*/ 0 h 10000"/>
                  <a:gd name="connsiteX2" fmla="*/ 17 w 10000"/>
                  <a:gd name="connsiteY2" fmla="*/ 0 h 10000"/>
                  <a:gd name="connsiteX3" fmla="*/ 736 w 10000"/>
                  <a:gd name="connsiteY3" fmla="*/ 71 h 10000"/>
                  <a:gd name="connsiteX4" fmla="*/ 1430 w 10000"/>
                  <a:gd name="connsiteY4" fmla="*/ 213 h 10000"/>
                  <a:gd name="connsiteX5" fmla="*/ 2107 w 10000"/>
                  <a:gd name="connsiteY5" fmla="*/ 319 h 10000"/>
                  <a:gd name="connsiteX6" fmla="*/ 2793 w 10000"/>
                  <a:gd name="connsiteY6" fmla="*/ 532 h 10000"/>
                  <a:gd name="connsiteX7" fmla="*/ 3462 w 10000"/>
                  <a:gd name="connsiteY7" fmla="*/ 816 h 10000"/>
                  <a:gd name="connsiteX8" fmla="*/ 4122 w 10000"/>
                  <a:gd name="connsiteY8" fmla="*/ 1064 h 10000"/>
                  <a:gd name="connsiteX9" fmla="*/ 4774 w 10000"/>
                  <a:gd name="connsiteY9" fmla="*/ 1418 h 10000"/>
                  <a:gd name="connsiteX10" fmla="*/ 5410 w 10000"/>
                  <a:gd name="connsiteY10" fmla="*/ 1738 h 10000"/>
                  <a:gd name="connsiteX11" fmla="*/ 6028 w 10000"/>
                  <a:gd name="connsiteY11" fmla="*/ 2163 h 10000"/>
                  <a:gd name="connsiteX12" fmla="*/ 6647 w 10000"/>
                  <a:gd name="connsiteY12" fmla="*/ 2624 h 10000"/>
                  <a:gd name="connsiteX13" fmla="*/ 7249 w 10000"/>
                  <a:gd name="connsiteY13" fmla="*/ 3085 h 10000"/>
                  <a:gd name="connsiteX14" fmla="*/ 7818 w 10000"/>
                  <a:gd name="connsiteY14" fmla="*/ 3617 h 10000"/>
                  <a:gd name="connsiteX15" fmla="*/ 8386 w 10000"/>
                  <a:gd name="connsiteY15" fmla="*/ 4184 h 10000"/>
                  <a:gd name="connsiteX16" fmla="*/ 9870 w 10000"/>
                  <a:gd name="connsiteY16" fmla="*/ 2717 h 10000"/>
                  <a:gd name="connsiteX17" fmla="*/ 9970 w 10000"/>
                  <a:gd name="connsiteY17" fmla="*/ 4637 h 10000"/>
                  <a:gd name="connsiteX18" fmla="*/ 10000 w 10000"/>
                  <a:gd name="connsiteY18" fmla="*/ 6064 h 10000"/>
                  <a:gd name="connsiteX19" fmla="*/ 6739 w 10000"/>
                  <a:gd name="connsiteY19" fmla="*/ 10000 h 10000"/>
                  <a:gd name="connsiteX20" fmla="*/ 6739 w 10000"/>
                  <a:gd name="connsiteY20" fmla="*/ 10000 h 10000"/>
                  <a:gd name="connsiteX21" fmla="*/ 6045 w 10000"/>
                  <a:gd name="connsiteY21" fmla="*/ 9078 h 10000"/>
                  <a:gd name="connsiteX22" fmla="*/ 5293 w 10000"/>
                  <a:gd name="connsiteY22" fmla="*/ 8191 h 10000"/>
                  <a:gd name="connsiteX23" fmla="*/ 4507 w 10000"/>
                  <a:gd name="connsiteY23" fmla="*/ 7376 h 10000"/>
                  <a:gd name="connsiteX24" fmla="*/ 3679 w 10000"/>
                  <a:gd name="connsiteY24" fmla="*/ 6773 h 10000"/>
                  <a:gd name="connsiteX25" fmla="*/ 2809 w 10000"/>
                  <a:gd name="connsiteY25" fmla="*/ 6241 h 10000"/>
                  <a:gd name="connsiteX26" fmla="*/ 1906 w 10000"/>
                  <a:gd name="connsiteY26" fmla="*/ 5780 h 10000"/>
                  <a:gd name="connsiteX27" fmla="*/ 970 w 10000"/>
                  <a:gd name="connsiteY27" fmla="*/ 5496 h 10000"/>
                  <a:gd name="connsiteX28" fmla="*/ 0 w 10000"/>
                  <a:gd name="connsiteY28" fmla="*/ 5390 h 10000"/>
                  <a:gd name="connsiteX29" fmla="*/ 0 w 10000"/>
                  <a:gd name="connsiteY29" fmla="*/ 5390 h 10000"/>
                  <a:gd name="connsiteX0" fmla="*/ 0 w 10000"/>
                  <a:gd name="connsiteY0" fmla="*/ 5390 h 10000"/>
                  <a:gd name="connsiteX1" fmla="*/ 17 w 10000"/>
                  <a:gd name="connsiteY1" fmla="*/ 0 h 10000"/>
                  <a:gd name="connsiteX2" fmla="*/ 17 w 10000"/>
                  <a:gd name="connsiteY2" fmla="*/ 0 h 10000"/>
                  <a:gd name="connsiteX3" fmla="*/ 736 w 10000"/>
                  <a:gd name="connsiteY3" fmla="*/ 71 h 10000"/>
                  <a:gd name="connsiteX4" fmla="*/ 1430 w 10000"/>
                  <a:gd name="connsiteY4" fmla="*/ 213 h 10000"/>
                  <a:gd name="connsiteX5" fmla="*/ 2107 w 10000"/>
                  <a:gd name="connsiteY5" fmla="*/ 319 h 10000"/>
                  <a:gd name="connsiteX6" fmla="*/ 2793 w 10000"/>
                  <a:gd name="connsiteY6" fmla="*/ 532 h 10000"/>
                  <a:gd name="connsiteX7" fmla="*/ 3462 w 10000"/>
                  <a:gd name="connsiteY7" fmla="*/ 816 h 10000"/>
                  <a:gd name="connsiteX8" fmla="*/ 4122 w 10000"/>
                  <a:gd name="connsiteY8" fmla="*/ 1064 h 10000"/>
                  <a:gd name="connsiteX9" fmla="*/ 4774 w 10000"/>
                  <a:gd name="connsiteY9" fmla="*/ 1418 h 10000"/>
                  <a:gd name="connsiteX10" fmla="*/ 5410 w 10000"/>
                  <a:gd name="connsiteY10" fmla="*/ 1738 h 10000"/>
                  <a:gd name="connsiteX11" fmla="*/ 6028 w 10000"/>
                  <a:gd name="connsiteY11" fmla="*/ 2163 h 10000"/>
                  <a:gd name="connsiteX12" fmla="*/ 6647 w 10000"/>
                  <a:gd name="connsiteY12" fmla="*/ 2624 h 10000"/>
                  <a:gd name="connsiteX13" fmla="*/ 7249 w 10000"/>
                  <a:gd name="connsiteY13" fmla="*/ 3085 h 10000"/>
                  <a:gd name="connsiteX14" fmla="*/ 7818 w 10000"/>
                  <a:gd name="connsiteY14" fmla="*/ 3617 h 10000"/>
                  <a:gd name="connsiteX15" fmla="*/ 8386 w 10000"/>
                  <a:gd name="connsiteY15" fmla="*/ 4184 h 10000"/>
                  <a:gd name="connsiteX16" fmla="*/ 9914 w 10000"/>
                  <a:gd name="connsiteY16" fmla="*/ 2905 h 10000"/>
                  <a:gd name="connsiteX17" fmla="*/ 9970 w 10000"/>
                  <a:gd name="connsiteY17" fmla="*/ 4637 h 10000"/>
                  <a:gd name="connsiteX18" fmla="*/ 10000 w 10000"/>
                  <a:gd name="connsiteY18" fmla="*/ 6064 h 10000"/>
                  <a:gd name="connsiteX19" fmla="*/ 6739 w 10000"/>
                  <a:gd name="connsiteY19" fmla="*/ 10000 h 10000"/>
                  <a:gd name="connsiteX20" fmla="*/ 6739 w 10000"/>
                  <a:gd name="connsiteY20" fmla="*/ 10000 h 10000"/>
                  <a:gd name="connsiteX21" fmla="*/ 6045 w 10000"/>
                  <a:gd name="connsiteY21" fmla="*/ 9078 h 10000"/>
                  <a:gd name="connsiteX22" fmla="*/ 5293 w 10000"/>
                  <a:gd name="connsiteY22" fmla="*/ 8191 h 10000"/>
                  <a:gd name="connsiteX23" fmla="*/ 4507 w 10000"/>
                  <a:gd name="connsiteY23" fmla="*/ 7376 h 10000"/>
                  <a:gd name="connsiteX24" fmla="*/ 3679 w 10000"/>
                  <a:gd name="connsiteY24" fmla="*/ 6773 h 10000"/>
                  <a:gd name="connsiteX25" fmla="*/ 2809 w 10000"/>
                  <a:gd name="connsiteY25" fmla="*/ 6241 h 10000"/>
                  <a:gd name="connsiteX26" fmla="*/ 1906 w 10000"/>
                  <a:gd name="connsiteY26" fmla="*/ 5780 h 10000"/>
                  <a:gd name="connsiteX27" fmla="*/ 970 w 10000"/>
                  <a:gd name="connsiteY27" fmla="*/ 5496 h 10000"/>
                  <a:gd name="connsiteX28" fmla="*/ 0 w 10000"/>
                  <a:gd name="connsiteY28" fmla="*/ 5390 h 10000"/>
                  <a:gd name="connsiteX29" fmla="*/ 0 w 10000"/>
                  <a:gd name="connsiteY29" fmla="*/ 5390 h 10000"/>
                  <a:gd name="connsiteX0" fmla="*/ 0 w 10000"/>
                  <a:gd name="connsiteY0" fmla="*/ 5390 h 10000"/>
                  <a:gd name="connsiteX1" fmla="*/ 17 w 10000"/>
                  <a:gd name="connsiteY1" fmla="*/ 0 h 10000"/>
                  <a:gd name="connsiteX2" fmla="*/ 17 w 10000"/>
                  <a:gd name="connsiteY2" fmla="*/ 0 h 10000"/>
                  <a:gd name="connsiteX3" fmla="*/ 736 w 10000"/>
                  <a:gd name="connsiteY3" fmla="*/ 71 h 10000"/>
                  <a:gd name="connsiteX4" fmla="*/ 1430 w 10000"/>
                  <a:gd name="connsiteY4" fmla="*/ 213 h 10000"/>
                  <a:gd name="connsiteX5" fmla="*/ 2107 w 10000"/>
                  <a:gd name="connsiteY5" fmla="*/ 319 h 10000"/>
                  <a:gd name="connsiteX6" fmla="*/ 2793 w 10000"/>
                  <a:gd name="connsiteY6" fmla="*/ 532 h 10000"/>
                  <a:gd name="connsiteX7" fmla="*/ 3462 w 10000"/>
                  <a:gd name="connsiteY7" fmla="*/ 816 h 10000"/>
                  <a:gd name="connsiteX8" fmla="*/ 4122 w 10000"/>
                  <a:gd name="connsiteY8" fmla="*/ 1064 h 10000"/>
                  <a:gd name="connsiteX9" fmla="*/ 4774 w 10000"/>
                  <a:gd name="connsiteY9" fmla="*/ 1418 h 10000"/>
                  <a:gd name="connsiteX10" fmla="*/ 5410 w 10000"/>
                  <a:gd name="connsiteY10" fmla="*/ 1738 h 10000"/>
                  <a:gd name="connsiteX11" fmla="*/ 6028 w 10000"/>
                  <a:gd name="connsiteY11" fmla="*/ 2163 h 10000"/>
                  <a:gd name="connsiteX12" fmla="*/ 6647 w 10000"/>
                  <a:gd name="connsiteY12" fmla="*/ 2624 h 10000"/>
                  <a:gd name="connsiteX13" fmla="*/ 7249 w 10000"/>
                  <a:gd name="connsiteY13" fmla="*/ 3085 h 10000"/>
                  <a:gd name="connsiteX14" fmla="*/ 7818 w 10000"/>
                  <a:gd name="connsiteY14" fmla="*/ 3617 h 10000"/>
                  <a:gd name="connsiteX15" fmla="*/ 8386 w 10000"/>
                  <a:gd name="connsiteY15" fmla="*/ 4184 h 10000"/>
                  <a:gd name="connsiteX16" fmla="*/ 9981 w 10000"/>
                  <a:gd name="connsiteY16" fmla="*/ 2905 h 10000"/>
                  <a:gd name="connsiteX17" fmla="*/ 9970 w 10000"/>
                  <a:gd name="connsiteY17" fmla="*/ 4637 h 10000"/>
                  <a:gd name="connsiteX18" fmla="*/ 10000 w 10000"/>
                  <a:gd name="connsiteY18" fmla="*/ 6064 h 10000"/>
                  <a:gd name="connsiteX19" fmla="*/ 6739 w 10000"/>
                  <a:gd name="connsiteY19" fmla="*/ 10000 h 10000"/>
                  <a:gd name="connsiteX20" fmla="*/ 6739 w 10000"/>
                  <a:gd name="connsiteY20" fmla="*/ 10000 h 10000"/>
                  <a:gd name="connsiteX21" fmla="*/ 6045 w 10000"/>
                  <a:gd name="connsiteY21" fmla="*/ 9078 h 10000"/>
                  <a:gd name="connsiteX22" fmla="*/ 5293 w 10000"/>
                  <a:gd name="connsiteY22" fmla="*/ 8191 h 10000"/>
                  <a:gd name="connsiteX23" fmla="*/ 4507 w 10000"/>
                  <a:gd name="connsiteY23" fmla="*/ 7376 h 10000"/>
                  <a:gd name="connsiteX24" fmla="*/ 3679 w 10000"/>
                  <a:gd name="connsiteY24" fmla="*/ 6773 h 10000"/>
                  <a:gd name="connsiteX25" fmla="*/ 2809 w 10000"/>
                  <a:gd name="connsiteY25" fmla="*/ 6241 h 10000"/>
                  <a:gd name="connsiteX26" fmla="*/ 1906 w 10000"/>
                  <a:gd name="connsiteY26" fmla="*/ 5780 h 10000"/>
                  <a:gd name="connsiteX27" fmla="*/ 970 w 10000"/>
                  <a:gd name="connsiteY27" fmla="*/ 5496 h 10000"/>
                  <a:gd name="connsiteX28" fmla="*/ 0 w 10000"/>
                  <a:gd name="connsiteY28" fmla="*/ 5390 h 10000"/>
                  <a:gd name="connsiteX29" fmla="*/ 0 w 10000"/>
                  <a:gd name="connsiteY29" fmla="*/ 5390 h 10000"/>
                  <a:gd name="connsiteX0" fmla="*/ 62 w 10000"/>
                  <a:gd name="connsiteY0" fmla="*/ 5390 h 10000"/>
                  <a:gd name="connsiteX1" fmla="*/ 17 w 10000"/>
                  <a:gd name="connsiteY1" fmla="*/ 0 h 10000"/>
                  <a:gd name="connsiteX2" fmla="*/ 17 w 10000"/>
                  <a:gd name="connsiteY2" fmla="*/ 0 h 10000"/>
                  <a:gd name="connsiteX3" fmla="*/ 736 w 10000"/>
                  <a:gd name="connsiteY3" fmla="*/ 71 h 10000"/>
                  <a:gd name="connsiteX4" fmla="*/ 1430 w 10000"/>
                  <a:gd name="connsiteY4" fmla="*/ 213 h 10000"/>
                  <a:gd name="connsiteX5" fmla="*/ 2107 w 10000"/>
                  <a:gd name="connsiteY5" fmla="*/ 319 h 10000"/>
                  <a:gd name="connsiteX6" fmla="*/ 2793 w 10000"/>
                  <a:gd name="connsiteY6" fmla="*/ 532 h 10000"/>
                  <a:gd name="connsiteX7" fmla="*/ 3462 w 10000"/>
                  <a:gd name="connsiteY7" fmla="*/ 816 h 10000"/>
                  <a:gd name="connsiteX8" fmla="*/ 4122 w 10000"/>
                  <a:gd name="connsiteY8" fmla="*/ 1064 h 10000"/>
                  <a:gd name="connsiteX9" fmla="*/ 4774 w 10000"/>
                  <a:gd name="connsiteY9" fmla="*/ 1418 h 10000"/>
                  <a:gd name="connsiteX10" fmla="*/ 5410 w 10000"/>
                  <a:gd name="connsiteY10" fmla="*/ 1738 h 10000"/>
                  <a:gd name="connsiteX11" fmla="*/ 6028 w 10000"/>
                  <a:gd name="connsiteY11" fmla="*/ 2163 h 10000"/>
                  <a:gd name="connsiteX12" fmla="*/ 6647 w 10000"/>
                  <a:gd name="connsiteY12" fmla="*/ 2624 h 10000"/>
                  <a:gd name="connsiteX13" fmla="*/ 7249 w 10000"/>
                  <a:gd name="connsiteY13" fmla="*/ 3085 h 10000"/>
                  <a:gd name="connsiteX14" fmla="*/ 7818 w 10000"/>
                  <a:gd name="connsiteY14" fmla="*/ 3617 h 10000"/>
                  <a:gd name="connsiteX15" fmla="*/ 8386 w 10000"/>
                  <a:gd name="connsiteY15" fmla="*/ 4184 h 10000"/>
                  <a:gd name="connsiteX16" fmla="*/ 9981 w 10000"/>
                  <a:gd name="connsiteY16" fmla="*/ 2905 h 10000"/>
                  <a:gd name="connsiteX17" fmla="*/ 9970 w 10000"/>
                  <a:gd name="connsiteY17" fmla="*/ 4637 h 10000"/>
                  <a:gd name="connsiteX18" fmla="*/ 10000 w 10000"/>
                  <a:gd name="connsiteY18" fmla="*/ 6064 h 10000"/>
                  <a:gd name="connsiteX19" fmla="*/ 6739 w 10000"/>
                  <a:gd name="connsiteY19" fmla="*/ 10000 h 10000"/>
                  <a:gd name="connsiteX20" fmla="*/ 6739 w 10000"/>
                  <a:gd name="connsiteY20" fmla="*/ 10000 h 10000"/>
                  <a:gd name="connsiteX21" fmla="*/ 6045 w 10000"/>
                  <a:gd name="connsiteY21" fmla="*/ 9078 h 10000"/>
                  <a:gd name="connsiteX22" fmla="*/ 5293 w 10000"/>
                  <a:gd name="connsiteY22" fmla="*/ 8191 h 10000"/>
                  <a:gd name="connsiteX23" fmla="*/ 4507 w 10000"/>
                  <a:gd name="connsiteY23" fmla="*/ 7376 h 10000"/>
                  <a:gd name="connsiteX24" fmla="*/ 3679 w 10000"/>
                  <a:gd name="connsiteY24" fmla="*/ 6773 h 10000"/>
                  <a:gd name="connsiteX25" fmla="*/ 2809 w 10000"/>
                  <a:gd name="connsiteY25" fmla="*/ 6241 h 10000"/>
                  <a:gd name="connsiteX26" fmla="*/ 1906 w 10000"/>
                  <a:gd name="connsiteY26" fmla="*/ 5780 h 10000"/>
                  <a:gd name="connsiteX27" fmla="*/ 970 w 10000"/>
                  <a:gd name="connsiteY27" fmla="*/ 5496 h 10000"/>
                  <a:gd name="connsiteX28" fmla="*/ 0 w 10000"/>
                  <a:gd name="connsiteY28" fmla="*/ 5390 h 10000"/>
                  <a:gd name="connsiteX29" fmla="*/ 62 w 10000"/>
                  <a:gd name="connsiteY29" fmla="*/ 5390 h 10000"/>
                  <a:gd name="connsiteX0" fmla="*/ 21 w 10000"/>
                  <a:gd name="connsiteY0" fmla="*/ 5303 h 10000"/>
                  <a:gd name="connsiteX1" fmla="*/ 17 w 10000"/>
                  <a:gd name="connsiteY1" fmla="*/ 0 h 10000"/>
                  <a:gd name="connsiteX2" fmla="*/ 17 w 10000"/>
                  <a:gd name="connsiteY2" fmla="*/ 0 h 10000"/>
                  <a:gd name="connsiteX3" fmla="*/ 736 w 10000"/>
                  <a:gd name="connsiteY3" fmla="*/ 71 h 10000"/>
                  <a:gd name="connsiteX4" fmla="*/ 1430 w 10000"/>
                  <a:gd name="connsiteY4" fmla="*/ 213 h 10000"/>
                  <a:gd name="connsiteX5" fmla="*/ 2107 w 10000"/>
                  <a:gd name="connsiteY5" fmla="*/ 319 h 10000"/>
                  <a:gd name="connsiteX6" fmla="*/ 2793 w 10000"/>
                  <a:gd name="connsiteY6" fmla="*/ 532 h 10000"/>
                  <a:gd name="connsiteX7" fmla="*/ 3462 w 10000"/>
                  <a:gd name="connsiteY7" fmla="*/ 816 h 10000"/>
                  <a:gd name="connsiteX8" fmla="*/ 4122 w 10000"/>
                  <a:gd name="connsiteY8" fmla="*/ 1064 h 10000"/>
                  <a:gd name="connsiteX9" fmla="*/ 4774 w 10000"/>
                  <a:gd name="connsiteY9" fmla="*/ 1418 h 10000"/>
                  <a:gd name="connsiteX10" fmla="*/ 5410 w 10000"/>
                  <a:gd name="connsiteY10" fmla="*/ 1738 h 10000"/>
                  <a:gd name="connsiteX11" fmla="*/ 6028 w 10000"/>
                  <a:gd name="connsiteY11" fmla="*/ 2163 h 10000"/>
                  <a:gd name="connsiteX12" fmla="*/ 6647 w 10000"/>
                  <a:gd name="connsiteY12" fmla="*/ 2624 h 10000"/>
                  <a:gd name="connsiteX13" fmla="*/ 7249 w 10000"/>
                  <a:gd name="connsiteY13" fmla="*/ 3085 h 10000"/>
                  <a:gd name="connsiteX14" fmla="*/ 7818 w 10000"/>
                  <a:gd name="connsiteY14" fmla="*/ 3617 h 10000"/>
                  <a:gd name="connsiteX15" fmla="*/ 8386 w 10000"/>
                  <a:gd name="connsiteY15" fmla="*/ 4184 h 10000"/>
                  <a:gd name="connsiteX16" fmla="*/ 9981 w 10000"/>
                  <a:gd name="connsiteY16" fmla="*/ 2905 h 10000"/>
                  <a:gd name="connsiteX17" fmla="*/ 9970 w 10000"/>
                  <a:gd name="connsiteY17" fmla="*/ 4637 h 10000"/>
                  <a:gd name="connsiteX18" fmla="*/ 10000 w 10000"/>
                  <a:gd name="connsiteY18" fmla="*/ 6064 h 10000"/>
                  <a:gd name="connsiteX19" fmla="*/ 6739 w 10000"/>
                  <a:gd name="connsiteY19" fmla="*/ 10000 h 10000"/>
                  <a:gd name="connsiteX20" fmla="*/ 6739 w 10000"/>
                  <a:gd name="connsiteY20" fmla="*/ 10000 h 10000"/>
                  <a:gd name="connsiteX21" fmla="*/ 6045 w 10000"/>
                  <a:gd name="connsiteY21" fmla="*/ 9078 h 10000"/>
                  <a:gd name="connsiteX22" fmla="*/ 5293 w 10000"/>
                  <a:gd name="connsiteY22" fmla="*/ 8191 h 10000"/>
                  <a:gd name="connsiteX23" fmla="*/ 4507 w 10000"/>
                  <a:gd name="connsiteY23" fmla="*/ 7376 h 10000"/>
                  <a:gd name="connsiteX24" fmla="*/ 3679 w 10000"/>
                  <a:gd name="connsiteY24" fmla="*/ 6773 h 10000"/>
                  <a:gd name="connsiteX25" fmla="*/ 2809 w 10000"/>
                  <a:gd name="connsiteY25" fmla="*/ 6241 h 10000"/>
                  <a:gd name="connsiteX26" fmla="*/ 1906 w 10000"/>
                  <a:gd name="connsiteY26" fmla="*/ 5780 h 10000"/>
                  <a:gd name="connsiteX27" fmla="*/ 970 w 10000"/>
                  <a:gd name="connsiteY27" fmla="*/ 5496 h 10000"/>
                  <a:gd name="connsiteX28" fmla="*/ 0 w 10000"/>
                  <a:gd name="connsiteY28" fmla="*/ 5390 h 10000"/>
                  <a:gd name="connsiteX29" fmla="*/ 21 w 10000"/>
                  <a:gd name="connsiteY29" fmla="*/ 5303 h 10000"/>
                  <a:gd name="connsiteX0" fmla="*/ 21 w 10000"/>
                  <a:gd name="connsiteY0" fmla="*/ 5303 h 10000"/>
                  <a:gd name="connsiteX1" fmla="*/ 17 w 10000"/>
                  <a:gd name="connsiteY1" fmla="*/ 0 h 10000"/>
                  <a:gd name="connsiteX2" fmla="*/ 79 w 10000"/>
                  <a:gd name="connsiteY2" fmla="*/ 0 h 10000"/>
                  <a:gd name="connsiteX3" fmla="*/ 736 w 10000"/>
                  <a:gd name="connsiteY3" fmla="*/ 71 h 10000"/>
                  <a:gd name="connsiteX4" fmla="*/ 1430 w 10000"/>
                  <a:gd name="connsiteY4" fmla="*/ 213 h 10000"/>
                  <a:gd name="connsiteX5" fmla="*/ 2107 w 10000"/>
                  <a:gd name="connsiteY5" fmla="*/ 319 h 10000"/>
                  <a:gd name="connsiteX6" fmla="*/ 2793 w 10000"/>
                  <a:gd name="connsiteY6" fmla="*/ 532 h 10000"/>
                  <a:gd name="connsiteX7" fmla="*/ 3462 w 10000"/>
                  <a:gd name="connsiteY7" fmla="*/ 816 h 10000"/>
                  <a:gd name="connsiteX8" fmla="*/ 4122 w 10000"/>
                  <a:gd name="connsiteY8" fmla="*/ 1064 h 10000"/>
                  <a:gd name="connsiteX9" fmla="*/ 4774 w 10000"/>
                  <a:gd name="connsiteY9" fmla="*/ 1418 h 10000"/>
                  <a:gd name="connsiteX10" fmla="*/ 5410 w 10000"/>
                  <a:gd name="connsiteY10" fmla="*/ 1738 h 10000"/>
                  <a:gd name="connsiteX11" fmla="*/ 6028 w 10000"/>
                  <a:gd name="connsiteY11" fmla="*/ 2163 h 10000"/>
                  <a:gd name="connsiteX12" fmla="*/ 6647 w 10000"/>
                  <a:gd name="connsiteY12" fmla="*/ 2624 h 10000"/>
                  <a:gd name="connsiteX13" fmla="*/ 7249 w 10000"/>
                  <a:gd name="connsiteY13" fmla="*/ 3085 h 10000"/>
                  <a:gd name="connsiteX14" fmla="*/ 7818 w 10000"/>
                  <a:gd name="connsiteY14" fmla="*/ 3617 h 10000"/>
                  <a:gd name="connsiteX15" fmla="*/ 8386 w 10000"/>
                  <a:gd name="connsiteY15" fmla="*/ 4184 h 10000"/>
                  <a:gd name="connsiteX16" fmla="*/ 9981 w 10000"/>
                  <a:gd name="connsiteY16" fmla="*/ 2905 h 10000"/>
                  <a:gd name="connsiteX17" fmla="*/ 9970 w 10000"/>
                  <a:gd name="connsiteY17" fmla="*/ 4637 h 10000"/>
                  <a:gd name="connsiteX18" fmla="*/ 10000 w 10000"/>
                  <a:gd name="connsiteY18" fmla="*/ 6064 h 10000"/>
                  <a:gd name="connsiteX19" fmla="*/ 6739 w 10000"/>
                  <a:gd name="connsiteY19" fmla="*/ 10000 h 10000"/>
                  <a:gd name="connsiteX20" fmla="*/ 6739 w 10000"/>
                  <a:gd name="connsiteY20" fmla="*/ 10000 h 10000"/>
                  <a:gd name="connsiteX21" fmla="*/ 6045 w 10000"/>
                  <a:gd name="connsiteY21" fmla="*/ 9078 h 10000"/>
                  <a:gd name="connsiteX22" fmla="*/ 5293 w 10000"/>
                  <a:gd name="connsiteY22" fmla="*/ 8191 h 10000"/>
                  <a:gd name="connsiteX23" fmla="*/ 4507 w 10000"/>
                  <a:gd name="connsiteY23" fmla="*/ 7376 h 10000"/>
                  <a:gd name="connsiteX24" fmla="*/ 3679 w 10000"/>
                  <a:gd name="connsiteY24" fmla="*/ 6773 h 10000"/>
                  <a:gd name="connsiteX25" fmla="*/ 2809 w 10000"/>
                  <a:gd name="connsiteY25" fmla="*/ 6241 h 10000"/>
                  <a:gd name="connsiteX26" fmla="*/ 1906 w 10000"/>
                  <a:gd name="connsiteY26" fmla="*/ 5780 h 10000"/>
                  <a:gd name="connsiteX27" fmla="*/ 970 w 10000"/>
                  <a:gd name="connsiteY27" fmla="*/ 5496 h 10000"/>
                  <a:gd name="connsiteX28" fmla="*/ 0 w 10000"/>
                  <a:gd name="connsiteY28" fmla="*/ 5390 h 10000"/>
                  <a:gd name="connsiteX29" fmla="*/ 21 w 10000"/>
                  <a:gd name="connsiteY29" fmla="*/ 530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00" h="10000">
                    <a:moveTo>
                      <a:pt x="21" y="5303"/>
                    </a:moveTo>
                    <a:cubicBezTo>
                      <a:pt x="27" y="3506"/>
                      <a:pt x="11" y="1797"/>
                      <a:pt x="17" y="0"/>
                    </a:cubicBezTo>
                    <a:lnTo>
                      <a:pt x="79" y="0"/>
                    </a:lnTo>
                    <a:lnTo>
                      <a:pt x="736" y="71"/>
                    </a:lnTo>
                    <a:lnTo>
                      <a:pt x="1430" y="213"/>
                    </a:lnTo>
                    <a:lnTo>
                      <a:pt x="2107" y="319"/>
                    </a:lnTo>
                    <a:lnTo>
                      <a:pt x="2793" y="532"/>
                    </a:lnTo>
                    <a:lnTo>
                      <a:pt x="3462" y="816"/>
                    </a:lnTo>
                    <a:lnTo>
                      <a:pt x="4122" y="1064"/>
                    </a:lnTo>
                    <a:lnTo>
                      <a:pt x="4774" y="1418"/>
                    </a:lnTo>
                    <a:lnTo>
                      <a:pt x="5410" y="1738"/>
                    </a:lnTo>
                    <a:lnTo>
                      <a:pt x="6028" y="2163"/>
                    </a:lnTo>
                    <a:lnTo>
                      <a:pt x="6647" y="2624"/>
                    </a:lnTo>
                    <a:lnTo>
                      <a:pt x="7249" y="3085"/>
                    </a:lnTo>
                    <a:lnTo>
                      <a:pt x="7818" y="3617"/>
                    </a:lnTo>
                    <a:lnTo>
                      <a:pt x="8386" y="4184"/>
                    </a:lnTo>
                    <a:lnTo>
                      <a:pt x="9981" y="2905"/>
                    </a:lnTo>
                    <a:cubicBezTo>
                      <a:pt x="9977" y="3451"/>
                      <a:pt x="9974" y="4091"/>
                      <a:pt x="9970" y="4637"/>
                    </a:cubicBezTo>
                    <a:cubicBezTo>
                      <a:pt x="9980" y="5113"/>
                      <a:pt x="9990" y="5588"/>
                      <a:pt x="10000" y="6064"/>
                    </a:cubicBezTo>
                    <a:lnTo>
                      <a:pt x="6739" y="10000"/>
                    </a:lnTo>
                    <a:lnTo>
                      <a:pt x="6739" y="10000"/>
                    </a:lnTo>
                    <a:lnTo>
                      <a:pt x="6045" y="9078"/>
                    </a:lnTo>
                    <a:lnTo>
                      <a:pt x="5293" y="8191"/>
                    </a:lnTo>
                    <a:lnTo>
                      <a:pt x="4507" y="7376"/>
                    </a:lnTo>
                    <a:lnTo>
                      <a:pt x="3679" y="6773"/>
                    </a:lnTo>
                    <a:lnTo>
                      <a:pt x="2809" y="6241"/>
                    </a:lnTo>
                    <a:lnTo>
                      <a:pt x="1906" y="5780"/>
                    </a:lnTo>
                    <a:lnTo>
                      <a:pt x="970" y="5496"/>
                    </a:lnTo>
                    <a:lnTo>
                      <a:pt x="0" y="5390"/>
                    </a:lnTo>
                    <a:lnTo>
                      <a:pt x="21" y="5303"/>
                    </a:lnTo>
                    <a:close/>
                  </a:path>
                </a:pathLst>
              </a:custGeom>
              <a:solidFill>
                <a:srgbClr val="005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8"/>
              <p:cNvSpPr>
                <a:spLocks/>
              </p:cNvSpPr>
              <p:nvPr/>
            </p:nvSpPr>
            <p:spPr bwMode="auto">
              <a:xfrm>
                <a:off x="5713290" y="3749314"/>
                <a:ext cx="2115184" cy="1177538"/>
              </a:xfrm>
              <a:custGeom>
                <a:avLst/>
                <a:gdLst>
                  <a:gd name="T0" fmla="*/ 435 w 1332"/>
                  <a:gd name="T1" fmla="*/ 709 h 709"/>
                  <a:gd name="T2" fmla="*/ 0 w 1332"/>
                  <a:gd name="T3" fmla="*/ 385 h 709"/>
                  <a:gd name="T4" fmla="*/ 0 w 1332"/>
                  <a:gd name="T5" fmla="*/ 385 h 709"/>
                  <a:gd name="T6" fmla="*/ 64 w 1332"/>
                  <a:gd name="T7" fmla="*/ 370 h 709"/>
                  <a:gd name="T8" fmla="*/ 125 w 1332"/>
                  <a:gd name="T9" fmla="*/ 353 h 709"/>
                  <a:gd name="T10" fmla="*/ 181 w 1332"/>
                  <a:gd name="T11" fmla="*/ 334 h 709"/>
                  <a:gd name="T12" fmla="*/ 238 w 1332"/>
                  <a:gd name="T13" fmla="*/ 315 h 709"/>
                  <a:gd name="T14" fmla="*/ 290 w 1332"/>
                  <a:gd name="T15" fmla="*/ 294 h 709"/>
                  <a:gd name="T16" fmla="*/ 339 w 1332"/>
                  <a:gd name="T17" fmla="*/ 271 h 709"/>
                  <a:gd name="T18" fmla="*/ 384 w 1332"/>
                  <a:gd name="T19" fmla="*/ 248 h 709"/>
                  <a:gd name="T20" fmla="*/ 426 w 1332"/>
                  <a:gd name="T21" fmla="*/ 224 h 709"/>
                  <a:gd name="T22" fmla="*/ 464 w 1332"/>
                  <a:gd name="T23" fmla="*/ 199 h 709"/>
                  <a:gd name="T24" fmla="*/ 498 w 1332"/>
                  <a:gd name="T25" fmla="*/ 172 h 709"/>
                  <a:gd name="T26" fmla="*/ 526 w 1332"/>
                  <a:gd name="T27" fmla="*/ 146 h 709"/>
                  <a:gd name="T28" fmla="*/ 553 w 1332"/>
                  <a:gd name="T29" fmla="*/ 118 h 709"/>
                  <a:gd name="T30" fmla="*/ 574 w 1332"/>
                  <a:gd name="T31" fmla="*/ 89 h 709"/>
                  <a:gd name="T32" fmla="*/ 591 w 1332"/>
                  <a:gd name="T33" fmla="*/ 59 h 709"/>
                  <a:gd name="T34" fmla="*/ 598 w 1332"/>
                  <a:gd name="T35" fmla="*/ 45 h 709"/>
                  <a:gd name="T36" fmla="*/ 604 w 1332"/>
                  <a:gd name="T37" fmla="*/ 30 h 709"/>
                  <a:gd name="T38" fmla="*/ 608 w 1332"/>
                  <a:gd name="T39" fmla="*/ 15 h 709"/>
                  <a:gd name="T40" fmla="*/ 612 w 1332"/>
                  <a:gd name="T41" fmla="*/ 0 h 709"/>
                  <a:gd name="T42" fmla="*/ 1330 w 1332"/>
                  <a:gd name="T43" fmla="*/ 57 h 709"/>
                  <a:gd name="T44" fmla="*/ 1330 w 1332"/>
                  <a:gd name="T45" fmla="*/ 57 h 709"/>
                  <a:gd name="T46" fmla="*/ 1332 w 1332"/>
                  <a:gd name="T47" fmla="*/ 82 h 709"/>
                  <a:gd name="T48" fmla="*/ 1332 w 1332"/>
                  <a:gd name="T49" fmla="*/ 82 h 709"/>
                  <a:gd name="T50" fmla="*/ 1330 w 1332"/>
                  <a:gd name="T51" fmla="*/ 106 h 709"/>
                  <a:gd name="T52" fmla="*/ 1328 w 1332"/>
                  <a:gd name="T53" fmla="*/ 131 h 709"/>
                  <a:gd name="T54" fmla="*/ 1323 w 1332"/>
                  <a:gd name="T55" fmla="*/ 154 h 709"/>
                  <a:gd name="T56" fmla="*/ 1315 w 1332"/>
                  <a:gd name="T57" fmla="*/ 178 h 709"/>
                  <a:gd name="T58" fmla="*/ 1307 w 1332"/>
                  <a:gd name="T59" fmla="*/ 201 h 709"/>
                  <a:gd name="T60" fmla="*/ 1296 w 1332"/>
                  <a:gd name="T61" fmla="*/ 226 h 709"/>
                  <a:gd name="T62" fmla="*/ 1283 w 1332"/>
                  <a:gd name="T63" fmla="*/ 248 h 709"/>
                  <a:gd name="T64" fmla="*/ 1268 w 1332"/>
                  <a:gd name="T65" fmla="*/ 271 h 709"/>
                  <a:gd name="T66" fmla="*/ 1250 w 1332"/>
                  <a:gd name="T67" fmla="*/ 294 h 709"/>
                  <a:gd name="T68" fmla="*/ 1233 w 1332"/>
                  <a:gd name="T69" fmla="*/ 317 h 709"/>
                  <a:gd name="T70" fmla="*/ 1213 w 1332"/>
                  <a:gd name="T71" fmla="*/ 337 h 709"/>
                  <a:gd name="T72" fmla="*/ 1192 w 1332"/>
                  <a:gd name="T73" fmla="*/ 360 h 709"/>
                  <a:gd name="T74" fmla="*/ 1167 w 1332"/>
                  <a:gd name="T75" fmla="*/ 381 h 709"/>
                  <a:gd name="T76" fmla="*/ 1142 w 1332"/>
                  <a:gd name="T77" fmla="*/ 402 h 709"/>
                  <a:gd name="T78" fmla="*/ 1116 w 1332"/>
                  <a:gd name="T79" fmla="*/ 423 h 709"/>
                  <a:gd name="T80" fmla="*/ 1086 w 1332"/>
                  <a:gd name="T81" fmla="*/ 443 h 709"/>
                  <a:gd name="T82" fmla="*/ 1057 w 1332"/>
                  <a:gd name="T83" fmla="*/ 462 h 709"/>
                  <a:gd name="T84" fmla="*/ 1025 w 1332"/>
                  <a:gd name="T85" fmla="*/ 481 h 709"/>
                  <a:gd name="T86" fmla="*/ 957 w 1332"/>
                  <a:gd name="T87" fmla="*/ 519 h 709"/>
                  <a:gd name="T88" fmla="*/ 883 w 1332"/>
                  <a:gd name="T89" fmla="*/ 555 h 709"/>
                  <a:gd name="T90" fmla="*/ 803 w 1332"/>
                  <a:gd name="T91" fmla="*/ 589 h 709"/>
                  <a:gd name="T92" fmla="*/ 720 w 1332"/>
                  <a:gd name="T93" fmla="*/ 624 h 709"/>
                  <a:gd name="T94" fmla="*/ 629 w 1332"/>
                  <a:gd name="T95" fmla="*/ 654 h 709"/>
                  <a:gd name="T96" fmla="*/ 536 w 1332"/>
                  <a:gd name="T97" fmla="*/ 682 h 709"/>
                  <a:gd name="T98" fmla="*/ 435 w 1332"/>
                  <a:gd name="T99" fmla="*/ 709 h 709"/>
                  <a:gd name="T100" fmla="*/ 435 w 1332"/>
                  <a:gd name="T101" fmla="*/ 709 h 709"/>
                  <a:gd name="connsiteX0" fmla="*/ 3266 w 10000"/>
                  <a:gd name="connsiteY0" fmla="*/ 10000 h 10000"/>
                  <a:gd name="connsiteX1" fmla="*/ 0 w 10000"/>
                  <a:gd name="connsiteY1" fmla="*/ 5430 h 10000"/>
                  <a:gd name="connsiteX2" fmla="*/ 0 w 10000"/>
                  <a:gd name="connsiteY2" fmla="*/ 5430 h 10000"/>
                  <a:gd name="connsiteX3" fmla="*/ 78 w 10000"/>
                  <a:gd name="connsiteY3" fmla="*/ 4132 h 10000"/>
                  <a:gd name="connsiteX4" fmla="*/ 938 w 10000"/>
                  <a:gd name="connsiteY4" fmla="*/ 4979 h 10000"/>
                  <a:gd name="connsiteX5" fmla="*/ 1359 w 10000"/>
                  <a:gd name="connsiteY5" fmla="*/ 4711 h 10000"/>
                  <a:gd name="connsiteX6" fmla="*/ 1787 w 10000"/>
                  <a:gd name="connsiteY6" fmla="*/ 4443 h 10000"/>
                  <a:gd name="connsiteX7" fmla="*/ 2177 w 10000"/>
                  <a:gd name="connsiteY7" fmla="*/ 4147 h 10000"/>
                  <a:gd name="connsiteX8" fmla="*/ 2545 w 10000"/>
                  <a:gd name="connsiteY8" fmla="*/ 3822 h 10000"/>
                  <a:gd name="connsiteX9" fmla="*/ 2883 w 10000"/>
                  <a:gd name="connsiteY9" fmla="*/ 3498 h 10000"/>
                  <a:gd name="connsiteX10" fmla="*/ 3198 w 10000"/>
                  <a:gd name="connsiteY10" fmla="*/ 3159 h 10000"/>
                  <a:gd name="connsiteX11" fmla="*/ 3483 w 10000"/>
                  <a:gd name="connsiteY11" fmla="*/ 2807 h 10000"/>
                  <a:gd name="connsiteX12" fmla="*/ 3739 w 10000"/>
                  <a:gd name="connsiteY12" fmla="*/ 2426 h 10000"/>
                  <a:gd name="connsiteX13" fmla="*/ 3949 w 10000"/>
                  <a:gd name="connsiteY13" fmla="*/ 2059 h 10000"/>
                  <a:gd name="connsiteX14" fmla="*/ 4152 w 10000"/>
                  <a:gd name="connsiteY14" fmla="*/ 1664 h 10000"/>
                  <a:gd name="connsiteX15" fmla="*/ 4309 w 10000"/>
                  <a:gd name="connsiteY15" fmla="*/ 1255 h 10000"/>
                  <a:gd name="connsiteX16" fmla="*/ 4437 w 10000"/>
                  <a:gd name="connsiteY16" fmla="*/ 832 h 10000"/>
                  <a:gd name="connsiteX17" fmla="*/ 4489 w 10000"/>
                  <a:gd name="connsiteY17" fmla="*/ 635 h 10000"/>
                  <a:gd name="connsiteX18" fmla="*/ 4535 w 10000"/>
                  <a:gd name="connsiteY18" fmla="*/ 423 h 10000"/>
                  <a:gd name="connsiteX19" fmla="*/ 4565 w 10000"/>
                  <a:gd name="connsiteY19" fmla="*/ 212 h 10000"/>
                  <a:gd name="connsiteX20" fmla="*/ 4595 w 10000"/>
                  <a:gd name="connsiteY20" fmla="*/ 0 h 10000"/>
                  <a:gd name="connsiteX21" fmla="*/ 9985 w 10000"/>
                  <a:gd name="connsiteY21" fmla="*/ 804 h 10000"/>
                  <a:gd name="connsiteX22" fmla="*/ 9985 w 10000"/>
                  <a:gd name="connsiteY22" fmla="*/ 804 h 10000"/>
                  <a:gd name="connsiteX23" fmla="*/ 10000 w 10000"/>
                  <a:gd name="connsiteY23" fmla="*/ 1157 h 10000"/>
                  <a:gd name="connsiteX24" fmla="*/ 10000 w 10000"/>
                  <a:gd name="connsiteY24" fmla="*/ 1157 h 10000"/>
                  <a:gd name="connsiteX25" fmla="*/ 9985 w 10000"/>
                  <a:gd name="connsiteY25" fmla="*/ 1495 h 10000"/>
                  <a:gd name="connsiteX26" fmla="*/ 9970 w 10000"/>
                  <a:gd name="connsiteY26" fmla="*/ 1848 h 10000"/>
                  <a:gd name="connsiteX27" fmla="*/ 9932 w 10000"/>
                  <a:gd name="connsiteY27" fmla="*/ 2172 h 10000"/>
                  <a:gd name="connsiteX28" fmla="*/ 9872 w 10000"/>
                  <a:gd name="connsiteY28" fmla="*/ 2511 h 10000"/>
                  <a:gd name="connsiteX29" fmla="*/ 9812 w 10000"/>
                  <a:gd name="connsiteY29" fmla="*/ 2835 h 10000"/>
                  <a:gd name="connsiteX30" fmla="*/ 9730 w 10000"/>
                  <a:gd name="connsiteY30" fmla="*/ 3188 h 10000"/>
                  <a:gd name="connsiteX31" fmla="*/ 9632 w 10000"/>
                  <a:gd name="connsiteY31" fmla="*/ 3498 h 10000"/>
                  <a:gd name="connsiteX32" fmla="*/ 9520 w 10000"/>
                  <a:gd name="connsiteY32" fmla="*/ 3822 h 10000"/>
                  <a:gd name="connsiteX33" fmla="*/ 9384 w 10000"/>
                  <a:gd name="connsiteY33" fmla="*/ 4147 h 10000"/>
                  <a:gd name="connsiteX34" fmla="*/ 9257 w 10000"/>
                  <a:gd name="connsiteY34" fmla="*/ 4471 h 10000"/>
                  <a:gd name="connsiteX35" fmla="*/ 9107 w 10000"/>
                  <a:gd name="connsiteY35" fmla="*/ 4753 h 10000"/>
                  <a:gd name="connsiteX36" fmla="*/ 8949 w 10000"/>
                  <a:gd name="connsiteY36" fmla="*/ 5078 h 10000"/>
                  <a:gd name="connsiteX37" fmla="*/ 8761 w 10000"/>
                  <a:gd name="connsiteY37" fmla="*/ 5374 h 10000"/>
                  <a:gd name="connsiteX38" fmla="*/ 8574 w 10000"/>
                  <a:gd name="connsiteY38" fmla="*/ 5670 h 10000"/>
                  <a:gd name="connsiteX39" fmla="*/ 8378 w 10000"/>
                  <a:gd name="connsiteY39" fmla="*/ 5966 h 10000"/>
                  <a:gd name="connsiteX40" fmla="*/ 8153 w 10000"/>
                  <a:gd name="connsiteY40" fmla="*/ 6248 h 10000"/>
                  <a:gd name="connsiteX41" fmla="*/ 7935 w 10000"/>
                  <a:gd name="connsiteY41" fmla="*/ 6516 h 10000"/>
                  <a:gd name="connsiteX42" fmla="*/ 7695 w 10000"/>
                  <a:gd name="connsiteY42" fmla="*/ 6784 h 10000"/>
                  <a:gd name="connsiteX43" fmla="*/ 7185 w 10000"/>
                  <a:gd name="connsiteY43" fmla="*/ 7320 h 10000"/>
                  <a:gd name="connsiteX44" fmla="*/ 6629 w 10000"/>
                  <a:gd name="connsiteY44" fmla="*/ 7828 h 10000"/>
                  <a:gd name="connsiteX45" fmla="*/ 6029 w 10000"/>
                  <a:gd name="connsiteY45" fmla="*/ 8307 h 10000"/>
                  <a:gd name="connsiteX46" fmla="*/ 5405 w 10000"/>
                  <a:gd name="connsiteY46" fmla="*/ 8801 h 10000"/>
                  <a:gd name="connsiteX47" fmla="*/ 4722 w 10000"/>
                  <a:gd name="connsiteY47" fmla="*/ 9224 h 10000"/>
                  <a:gd name="connsiteX48" fmla="*/ 4024 w 10000"/>
                  <a:gd name="connsiteY48" fmla="*/ 9619 h 10000"/>
                  <a:gd name="connsiteX49" fmla="*/ 3266 w 10000"/>
                  <a:gd name="connsiteY49" fmla="*/ 10000 h 10000"/>
                  <a:gd name="connsiteX50" fmla="*/ 3266 w 10000"/>
                  <a:gd name="connsiteY50" fmla="*/ 10000 h 10000"/>
                  <a:gd name="connsiteX0" fmla="*/ 3266 w 10000"/>
                  <a:gd name="connsiteY0" fmla="*/ 10000 h 10000"/>
                  <a:gd name="connsiteX1" fmla="*/ 0 w 10000"/>
                  <a:gd name="connsiteY1" fmla="*/ 5430 h 10000"/>
                  <a:gd name="connsiteX2" fmla="*/ 0 w 10000"/>
                  <a:gd name="connsiteY2" fmla="*/ 5430 h 10000"/>
                  <a:gd name="connsiteX3" fmla="*/ 30 w 10000"/>
                  <a:gd name="connsiteY3" fmla="*/ 4132 h 10000"/>
                  <a:gd name="connsiteX4" fmla="*/ 938 w 10000"/>
                  <a:gd name="connsiteY4" fmla="*/ 4979 h 10000"/>
                  <a:gd name="connsiteX5" fmla="*/ 1359 w 10000"/>
                  <a:gd name="connsiteY5" fmla="*/ 4711 h 10000"/>
                  <a:gd name="connsiteX6" fmla="*/ 1787 w 10000"/>
                  <a:gd name="connsiteY6" fmla="*/ 4443 h 10000"/>
                  <a:gd name="connsiteX7" fmla="*/ 2177 w 10000"/>
                  <a:gd name="connsiteY7" fmla="*/ 4147 h 10000"/>
                  <a:gd name="connsiteX8" fmla="*/ 2545 w 10000"/>
                  <a:gd name="connsiteY8" fmla="*/ 3822 h 10000"/>
                  <a:gd name="connsiteX9" fmla="*/ 2883 w 10000"/>
                  <a:gd name="connsiteY9" fmla="*/ 3498 h 10000"/>
                  <a:gd name="connsiteX10" fmla="*/ 3198 w 10000"/>
                  <a:gd name="connsiteY10" fmla="*/ 3159 h 10000"/>
                  <a:gd name="connsiteX11" fmla="*/ 3483 w 10000"/>
                  <a:gd name="connsiteY11" fmla="*/ 2807 h 10000"/>
                  <a:gd name="connsiteX12" fmla="*/ 3739 w 10000"/>
                  <a:gd name="connsiteY12" fmla="*/ 2426 h 10000"/>
                  <a:gd name="connsiteX13" fmla="*/ 3949 w 10000"/>
                  <a:gd name="connsiteY13" fmla="*/ 2059 h 10000"/>
                  <a:gd name="connsiteX14" fmla="*/ 4152 w 10000"/>
                  <a:gd name="connsiteY14" fmla="*/ 1664 h 10000"/>
                  <a:gd name="connsiteX15" fmla="*/ 4309 w 10000"/>
                  <a:gd name="connsiteY15" fmla="*/ 1255 h 10000"/>
                  <a:gd name="connsiteX16" fmla="*/ 4437 w 10000"/>
                  <a:gd name="connsiteY16" fmla="*/ 832 h 10000"/>
                  <a:gd name="connsiteX17" fmla="*/ 4489 w 10000"/>
                  <a:gd name="connsiteY17" fmla="*/ 635 h 10000"/>
                  <a:gd name="connsiteX18" fmla="*/ 4535 w 10000"/>
                  <a:gd name="connsiteY18" fmla="*/ 423 h 10000"/>
                  <a:gd name="connsiteX19" fmla="*/ 4565 w 10000"/>
                  <a:gd name="connsiteY19" fmla="*/ 212 h 10000"/>
                  <a:gd name="connsiteX20" fmla="*/ 4595 w 10000"/>
                  <a:gd name="connsiteY20" fmla="*/ 0 h 10000"/>
                  <a:gd name="connsiteX21" fmla="*/ 9985 w 10000"/>
                  <a:gd name="connsiteY21" fmla="*/ 804 h 10000"/>
                  <a:gd name="connsiteX22" fmla="*/ 9985 w 10000"/>
                  <a:gd name="connsiteY22" fmla="*/ 804 h 10000"/>
                  <a:gd name="connsiteX23" fmla="*/ 10000 w 10000"/>
                  <a:gd name="connsiteY23" fmla="*/ 1157 h 10000"/>
                  <a:gd name="connsiteX24" fmla="*/ 10000 w 10000"/>
                  <a:gd name="connsiteY24" fmla="*/ 1157 h 10000"/>
                  <a:gd name="connsiteX25" fmla="*/ 9985 w 10000"/>
                  <a:gd name="connsiteY25" fmla="*/ 1495 h 10000"/>
                  <a:gd name="connsiteX26" fmla="*/ 9970 w 10000"/>
                  <a:gd name="connsiteY26" fmla="*/ 1848 h 10000"/>
                  <a:gd name="connsiteX27" fmla="*/ 9932 w 10000"/>
                  <a:gd name="connsiteY27" fmla="*/ 2172 h 10000"/>
                  <a:gd name="connsiteX28" fmla="*/ 9872 w 10000"/>
                  <a:gd name="connsiteY28" fmla="*/ 2511 h 10000"/>
                  <a:gd name="connsiteX29" fmla="*/ 9812 w 10000"/>
                  <a:gd name="connsiteY29" fmla="*/ 2835 h 10000"/>
                  <a:gd name="connsiteX30" fmla="*/ 9730 w 10000"/>
                  <a:gd name="connsiteY30" fmla="*/ 3188 h 10000"/>
                  <a:gd name="connsiteX31" fmla="*/ 9632 w 10000"/>
                  <a:gd name="connsiteY31" fmla="*/ 3498 h 10000"/>
                  <a:gd name="connsiteX32" fmla="*/ 9520 w 10000"/>
                  <a:gd name="connsiteY32" fmla="*/ 3822 h 10000"/>
                  <a:gd name="connsiteX33" fmla="*/ 9384 w 10000"/>
                  <a:gd name="connsiteY33" fmla="*/ 4147 h 10000"/>
                  <a:gd name="connsiteX34" fmla="*/ 9257 w 10000"/>
                  <a:gd name="connsiteY34" fmla="*/ 4471 h 10000"/>
                  <a:gd name="connsiteX35" fmla="*/ 9107 w 10000"/>
                  <a:gd name="connsiteY35" fmla="*/ 4753 h 10000"/>
                  <a:gd name="connsiteX36" fmla="*/ 8949 w 10000"/>
                  <a:gd name="connsiteY36" fmla="*/ 5078 h 10000"/>
                  <a:gd name="connsiteX37" fmla="*/ 8761 w 10000"/>
                  <a:gd name="connsiteY37" fmla="*/ 5374 h 10000"/>
                  <a:gd name="connsiteX38" fmla="*/ 8574 w 10000"/>
                  <a:gd name="connsiteY38" fmla="*/ 5670 h 10000"/>
                  <a:gd name="connsiteX39" fmla="*/ 8378 w 10000"/>
                  <a:gd name="connsiteY39" fmla="*/ 5966 h 10000"/>
                  <a:gd name="connsiteX40" fmla="*/ 8153 w 10000"/>
                  <a:gd name="connsiteY40" fmla="*/ 6248 h 10000"/>
                  <a:gd name="connsiteX41" fmla="*/ 7935 w 10000"/>
                  <a:gd name="connsiteY41" fmla="*/ 6516 h 10000"/>
                  <a:gd name="connsiteX42" fmla="*/ 7695 w 10000"/>
                  <a:gd name="connsiteY42" fmla="*/ 6784 h 10000"/>
                  <a:gd name="connsiteX43" fmla="*/ 7185 w 10000"/>
                  <a:gd name="connsiteY43" fmla="*/ 7320 h 10000"/>
                  <a:gd name="connsiteX44" fmla="*/ 6629 w 10000"/>
                  <a:gd name="connsiteY44" fmla="*/ 7828 h 10000"/>
                  <a:gd name="connsiteX45" fmla="*/ 6029 w 10000"/>
                  <a:gd name="connsiteY45" fmla="*/ 8307 h 10000"/>
                  <a:gd name="connsiteX46" fmla="*/ 5405 w 10000"/>
                  <a:gd name="connsiteY46" fmla="*/ 8801 h 10000"/>
                  <a:gd name="connsiteX47" fmla="*/ 4722 w 10000"/>
                  <a:gd name="connsiteY47" fmla="*/ 9224 h 10000"/>
                  <a:gd name="connsiteX48" fmla="*/ 4024 w 10000"/>
                  <a:gd name="connsiteY48" fmla="*/ 9619 h 10000"/>
                  <a:gd name="connsiteX49" fmla="*/ 3266 w 10000"/>
                  <a:gd name="connsiteY49" fmla="*/ 10000 h 10000"/>
                  <a:gd name="connsiteX50" fmla="*/ 3266 w 10000"/>
                  <a:gd name="connsiteY50" fmla="*/ 10000 h 10000"/>
                  <a:gd name="connsiteX0" fmla="*/ 3266 w 10000"/>
                  <a:gd name="connsiteY0" fmla="*/ 10000 h 10000"/>
                  <a:gd name="connsiteX1" fmla="*/ 0 w 10000"/>
                  <a:gd name="connsiteY1" fmla="*/ 5430 h 10000"/>
                  <a:gd name="connsiteX2" fmla="*/ 0 w 10000"/>
                  <a:gd name="connsiteY2" fmla="*/ 5430 h 10000"/>
                  <a:gd name="connsiteX3" fmla="*/ 30 w 10000"/>
                  <a:gd name="connsiteY3" fmla="*/ 4132 h 10000"/>
                  <a:gd name="connsiteX4" fmla="*/ 938 w 10000"/>
                  <a:gd name="connsiteY4" fmla="*/ 4979 h 10000"/>
                  <a:gd name="connsiteX5" fmla="*/ 1359 w 10000"/>
                  <a:gd name="connsiteY5" fmla="*/ 4711 h 10000"/>
                  <a:gd name="connsiteX6" fmla="*/ 1787 w 10000"/>
                  <a:gd name="connsiteY6" fmla="*/ 4443 h 10000"/>
                  <a:gd name="connsiteX7" fmla="*/ 2177 w 10000"/>
                  <a:gd name="connsiteY7" fmla="*/ 4147 h 10000"/>
                  <a:gd name="connsiteX8" fmla="*/ 2545 w 10000"/>
                  <a:gd name="connsiteY8" fmla="*/ 3822 h 10000"/>
                  <a:gd name="connsiteX9" fmla="*/ 2883 w 10000"/>
                  <a:gd name="connsiteY9" fmla="*/ 3498 h 10000"/>
                  <a:gd name="connsiteX10" fmla="*/ 3198 w 10000"/>
                  <a:gd name="connsiteY10" fmla="*/ 3159 h 10000"/>
                  <a:gd name="connsiteX11" fmla="*/ 3483 w 10000"/>
                  <a:gd name="connsiteY11" fmla="*/ 2807 h 10000"/>
                  <a:gd name="connsiteX12" fmla="*/ 3739 w 10000"/>
                  <a:gd name="connsiteY12" fmla="*/ 2426 h 10000"/>
                  <a:gd name="connsiteX13" fmla="*/ 3949 w 10000"/>
                  <a:gd name="connsiteY13" fmla="*/ 2059 h 10000"/>
                  <a:gd name="connsiteX14" fmla="*/ 4152 w 10000"/>
                  <a:gd name="connsiteY14" fmla="*/ 1664 h 10000"/>
                  <a:gd name="connsiteX15" fmla="*/ 4309 w 10000"/>
                  <a:gd name="connsiteY15" fmla="*/ 1255 h 10000"/>
                  <a:gd name="connsiteX16" fmla="*/ 4437 w 10000"/>
                  <a:gd name="connsiteY16" fmla="*/ 832 h 10000"/>
                  <a:gd name="connsiteX17" fmla="*/ 4489 w 10000"/>
                  <a:gd name="connsiteY17" fmla="*/ 635 h 10000"/>
                  <a:gd name="connsiteX18" fmla="*/ 4535 w 10000"/>
                  <a:gd name="connsiteY18" fmla="*/ 423 h 10000"/>
                  <a:gd name="connsiteX19" fmla="*/ 4565 w 10000"/>
                  <a:gd name="connsiteY19" fmla="*/ 212 h 10000"/>
                  <a:gd name="connsiteX20" fmla="*/ 4595 w 10000"/>
                  <a:gd name="connsiteY20" fmla="*/ 0 h 10000"/>
                  <a:gd name="connsiteX21" fmla="*/ 9424 w 10000"/>
                  <a:gd name="connsiteY21" fmla="*/ 716 h 10000"/>
                  <a:gd name="connsiteX22" fmla="*/ 9985 w 10000"/>
                  <a:gd name="connsiteY22" fmla="*/ 804 h 10000"/>
                  <a:gd name="connsiteX23" fmla="*/ 9985 w 10000"/>
                  <a:gd name="connsiteY23" fmla="*/ 804 h 10000"/>
                  <a:gd name="connsiteX24" fmla="*/ 10000 w 10000"/>
                  <a:gd name="connsiteY24" fmla="*/ 1157 h 10000"/>
                  <a:gd name="connsiteX25" fmla="*/ 10000 w 10000"/>
                  <a:gd name="connsiteY25" fmla="*/ 1157 h 10000"/>
                  <a:gd name="connsiteX26" fmla="*/ 9985 w 10000"/>
                  <a:gd name="connsiteY26" fmla="*/ 1495 h 10000"/>
                  <a:gd name="connsiteX27" fmla="*/ 9970 w 10000"/>
                  <a:gd name="connsiteY27" fmla="*/ 1848 h 10000"/>
                  <a:gd name="connsiteX28" fmla="*/ 9932 w 10000"/>
                  <a:gd name="connsiteY28" fmla="*/ 2172 h 10000"/>
                  <a:gd name="connsiteX29" fmla="*/ 9872 w 10000"/>
                  <a:gd name="connsiteY29" fmla="*/ 2511 h 10000"/>
                  <a:gd name="connsiteX30" fmla="*/ 9812 w 10000"/>
                  <a:gd name="connsiteY30" fmla="*/ 2835 h 10000"/>
                  <a:gd name="connsiteX31" fmla="*/ 9730 w 10000"/>
                  <a:gd name="connsiteY31" fmla="*/ 3188 h 10000"/>
                  <a:gd name="connsiteX32" fmla="*/ 9632 w 10000"/>
                  <a:gd name="connsiteY32" fmla="*/ 3498 h 10000"/>
                  <a:gd name="connsiteX33" fmla="*/ 9520 w 10000"/>
                  <a:gd name="connsiteY33" fmla="*/ 3822 h 10000"/>
                  <a:gd name="connsiteX34" fmla="*/ 9384 w 10000"/>
                  <a:gd name="connsiteY34" fmla="*/ 4147 h 10000"/>
                  <a:gd name="connsiteX35" fmla="*/ 9257 w 10000"/>
                  <a:gd name="connsiteY35" fmla="*/ 4471 h 10000"/>
                  <a:gd name="connsiteX36" fmla="*/ 9107 w 10000"/>
                  <a:gd name="connsiteY36" fmla="*/ 4753 h 10000"/>
                  <a:gd name="connsiteX37" fmla="*/ 8949 w 10000"/>
                  <a:gd name="connsiteY37" fmla="*/ 5078 h 10000"/>
                  <a:gd name="connsiteX38" fmla="*/ 8761 w 10000"/>
                  <a:gd name="connsiteY38" fmla="*/ 5374 h 10000"/>
                  <a:gd name="connsiteX39" fmla="*/ 8574 w 10000"/>
                  <a:gd name="connsiteY39" fmla="*/ 5670 h 10000"/>
                  <a:gd name="connsiteX40" fmla="*/ 8378 w 10000"/>
                  <a:gd name="connsiteY40" fmla="*/ 5966 h 10000"/>
                  <a:gd name="connsiteX41" fmla="*/ 8153 w 10000"/>
                  <a:gd name="connsiteY41" fmla="*/ 6248 h 10000"/>
                  <a:gd name="connsiteX42" fmla="*/ 7935 w 10000"/>
                  <a:gd name="connsiteY42" fmla="*/ 6516 h 10000"/>
                  <a:gd name="connsiteX43" fmla="*/ 7695 w 10000"/>
                  <a:gd name="connsiteY43" fmla="*/ 6784 h 10000"/>
                  <a:gd name="connsiteX44" fmla="*/ 7185 w 10000"/>
                  <a:gd name="connsiteY44" fmla="*/ 7320 h 10000"/>
                  <a:gd name="connsiteX45" fmla="*/ 6629 w 10000"/>
                  <a:gd name="connsiteY45" fmla="*/ 7828 h 10000"/>
                  <a:gd name="connsiteX46" fmla="*/ 6029 w 10000"/>
                  <a:gd name="connsiteY46" fmla="*/ 8307 h 10000"/>
                  <a:gd name="connsiteX47" fmla="*/ 5405 w 10000"/>
                  <a:gd name="connsiteY47" fmla="*/ 8801 h 10000"/>
                  <a:gd name="connsiteX48" fmla="*/ 4722 w 10000"/>
                  <a:gd name="connsiteY48" fmla="*/ 9224 h 10000"/>
                  <a:gd name="connsiteX49" fmla="*/ 4024 w 10000"/>
                  <a:gd name="connsiteY49" fmla="*/ 9619 h 10000"/>
                  <a:gd name="connsiteX50" fmla="*/ 3266 w 10000"/>
                  <a:gd name="connsiteY50" fmla="*/ 10000 h 10000"/>
                  <a:gd name="connsiteX51" fmla="*/ 3266 w 10000"/>
                  <a:gd name="connsiteY51" fmla="*/ 10000 h 10000"/>
                  <a:gd name="connsiteX0" fmla="*/ 3266 w 10003"/>
                  <a:gd name="connsiteY0" fmla="*/ 10462 h 10462"/>
                  <a:gd name="connsiteX1" fmla="*/ 0 w 10003"/>
                  <a:gd name="connsiteY1" fmla="*/ 5892 h 10462"/>
                  <a:gd name="connsiteX2" fmla="*/ 0 w 10003"/>
                  <a:gd name="connsiteY2" fmla="*/ 5892 h 10462"/>
                  <a:gd name="connsiteX3" fmla="*/ 30 w 10003"/>
                  <a:gd name="connsiteY3" fmla="*/ 4594 h 10462"/>
                  <a:gd name="connsiteX4" fmla="*/ 938 w 10003"/>
                  <a:gd name="connsiteY4" fmla="*/ 5441 h 10462"/>
                  <a:gd name="connsiteX5" fmla="*/ 1359 w 10003"/>
                  <a:gd name="connsiteY5" fmla="*/ 5173 h 10462"/>
                  <a:gd name="connsiteX6" fmla="*/ 1787 w 10003"/>
                  <a:gd name="connsiteY6" fmla="*/ 4905 h 10462"/>
                  <a:gd name="connsiteX7" fmla="*/ 2177 w 10003"/>
                  <a:gd name="connsiteY7" fmla="*/ 4609 h 10462"/>
                  <a:gd name="connsiteX8" fmla="*/ 2545 w 10003"/>
                  <a:gd name="connsiteY8" fmla="*/ 4284 h 10462"/>
                  <a:gd name="connsiteX9" fmla="*/ 2883 w 10003"/>
                  <a:gd name="connsiteY9" fmla="*/ 3960 h 10462"/>
                  <a:gd name="connsiteX10" fmla="*/ 3198 w 10003"/>
                  <a:gd name="connsiteY10" fmla="*/ 3621 h 10462"/>
                  <a:gd name="connsiteX11" fmla="*/ 3483 w 10003"/>
                  <a:gd name="connsiteY11" fmla="*/ 3269 h 10462"/>
                  <a:gd name="connsiteX12" fmla="*/ 3739 w 10003"/>
                  <a:gd name="connsiteY12" fmla="*/ 2888 h 10462"/>
                  <a:gd name="connsiteX13" fmla="*/ 3949 w 10003"/>
                  <a:gd name="connsiteY13" fmla="*/ 2521 h 10462"/>
                  <a:gd name="connsiteX14" fmla="*/ 4152 w 10003"/>
                  <a:gd name="connsiteY14" fmla="*/ 2126 h 10462"/>
                  <a:gd name="connsiteX15" fmla="*/ 4309 w 10003"/>
                  <a:gd name="connsiteY15" fmla="*/ 1717 h 10462"/>
                  <a:gd name="connsiteX16" fmla="*/ 4437 w 10003"/>
                  <a:gd name="connsiteY16" fmla="*/ 1294 h 10462"/>
                  <a:gd name="connsiteX17" fmla="*/ 4489 w 10003"/>
                  <a:gd name="connsiteY17" fmla="*/ 1097 h 10462"/>
                  <a:gd name="connsiteX18" fmla="*/ 4535 w 10003"/>
                  <a:gd name="connsiteY18" fmla="*/ 885 h 10462"/>
                  <a:gd name="connsiteX19" fmla="*/ 4565 w 10003"/>
                  <a:gd name="connsiteY19" fmla="*/ 674 h 10462"/>
                  <a:gd name="connsiteX20" fmla="*/ 4595 w 10003"/>
                  <a:gd name="connsiteY20" fmla="*/ 462 h 10462"/>
                  <a:gd name="connsiteX21" fmla="*/ 10003 w 10003"/>
                  <a:gd name="connsiteY21" fmla="*/ 0 h 10462"/>
                  <a:gd name="connsiteX22" fmla="*/ 9985 w 10003"/>
                  <a:gd name="connsiteY22" fmla="*/ 1266 h 10462"/>
                  <a:gd name="connsiteX23" fmla="*/ 9985 w 10003"/>
                  <a:gd name="connsiteY23" fmla="*/ 1266 h 10462"/>
                  <a:gd name="connsiteX24" fmla="*/ 10000 w 10003"/>
                  <a:gd name="connsiteY24" fmla="*/ 1619 h 10462"/>
                  <a:gd name="connsiteX25" fmla="*/ 10000 w 10003"/>
                  <a:gd name="connsiteY25" fmla="*/ 1619 h 10462"/>
                  <a:gd name="connsiteX26" fmla="*/ 9985 w 10003"/>
                  <a:gd name="connsiteY26" fmla="*/ 1957 h 10462"/>
                  <a:gd name="connsiteX27" fmla="*/ 9970 w 10003"/>
                  <a:gd name="connsiteY27" fmla="*/ 2310 h 10462"/>
                  <a:gd name="connsiteX28" fmla="*/ 9932 w 10003"/>
                  <a:gd name="connsiteY28" fmla="*/ 2634 h 10462"/>
                  <a:gd name="connsiteX29" fmla="*/ 9872 w 10003"/>
                  <a:gd name="connsiteY29" fmla="*/ 2973 h 10462"/>
                  <a:gd name="connsiteX30" fmla="*/ 9812 w 10003"/>
                  <a:gd name="connsiteY30" fmla="*/ 3297 h 10462"/>
                  <a:gd name="connsiteX31" fmla="*/ 9730 w 10003"/>
                  <a:gd name="connsiteY31" fmla="*/ 3650 h 10462"/>
                  <a:gd name="connsiteX32" fmla="*/ 9632 w 10003"/>
                  <a:gd name="connsiteY32" fmla="*/ 3960 h 10462"/>
                  <a:gd name="connsiteX33" fmla="*/ 9520 w 10003"/>
                  <a:gd name="connsiteY33" fmla="*/ 4284 h 10462"/>
                  <a:gd name="connsiteX34" fmla="*/ 9384 w 10003"/>
                  <a:gd name="connsiteY34" fmla="*/ 4609 h 10462"/>
                  <a:gd name="connsiteX35" fmla="*/ 9257 w 10003"/>
                  <a:gd name="connsiteY35" fmla="*/ 4933 h 10462"/>
                  <a:gd name="connsiteX36" fmla="*/ 9107 w 10003"/>
                  <a:gd name="connsiteY36" fmla="*/ 5215 h 10462"/>
                  <a:gd name="connsiteX37" fmla="*/ 8949 w 10003"/>
                  <a:gd name="connsiteY37" fmla="*/ 5540 h 10462"/>
                  <a:gd name="connsiteX38" fmla="*/ 8761 w 10003"/>
                  <a:gd name="connsiteY38" fmla="*/ 5836 h 10462"/>
                  <a:gd name="connsiteX39" fmla="*/ 8574 w 10003"/>
                  <a:gd name="connsiteY39" fmla="*/ 6132 h 10462"/>
                  <a:gd name="connsiteX40" fmla="*/ 8378 w 10003"/>
                  <a:gd name="connsiteY40" fmla="*/ 6428 h 10462"/>
                  <a:gd name="connsiteX41" fmla="*/ 8153 w 10003"/>
                  <a:gd name="connsiteY41" fmla="*/ 6710 h 10462"/>
                  <a:gd name="connsiteX42" fmla="*/ 7935 w 10003"/>
                  <a:gd name="connsiteY42" fmla="*/ 6978 h 10462"/>
                  <a:gd name="connsiteX43" fmla="*/ 7695 w 10003"/>
                  <a:gd name="connsiteY43" fmla="*/ 7246 h 10462"/>
                  <a:gd name="connsiteX44" fmla="*/ 7185 w 10003"/>
                  <a:gd name="connsiteY44" fmla="*/ 7782 h 10462"/>
                  <a:gd name="connsiteX45" fmla="*/ 6629 w 10003"/>
                  <a:gd name="connsiteY45" fmla="*/ 8290 h 10462"/>
                  <a:gd name="connsiteX46" fmla="*/ 6029 w 10003"/>
                  <a:gd name="connsiteY46" fmla="*/ 8769 h 10462"/>
                  <a:gd name="connsiteX47" fmla="*/ 5405 w 10003"/>
                  <a:gd name="connsiteY47" fmla="*/ 9263 h 10462"/>
                  <a:gd name="connsiteX48" fmla="*/ 4722 w 10003"/>
                  <a:gd name="connsiteY48" fmla="*/ 9686 h 10462"/>
                  <a:gd name="connsiteX49" fmla="*/ 4024 w 10003"/>
                  <a:gd name="connsiteY49" fmla="*/ 10081 h 10462"/>
                  <a:gd name="connsiteX50" fmla="*/ 3266 w 10003"/>
                  <a:gd name="connsiteY50" fmla="*/ 10462 h 10462"/>
                  <a:gd name="connsiteX51" fmla="*/ 3266 w 10003"/>
                  <a:gd name="connsiteY51" fmla="*/ 10462 h 1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003" h="10462">
                    <a:moveTo>
                      <a:pt x="3266" y="10462"/>
                    </a:moveTo>
                    <a:lnTo>
                      <a:pt x="0" y="5892"/>
                    </a:lnTo>
                    <a:lnTo>
                      <a:pt x="0" y="5892"/>
                    </a:lnTo>
                    <a:cubicBezTo>
                      <a:pt x="26" y="5459"/>
                      <a:pt x="4" y="5027"/>
                      <a:pt x="30" y="4594"/>
                    </a:cubicBezTo>
                    <a:lnTo>
                      <a:pt x="938" y="5441"/>
                    </a:lnTo>
                    <a:lnTo>
                      <a:pt x="1359" y="5173"/>
                    </a:lnTo>
                    <a:lnTo>
                      <a:pt x="1787" y="4905"/>
                    </a:lnTo>
                    <a:lnTo>
                      <a:pt x="2177" y="4609"/>
                    </a:lnTo>
                    <a:lnTo>
                      <a:pt x="2545" y="4284"/>
                    </a:lnTo>
                    <a:lnTo>
                      <a:pt x="2883" y="3960"/>
                    </a:lnTo>
                    <a:lnTo>
                      <a:pt x="3198" y="3621"/>
                    </a:lnTo>
                    <a:lnTo>
                      <a:pt x="3483" y="3269"/>
                    </a:lnTo>
                    <a:lnTo>
                      <a:pt x="3739" y="2888"/>
                    </a:lnTo>
                    <a:lnTo>
                      <a:pt x="3949" y="2521"/>
                    </a:lnTo>
                    <a:lnTo>
                      <a:pt x="4152" y="2126"/>
                    </a:lnTo>
                    <a:cubicBezTo>
                      <a:pt x="4204" y="1990"/>
                      <a:pt x="4257" y="1853"/>
                      <a:pt x="4309" y="1717"/>
                    </a:cubicBezTo>
                    <a:cubicBezTo>
                      <a:pt x="4352" y="1576"/>
                      <a:pt x="4394" y="1435"/>
                      <a:pt x="4437" y="1294"/>
                    </a:cubicBezTo>
                    <a:cubicBezTo>
                      <a:pt x="4454" y="1228"/>
                      <a:pt x="4472" y="1163"/>
                      <a:pt x="4489" y="1097"/>
                    </a:cubicBezTo>
                    <a:cubicBezTo>
                      <a:pt x="4504" y="1026"/>
                      <a:pt x="4520" y="956"/>
                      <a:pt x="4535" y="885"/>
                    </a:cubicBezTo>
                    <a:cubicBezTo>
                      <a:pt x="4545" y="815"/>
                      <a:pt x="4555" y="744"/>
                      <a:pt x="4565" y="674"/>
                    </a:cubicBezTo>
                    <a:cubicBezTo>
                      <a:pt x="4575" y="603"/>
                      <a:pt x="4585" y="533"/>
                      <a:pt x="4595" y="462"/>
                    </a:cubicBezTo>
                    <a:lnTo>
                      <a:pt x="10003" y="0"/>
                    </a:lnTo>
                    <a:lnTo>
                      <a:pt x="9985" y="1266"/>
                    </a:lnTo>
                    <a:lnTo>
                      <a:pt x="9985" y="1266"/>
                    </a:lnTo>
                    <a:cubicBezTo>
                      <a:pt x="9990" y="1384"/>
                      <a:pt x="9995" y="1501"/>
                      <a:pt x="10000" y="1619"/>
                    </a:cubicBezTo>
                    <a:lnTo>
                      <a:pt x="10000" y="1619"/>
                    </a:lnTo>
                    <a:cubicBezTo>
                      <a:pt x="9995" y="1732"/>
                      <a:pt x="9990" y="1844"/>
                      <a:pt x="9985" y="1957"/>
                    </a:cubicBezTo>
                    <a:cubicBezTo>
                      <a:pt x="9980" y="2075"/>
                      <a:pt x="9975" y="2192"/>
                      <a:pt x="9970" y="2310"/>
                    </a:cubicBezTo>
                    <a:cubicBezTo>
                      <a:pt x="9957" y="2418"/>
                      <a:pt x="9945" y="2526"/>
                      <a:pt x="9932" y="2634"/>
                    </a:cubicBezTo>
                    <a:lnTo>
                      <a:pt x="9872" y="2973"/>
                    </a:lnTo>
                    <a:lnTo>
                      <a:pt x="9812" y="3297"/>
                    </a:lnTo>
                    <a:cubicBezTo>
                      <a:pt x="9785" y="3415"/>
                      <a:pt x="9757" y="3532"/>
                      <a:pt x="9730" y="3650"/>
                    </a:cubicBezTo>
                    <a:cubicBezTo>
                      <a:pt x="9697" y="3753"/>
                      <a:pt x="9665" y="3857"/>
                      <a:pt x="9632" y="3960"/>
                    </a:cubicBezTo>
                    <a:cubicBezTo>
                      <a:pt x="9595" y="4068"/>
                      <a:pt x="9557" y="4176"/>
                      <a:pt x="9520" y="4284"/>
                    </a:cubicBezTo>
                    <a:cubicBezTo>
                      <a:pt x="9475" y="4392"/>
                      <a:pt x="9429" y="4501"/>
                      <a:pt x="9384" y="4609"/>
                    </a:cubicBezTo>
                    <a:cubicBezTo>
                      <a:pt x="9342" y="4717"/>
                      <a:pt x="9299" y="4825"/>
                      <a:pt x="9257" y="4933"/>
                    </a:cubicBezTo>
                    <a:lnTo>
                      <a:pt x="9107" y="5215"/>
                    </a:lnTo>
                    <a:cubicBezTo>
                      <a:pt x="9054" y="5323"/>
                      <a:pt x="9002" y="5432"/>
                      <a:pt x="8949" y="5540"/>
                    </a:cubicBezTo>
                    <a:lnTo>
                      <a:pt x="8761" y="5836"/>
                    </a:lnTo>
                    <a:cubicBezTo>
                      <a:pt x="8699" y="5935"/>
                      <a:pt x="8636" y="6033"/>
                      <a:pt x="8574" y="6132"/>
                    </a:cubicBezTo>
                    <a:cubicBezTo>
                      <a:pt x="8509" y="6231"/>
                      <a:pt x="8443" y="6329"/>
                      <a:pt x="8378" y="6428"/>
                    </a:cubicBezTo>
                    <a:lnTo>
                      <a:pt x="8153" y="6710"/>
                    </a:lnTo>
                    <a:cubicBezTo>
                      <a:pt x="8080" y="6799"/>
                      <a:pt x="8008" y="6889"/>
                      <a:pt x="7935" y="6978"/>
                    </a:cubicBezTo>
                    <a:lnTo>
                      <a:pt x="7695" y="7246"/>
                    </a:lnTo>
                    <a:lnTo>
                      <a:pt x="7185" y="7782"/>
                    </a:lnTo>
                    <a:lnTo>
                      <a:pt x="6629" y="8290"/>
                    </a:lnTo>
                    <a:lnTo>
                      <a:pt x="6029" y="8769"/>
                    </a:lnTo>
                    <a:lnTo>
                      <a:pt x="5405" y="9263"/>
                    </a:lnTo>
                    <a:lnTo>
                      <a:pt x="4722" y="9686"/>
                    </a:lnTo>
                    <a:lnTo>
                      <a:pt x="4024" y="10081"/>
                    </a:lnTo>
                    <a:lnTo>
                      <a:pt x="3266" y="10462"/>
                    </a:lnTo>
                    <a:lnTo>
                      <a:pt x="3266" y="10462"/>
                    </a:lnTo>
                    <a:close/>
                  </a:path>
                </a:pathLst>
              </a:custGeom>
              <a:solidFill>
                <a:srgbClr val="099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79"/>
              <p:cNvSpPr>
                <a:spLocks/>
              </p:cNvSpPr>
              <p:nvPr/>
            </p:nvSpPr>
            <p:spPr bwMode="auto">
              <a:xfrm>
                <a:off x="6091115" y="3025026"/>
                <a:ext cx="1737297" cy="836613"/>
              </a:xfrm>
              <a:custGeom>
                <a:avLst/>
                <a:gdLst>
                  <a:gd name="T0" fmla="*/ 376 w 1090"/>
                  <a:gd name="T1" fmla="*/ 459 h 527"/>
                  <a:gd name="T2" fmla="*/ 376 w 1090"/>
                  <a:gd name="T3" fmla="*/ 459 h 527"/>
                  <a:gd name="T4" fmla="*/ 374 w 1090"/>
                  <a:gd name="T5" fmla="*/ 432 h 527"/>
                  <a:gd name="T6" fmla="*/ 368 w 1090"/>
                  <a:gd name="T7" fmla="*/ 408 h 527"/>
                  <a:gd name="T8" fmla="*/ 360 w 1090"/>
                  <a:gd name="T9" fmla="*/ 385 h 527"/>
                  <a:gd name="T10" fmla="*/ 349 w 1090"/>
                  <a:gd name="T11" fmla="*/ 360 h 527"/>
                  <a:gd name="T12" fmla="*/ 336 w 1090"/>
                  <a:gd name="T13" fmla="*/ 335 h 527"/>
                  <a:gd name="T14" fmla="*/ 319 w 1090"/>
                  <a:gd name="T15" fmla="*/ 313 h 527"/>
                  <a:gd name="T16" fmla="*/ 298 w 1090"/>
                  <a:gd name="T17" fmla="*/ 290 h 527"/>
                  <a:gd name="T18" fmla="*/ 275 w 1090"/>
                  <a:gd name="T19" fmla="*/ 269 h 527"/>
                  <a:gd name="T20" fmla="*/ 249 w 1090"/>
                  <a:gd name="T21" fmla="*/ 246 h 527"/>
                  <a:gd name="T22" fmla="*/ 222 w 1090"/>
                  <a:gd name="T23" fmla="*/ 226 h 527"/>
                  <a:gd name="T24" fmla="*/ 190 w 1090"/>
                  <a:gd name="T25" fmla="*/ 205 h 527"/>
                  <a:gd name="T26" fmla="*/ 158 w 1090"/>
                  <a:gd name="T27" fmla="*/ 186 h 527"/>
                  <a:gd name="T28" fmla="*/ 122 w 1090"/>
                  <a:gd name="T29" fmla="*/ 167 h 527"/>
                  <a:gd name="T30" fmla="*/ 84 w 1090"/>
                  <a:gd name="T31" fmla="*/ 148 h 527"/>
                  <a:gd name="T32" fmla="*/ 44 w 1090"/>
                  <a:gd name="T33" fmla="*/ 131 h 527"/>
                  <a:gd name="T34" fmla="*/ 0 w 1090"/>
                  <a:gd name="T35" fmla="*/ 114 h 527"/>
                  <a:gd name="T36" fmla="*/ 395 w 1090"/>
                  <a:gd name="T37" fmla="*/ 0 h 527"/>
                  <a:gd name="T38" fmla="*/ 395 w 1090"/>
                  <a:gd name="T39" fmla="*/ 0 h 527"/>
                  <a:gd name="T40" fmla="*/ 469 w 1090"/>
                  <a:gd name="T41" fmla="*/ 25 h 527"/>
                  <a:gd name="T42" fmla="*/ 539 w 1090"/>
                  <a:gd name="T43" fmla="*/ 51 h 527"/>
                  <a:gd name="T44" fmla="*/ 605 w 1090"/>
                  <a:gd name="T45" fmla="*/ 78 h 527"/>
                  <a:gd name="T46" fmla="*/ 668 w 1090"/>
                  <a:gd name="T47" fmla="*/ 106 h 527"/>
                  <a:gd name="T48" fmla="*/ 726 w 1090"/>
                  <a:gd name="T49" fmla="*/ 136 h 527"/>
                  <a:gd name="T50" fmla="*/ 783 w 1090"/>
                  <a:gd name="T51" fmla="*/ 167 h 527"/>
                  <a:gd name="T52" fmla="*/ 834 w 1090"/>
                  <a:gd name="T53" fmla="*/ 199 h 527"/>
                  <a:gd name="T54" fmla="*/ 880 w 1090"/>
                  <a:gd name="T55" fmla="*/ 233 h 527"/>
                  <a:gd name="T56" fmla="*/ 923 w 1090"/>
                  <a:gd name="T57" fmla="*/ 267 h 527"/>
                  <a:gd name="T58" fmla="*/ 961 w 1090"/>
                  <a:gd name="T59" fmla="*/ 301 h 527"/>
                  <a:gd name="T60" fmla="*/ 995 w 1090"/>
                  <a:gd name="T61" fmla="*/ 337 h 527"/>
                  <a:gd name="T62" fmla="*/ 1024 w 1090"/>
                  <a:gd name="T63" fmla="*/ 373 h 527"/>
                  <a:gd name="T64" fmla="*/ 1049 w 1090"/>
                  <a:gd name="T65" fmla="*/ 411 h 527"/>
                  <a:gd name="T66" fmla="*/ 1058 w 1090"/>
                  <a:gd name="T67" fmla="*/ 430 h 527"/>
                  <a:gd name="T68" fmla="*/ 1067 w 1090"/>
                  <a:gd name="T69" fmla="*/ 449 h 527"/>
                  <a:gd name="T70" fmla="*/ 1075 w 1090"/>
                  <a:gd name="T71" fmla="*/ 468 h 527"/>
                  <a:gd name="T72" fmla="*/ 1081 w 1090"/>
                  <a:gd name="T73" fmla="*/ 487 h 527"/>
                  <a:gd name="T74" fmla="*/ 1086 w 1090"/>
                  <a:gd name="T75" fmla="*/ 506 h 527"/>
                  <a:gd name="T76" fmla="*/ 1090 w 1090"/>
                  <a:gd name="T77" fmla="*/ 527 h 527"/>
                  <a:gd name="T78" fmla="*/ 376 w 1090"/>
                  <a:gd name="T79" fmla="*/ 470 h 527"/>
                  <a:gd name="T80" fmla="*/ 376 w 1090"/>
                  <a:gd name="T81" fmla="*/ 470 h 527"/>
                  <a:gd name="T82" fmla="*/ 376 w 1090"/>
                  <a:gd name="T83" fmla="*/ 459 h 527"/>
                  <a:gd name="T84" fmla="*/ 376 w 1090"/>
                  <a:gd name="T85" fmla="*/ 459 h 527"/>
                  <a:gd name="connsiteX0" fmla="*/ 3450 w 10000"/>
                  <a:gd name="connsiteY0" fmla="*/ 8710 h 10000"/>
                  <a:gd name="connsiteX1" fmla="*/ 3450 w 10000"/>
                  <a:gd name="connsiteY1" fmla="*/ 8710 h 10000"/>
                  <a:gd name="connsiteX2" fmla="*/ 3431 w 10000"/>
                  <a:gd name="connsiteY2" fmla="*/ 8197 h 10000"/>
                  <a:gd name="connsiteX3" fmla="*/ 3376 w 10000"/>
                  <a:gd name="connsiteY3" fmla="*/ 7742 h 10000"/>
                  <a:gd name="connsiteX4" fmla="*/ 3303 w 10000"/>
                  <a:gd name="connsiteY4" fmla="*/ 7306 h 10000"/>
                  <a:gd name="connsiteX5" fmla="*/ 3202 w 10000"/>
                  <a:gd name="connsiteY5" fmla="*/ 6831 h 10000"/>
                  <a:gd name="connsiteX6" fmla="*/ 3083 w 10000"/>
                  <a:gd name="connsiteY6" fmla="*/ 6357 h 10000"/>
                  <a:gd name="connsiteX7" fmla="*/ 2927 w 10000"/>
                  <a:gd name="connsiteY7" fmla="*/ 5939 h 10000"/>
                  <a:gd name="connsiteX8" fmla="*/ 2734 w 10000"/>
                  <a:gd name="connsiteY8" fmla="*/ 5503 h 10000"/>
                  <a:gd name="connsiteX9" fmla="*/ 2523 w 10000"/>
                  <a:gd name="connsiteY9" fmla="*/ 5104 h 10000"/>
                  <a:gd name="connsiteX10" fmla="*/ 2284 w 10000"/>
                  <a:gd name="connsiteY10" fmla="*/ 4668 h 10000"/>
                  <a:gd name="connsiteX11" fmla="*/ 2037 w 10000"/>
                  <a:gd name="connsiteY11" fmla="*/ 4288 h 10000"/>
                  <a:gd name="connsiteX12" fmla="*/ 1743 w 10000"/>
                  <a:gd name="connsiteY12" fmla="*/ 3890 h 10000"/>
                  <a:gd name="connsiteX13" fmla="*/ 1450 w 10000"/>
                  <a:gd name="connsiteY13" fmla="*/ 3529 h 10000"/>
                  <a:gd name="connsiteX14" fmla="*/ 1119 w 10000"/>
                  <a:gd name="connsiteY14" fmla="*/ 3169 h 10000"/>
                  <a:gd name="connsiteX15" fmla="*/ 771 w 10000"/>
                  <a:gd name="connsiteY15" fmla="*/ 2808 h 10000"/>
                  <a:gd name="connsiteX16" fmla="*/ 404 w 10000"/>
                  <a:gd name="connsiteY16" fmla="*/ 2486 h 10000"/>
                  <a:gd name="connsiteX17" fmla="*/ 0 w 10000"/>
                  <a:gd name="connsiteY17" fmla="*/ 2163 h 10000"/>
                  <a:gd name="connsiteX18" fmla="*/ 807 w 10000"/>
                  <a:gd name="connsiteY18" fmla="*/ 1670 h 10000"/>
                  <a:gd name="connsiteX19" fmla="*/ 3624 w 10000"/>
                  <a:gd name="connsiteY19" fmla="*/ 0 h 10000"/>
                  <a:gd name="connsiteX20" fmla="*/ 3624 w 10000"/>
                  <a:gd name="connsiteY20" fmla="*/ 0 h 10000"/>
                  <a:gd name="connsiteX21" fmla="*/ 4303 w 10000"/>
                  <a:gd name="connsiteY21" fmla="*/ 474 h 10000"/>
                  <a:gd name="connsiteX22" fmla="*/ 4945 w 10000"/>
                  <a:gd name="connsiteY22" fmla="*/ 968 h 10000"/>
                  <a:gd name="connsiteX23" fmla="*/ 5550 w 10000"/>
                  <a:gd name="connsiteY23" fmla="*/ 1480 h 10000"/>
                  <a:gd name="connsiteX24" fmla="*/ 6128 w 10000"/>
                  <a:gd name="connsiteY24" fmla="*/ 2011 h 10000"/>
                  <a:gd name="connsiteX25" fmla="*/ 6661 w 10000"/>
                  <a:gd name="connsiteY25" fmla="*/ 2581 h 10000"/>
                  <a:gd name="connsiteX26" fmla="*/ 7183 w 10000"/>
                  <a:gd name="connsiteY26" fmla="*/ 3169 h 10000"/>
                  <a:gd name="connsiteX27" fmla="*/ 7651 w 10000"/>
                  <a:gd name="connsiteY27" fmla="*/ 3776 h 10000"/>
                  <a:gd name="connsiteX28" fmla="*/ 8073 w 10000"/>
                  <a:gd name="connsiteY28" fmla="*/ 4421 h 10000"/>
                  <a:gd name="connsiteX29" fmla="*/ 8468 w 10000"/>
                  <a:gd name="connsiteY29" fmla="*/ 5066 h 10000"/>
                  <a:gd name="connsiteX30" fmla="*/ 8817 w 10000"/>
                  <a:gd name="connsiteY30" fmla="*/ 5712 h 10000"/>
                  <a:gd name="connsiteX31" fmla="*/ 9128 w 10000"/>
                  <a:gd name="connsiteY31" fmla="*/ 6395 h 10000"/>
                  <a:gd name="connsiteX32" fmla="*/ 9394 w 10000"/>
                  <a:gd name="connsiteY32" fmla="*/ 7078 h 10000"/>
                  <a:gd name="connsiteX33" fmla="*/ 9624 w 10000"/>
                  <a:gd name="connsiteY33" fmla="*/ 7799 h 10000"/>
                  <a:gd name="connsiteX34" fmla="*/ 9706 w 10000"/>
                  <a:gd name="connsiteY34" fmla="*/ 8159 h 10000"/>
                  <a:gd name="connsiteX35" fmla="*/ 9789 w 10000"/>
                  <a:gd name="connsiteY35" fmla="*/ 8520 h 10000"/>
                  <a:gd name="connsiteX36" fmla="*/ 9862 w 10000"/>
                  <a:gd name="connsiteY36" fmla="*/ 8880 h 10000"/>
                  <a:gd name="connsiteX37" fmla="*/ 9917 w 10000"/>
                  <a:gd name="connsiteY37" fmla="*/ 9241 h 10000"/>
                  <a:gd name="connsiteX38" fmla="*/ 9963 w 10000"/>
                  <a:gd name="connsiteY38" fmla="*/ 9602 h 10000"/>
                  <a:gd name="connsiteX39" fmla="*/ 10000 w 10000"/>
                  <a:gd name="connsiteY39" fmla="*/ 10000 h 10000"/>
                  <a:gd name="connsiteX40" fmla="*/ 3450 w 10000"/>
                  <a:gd name="connsiteY40" fmla="*/ 8918 h 10000"/>
                  <a:gd name="connsiteX41" fmla="*/ 3450 w 10000"/>
                  <a:gd name="connsiteY41" fmla="*/ 8918 h 10000"/>
                  <a:gd name="connsiteX42" fmla="*/ 3450 w 10000"/>
                  <a:gd name="connsiteY42" fmla="*/ 8710 h 10000"/>
                  <a:gd name="connsiteX43" fmla="*/ 3450 w 10000"/>
                  <a:gd name="connsiteY43" fmla="*/ 8710 h 10000"/>
                  <a:gd name="connsiteX0" fmla="*/ 3450 w 10000"/>
                  <a:gd name="connsiteY0" fmla="*/ 8710 h 10000"/>
                  <a:gd name="connsiteX1" fmla="*/ 3450 w 10000"/>
                  <a:gd name="connsiteY1" fmla="*/ 8710 h 10000"/>
                  <a:gd name="connsiteX2" fmla="*/ 3431 w 10000"/>
                  <a:gd name="connsiteY2" fmla="*/ 8197 h 10000"/>
                  <a:gd name="connsiteX3" fmla="*/ 3376 w 10000"/>
                  <a:gd name="connsiteY3" fmla="*/ 7742 h 10000"/>
                  <a:gd name="connsiteX4" fmla="*/ 3303 w 10000"/>
                  <a:gd name="connsiteY4" fmla="*/ 7306 h 10000"/>
                  <a:gd name="connsiteX5" fmla="*/ 3202 w 10000"/>
                  <a:gd name="connsiteY5" fmla="*/ 6831 h 10000"/>
                  <a:gd name="connsiteX6" fmla="*/ 3083 w 10000"/>
                  <a:gd name="connsiteY6" fmla="*/ 6357 h 10000"/>
                  <a:gd name="connsiteX7" fmla="*/ 2927 w 10000"/>
                  <a:gd name="connsiteY7" fmla="*/ 5939 h 10000"/>
                  <a:gd name="connsiteX8" fmla="*/ 2734 w 10000"/>
                  <a:gd name="connsiteY8" fmla="*/ 5503 h 10000"/>
                  <a:gd name="connsiteX9" fmla="*/ 2523 w 10000"/>
                  <a:gd name="connsiteY9" fmla="*/ 5104 h 10000"/>
                  <a:gd name="connsiteX10" fmla="*/ 2284 w 10000"/>
                  <a:gd name="connsiteY10" fmla="*/ 4668 h 10000"/>
                  <a:gd name="connsiteX11" fmla="*/ 2037 w 10000"/>
                  <a:gd name="connsiteY11" fmla="*/ 4288 h 10000"/>
                  <a:gd name="connsiteX12" fmla="*/ 1743 w 10000"/>
                  <a:gd name="connsiteY12" fmla="*/ 3890 h 10000"/>
                  <a:gd name="connsiteX13" fmla="*/ 1450 w 10000"/>
                  <a:gd name="connsiteY13" fmla="*/ 3529 h 10000"/>
                  <a:gd name="connsiteX14" fmla="*/ 1119 w 10000"/>
                  <a:gd name="connsiteY14" fmla="*/ 3169 h 10000"/>
                  <a:gd name="connsiteX15" fmla="*/ 771 w 10000"/>
                  <a:gd name="connsiteY15" fmla="*/ 2808 h 10000"/>
                  <a:gd name="connsiteX16" fmla="*/ 404 w 10000"/>
                  <a:gd name="connsiteY16" fmla="*/ 2486 h 10000"/>
                  <a:gd name="connsiteX17" fmla="*/ 0 w 10000"/>
                  <a:gd name="connsiteY17" fmla="*/ 2163 h 10000"/>
                  <a:gd name="connsiteX18" fmla="*/ 21 w 10000"/>
                  <a:gd name="connsiteY18" fmla="*/ 451 h 10000"/>
                  <a:gd name="connsiteX19" fmla="*/ 3624 w 10000"/>
                  <a:gd name="connsiteY19" fmla="*/ 0 h 10000"/>
                  <a:gd name="connsiteX20" fmla="*/ 3624 w 10000"/>
                  <a:gd name="connsiteY20" fmla="*/ 0 h 10000"/>
                  <a:gd name="connsiteX21" fmla="*/ 4303 w 10000"/>
                  <a:gd name="connsiteY21" fmla="*/ 474 h 10000"/>
                  <a:gd name="connsiteX22" fmla="*/ 4945 w 10000"/>
                  <a:gd name="connsiteY22" fmla="*/ 968 h 10000"/>
                  <a:gd name="connsiteX23" fmla="*/ 5550 w 10000"/>
                  <a:gd name="connsiteY23" fmla="*/ 1480 h 10000"/>
                  <a:gd name="connsiteX24" fmla="*/ 6128 w 10000"/>
                  <a:gd name="connsiteY24" fmla="*/ 2011 h 10000"/>
                  <a:gd name="connsiteX25" fmla="*/ 6661 w 10000"/>
                  <a:gd name="connsiteY25" fmla="*/ 2581 h 10000"/>
                  <a:gd name="connsiteX26" fmla="*/ 7183 w 10000"/>
                  <a:gd name="connsiteY26" fmla="*/ 3169 h 10000"/>
                  <a:gd name="connsiteX27" fmla="*/ 7651 w 10000"/>
                  <a:gd name="connsiteY27" fmla="*/ 3776 h 10000"/>
                  <a:gd name="connsiteX28" fmla="*/ 8073 w 10000"/>
                  <a:gd name="connsiteY28" fmla="*/ 4421 h 10000"/>
                  <a:gd name="connsiteX29" fmla="*/ 8468 w 10000"/>
                  <a:gd name="connsiteY29" fmla="*/ 5066 h 10000"/>
                  <a:gd name="connsiteX30" fmla="*/ 8817 w 10000"/>
                  <a:gd name="connsiteY30" fmla="*/ 5712 h 10000"/>
                  <a:gd name="connsiteX31" fmla="*/ 9128 w 10000"/>
                  <a:gd name="connsiteY31" fmla="*/ 6395 h 10000"/>
                  <a:gd name="connsiteX32" fmla="*/ 9394 w 10000"/>
                  <a:gd name="connsiteY32" fmla="*/ 7078 h 10000"/>
                  <a:gd name="connsiteX33" fmla="*/ 9624 w 10000"/>
                  <a:gd name="connsiteY33" fmla="*/ 7799 h 10000"/>
                  <a:gd name="connsiteX34" fmla="*/ 9706 w 10000"/>
                  <a:gd name="connsiteY34" fmla="*/ 8159 h 10000"/>
                  <a:gd name="connsiteX35" fmla="*/ 9789 w 10000"/>
                  <a:gd name="connsiteY35" fmla="*/ 8520 h 10000"/>
                  <a:gd name="connsiteX36" fmla="*/ 9862 w 10000"/>
                  <a:gd name="connsiteY36" fmla="*/ 8880 h 10000"/>
                  <a:gd name="connsiteX37" fmla="*/ 9917 w 10000"/>
                  <a:gd name="connsiteY37" fmla="*/ 9241 h 10000"/>
                  <a:gd name="connsiteX38" fmla="*/ 9963 w 10000"/>
                  <a:gd name="connsiteY38" fmla="*/ 9602 h 10000"/>
                  <a:gd name="connsiteX39" fmla="*/ 10000 w 10000"/>
                  <a:gd name="connsiteY39" fmla="*/ 10000 h 10000"/>
                  <a:gd name="connsiteX40" fmla="*/ 3450 w 10000"/>
                  <a:gd name="connsiteY40" fmla="*/ 8918 h 10000"/>
                  <a:gd name="connsiteX41" fmla="*/ 3450 w 10000"/>
                  <a:gd name="connsiteY41" fmla="*/ 8918 h 10000"/>
                  <a:gd name="connsiteX42" fmla="*/ 3450 w 10000"/>
                  <a:gd name="connsiteY42" fmla="*/ 8710 h 10000"/>
                  <a:gd name="connsiteX43" fmla="*/ 3450 w 10000"/>
                  <a:gd name="connsiteY43" fmla="*/ 8710 h 10000"/>
                  <a:gd name="connsiteX0" fmla="*/ 3450 w 10000"/>
                  <a:gd name="connsiteY0" fmla="*/ 8710 h 10000"/>
                  <a:gd name="connsiteX1" fmla="*/ 3450 w 10000"/>
                  <a:gd name="connsiteY1" fmla="*/ 8710 h 10000"/>
                  <a:gd name="connsiteX2" fmla="*/ 3431 w 10000"/>
                  <a:gd name="connsiteY2" fmla="*/ 8197 h 10000"/>
                  <a:gd name="connsiteX3" fmla="*/ 3376 w 10000"/>
                  <a:gd name="connsiteY3" fmla="*/ 7742 h 10000"/>
                  <a:gd name="connsiteX4" fmla="*/ 3303 w 10000"/>
                  <a:gd name="connsiteY4" fmla="*/ 7306 h 10000"/>
                  <a:gd name="connsiteX5" fmla="*/ 3202 w 10000"/>
                  <a:gd name="connsiteY5" fmla="*/ 6831 h 10000"/>
                  <a:gd name="connsiteX6" fmla="*/ 3083 w 10000"/>
                  <a:gd name="connsiteY6" fmla="*/ 6357 h 10000"/>
                  <a:gd name="connsiteX7" fmla="*/ 2927 w 10000"/>
                  <a:gd name="connsiteY7" fmla="*/ 5939 h 10000"/>
                  <a:gd name="connsiteX8" fmla="*/ 2734 w 10000"/>
                  <a:gd name="connsiteY8" fmla="*/ 5503 h 10000"/>
                  <a:gd name="connsiteX9" fmla="*/ 2523 w 10000"/>
                  <a:gd name="connsiteY9" fmla="*/ 5104 h 10000"/>
                  <a:gd name="connsiteX10" fmla="*/ 2284 w 10000"/>
                  <a:gd name="connsiteY10" fmla="*/ 4668 h 10000"/>
                  <a:gd name="connsiteX11" fmla="*/ 2037 w 10000"/>
                  <a:gd name="connsiteY11" fmla="*/ 4288 h 10000"/>
                  <a:gd name="connsiteX12" fmla="*/ 1743 w 10000"/>
                  <a:gd name="connsiteY12" fmla="*/ 3890 h 10000"/>
                  <a:gd name="connsiteX13" fmla="*/ 1450 w 10000"/>
                  <a:gd name="connsiteY13" fmla="*/ 3529 h 10000"/>
                  <a:gd name="connsiteX14" fmla="*/ 1119 w 10000"/>
                  <a:gd name="connsiteY14" fmla="*/ 3169 h 10000"/>
                  <a:gd name="connsiteX15" fmla="*/ 771 w 10000"/>
                  <a:gd name="connsiteY15" fmla="*/ 2808 h 10000"/>
                  <a:gd name="connsiteX16" fmla="*/ 404 w 10000"/>
                  <a:gd name="connsiteY16" fmla="*/ 2486 h 10000"/>
                  <a:gd name="connsiteX17" fmla="*/ 0 w 10000"/>
                  <a:gd name="connsiteY17" fmla="*/ 2163 h 10000"/>
                  <a:gd name="connsiteX18" fmla="*/ 21 w 10000"/>
                  <a:gd name="connsiteY18" fmla="*/ 451 h 10000"/>
                  <a:gd name="connsiteX19" fmla="*/ 3624 w 10000"/>
                  <a:gd name="connsiteY19" fmla="*/ 0 h 10000"/>
                  <a:gd name="connsiteX20" fmla="*/ 3624 w 10000"/>
                  <a:gd name="connsiteY20" fmla="*/ 0 h 10000"/>
                  <a:gd name="connsiteX21" fmla="*/ 4303 w 10000"/>
                  <a:gd name="connsiteY21" fmla="*/ 474 h 10000"/>
                  <a:gd name="connsiteX22" fmla="*/ 4945 w 10000"/>
                  <a:gd name="connsiteY22" fmla="*/ 968 h 10000"/>
                  <a:gd name="connsiteX23" fmla="*/ 5550 w 10000"/>
                  <a:gd name="connsiteY23" fmla="*/ 1480 h 10000"/>
                  <a:gd name="connsiteX24" fmla="*/ 6128 w 10000"/>
                  <a:gd name="connsiteY24" fmla="*/ 2011 h 10000"/>
                  <a:gd name="connsiteX25" fmla="*/ 6661 w 10000"/>
                  <a:gd name="connsiteY25" fmla="*/ 2581 h 10000"/>
                  <a:gd name="connsiteX26" fmla="*/ 7183 w 10000"/>
                  <a:gd name="connsiteY26" fmla="*/ 3169 h 10000"/>
                  <a:gd name="connsiteX27" fmla="*/ 7651 w 10000"/>
                  <a:gd name="connsiteY27" fmla="*/ 3776 h 10000"/>
                  <a:gd name="connsiteX28" fmla="*/ 8073 w 10000"/>
                  <a:gd name="connsiteY28" fmla="*/ 4421 h 10000"/>
                  <a:gd name="connsiteX29" fmla="*/ 8468 w 10000"/>
                  <a:gd name="connsiteY29" fmla="*/ 5066 h 10000"/>
                  <a:gd name="connsiteX30" fmla="*/ 8817 w 10000"/>
                  <a:gd name="connsiteY30" fmla="*/ 5712 h 10000"/>
                  <a:gd name="connsiteX31" fmla="*/ 9128 w 10000"/>
                  <a:gd name="connsiteY31" fmla="*/ 6395 h 10000"/>
                  <a:gd name="connsiteX32" fmla="*/ 9394 w 10000"/>
                  <a:gd name="connsiteY32" fmla="*/ 7078 h 10000"/>
                  <a:gd name="connsiteX33" fmla="*/ 9624 w 10000"/>
                  <a:gd name="connsiteY33" fmla="*/ 7799 h 10000"/>
                  <a:gd name="connsiteX34" fmla="*/ 9706 w 10000"/>
                  <a:gd name="connsiteY34" fmla="*/ 8159 h 10000"/>
                  <a:gd name="connsiteX35" fmla="*/ 9966 w 10000"/>
                  <a:gd name="connsiteY35" fmla="*/ 8357 h 10000"/>
                  <a:gd name="connsiteX36" fmla="*/ 9862 w 10000"/>
                  <a:gd name="connsiteY36" fmla="*/ 8880 h 10000"/>
                  <a:gd name="connsiteX37" fmla="*/ 9917 w 10000"/>
                  <a:gd name="connsiteY37" fmla="*/ 9241 h 10000"/>
                  <a:gd name="connsiteX38" fmla="*/ 9963 w 10000"/>
                  <a:gd name="connsiteY38" fmla="*/ 9602 h 10000"/>
                  <a:gd name="connsiteX39" fmla="*/ 10000 w 10000"/>
                  <a:gd name="connsiteY39" fmla="*/ 10000 h 10000"/>
                  <a:gd name="connsiteX40" fmla="*/ 3450 w 10000"/>
                  <a:gd name="connsiteY40" fmla="*/ 8918 h 10000"/>
                  <a:gd name="connsiteX41" fmla="*/ 3450 w 10000"/>
                  <a:gd name="connsiteY41" fmla="*/ 8918 h 10000"/>
                  <a:gd name="connsiteX42" fmla="*/ 3450 w 10000"/>
                  <a:gd name="connsiteY42" fmla="*/ 8710 h 10000"/>
                  <a:gd name="connsiteX43" fmla="*/ 3450 w 10000"/>
                  <a:gd name="connsiteY43" fmla="*/ 8710 h 10000"/>
                  <a:gd name="connsiteX0" fmla="*/ 3450 w 10000"/>
                  <a:gd name="connsiteY0" fmla="*/ 8710 h 10000"/>
                  <a:gd name="connsiteX1" fmla="*/ 3450 w 10000"/>
                  <a:gd name="connsiteY1" fmla="*/ 8710 h 10000"/>
                  <a:gd name="connsiteX2" fmla="*/ 3431 w 10000"/>
                  <a:gd name="connsiteY2" fmla="*/ 8197 h 10000"/>
                  <a:gd name="connsiteX3" fmla="*/ 3376 w 10000"/>
                  <a:gd name="connsiteY3" fmla="*/ 7742 h 10000"/>
                  <a:gd name="connsiteX4" fmla="*/ 3303 w 10000"/>
                  <a:gd name="connsiteY4" fmla="*/ 7306 h 10000"/>
                  <a:gd name="connsiteX5" fmla="*/ 3202 w 10000"/>
                  <a:gd name="connsiteY5" fmla="*/ 6831 h 10000"/>
                  <a:gd name="connsiteX6" fmla="*/ 3083 w 10000"/>
                  <a:gd name="connsiteY6" fmla="*/ 6357 h 10000"/>
                  <a:gd name="connsiteX7" fmla="*/ 2927 w 10000"/>
                  <a:gd name="connsiteY7" fmla="*/ 5939 h 10000"/>
                  <a:gd name="connsiteX8" fmla="*/ 2734 w 10000"/>
                  <a:gd name="connsiteY8" fmla="*/ 5503 h 10000"/>
                  <a:gd name="connsiteX9" fmla="*/ 2523 w 10000"/>
                  <a:gd name="connsiteY9" fmla="*/ 5104 h 10000"/>
                  <a:gd name="connsiteX10" fmla="*/ 2284 w 10000"/>
                  <a:gd name="connsiteY10" fmla="*/ 4668 h 10000"/>
                  <a:gd name="connsiteX11" fmla="*/ 2037 w 10000"/>
                  <a:gd name="connsiteY11" fmla="*/ 4288 h 10000"/>
                  <a:gd name="connsiteX12" fmla="*/ 1743 w 10000"/>
                  <a:gd name="connsiteY12" fmla="*/ 3890 h 10000"/>
                  <a:gd name="connsiteX13" fmla="*/ 1450 w 10000"/>
                  <a:gd name="connsiteY13" fmla="*/ 3529 h 10000"/>
                  <a:gd name="connsiteX14" fmla="*/ 1119 w 10000"/>
                  <a:gd name="connsiteY14" fmla="*/ 3169 h 10000"/>
                  <a:gd name="connsiteX15" fmla="*/ 771 w 10000"/>
                  <a:gd name="connsiteY15" fmla="*/ 2808 h 10000"/>
                  <a:gd name="connsiteX16" fmla="*/ 404 w 10000"/>
                  <a:gd name="connsiteY16" fmla="*/ 2486 h 10000"/>
                  <a:gd name="connsiteX17" fmla="*/ 0 w 10000"/>
                  <a:gd name="connsiteY17" fmla="*/ 2163 h 10000"/>
                  <a:gd name="connsiteX18" fmla="*/ 21 w 10000"/>
                  <a:gd name="connsiteY18" fmla="*/ 451 h 10000"/>
                  <a:gd name="connsiteX19" fmla="*/ 3624 w 10000"/>
                  <a:gd name="connsiteY19" fmla="*/ 0 h 10000"/>
                  <a:gd name="connsiteX20" fmla="*/ 3624 w 10000"/>
                  <a:gd name="connsiteY20" fmla="*/ 0 h 10000"/>
                  <a:gd name="connsiteX21" fmla="*/ 4303 w 10000"/>
                  <a:gd name="connsiteY21" fmla="*/ 474 h 10000"/>
                  <a:gd name="connsiteX22" fmla="*/ 4945 w 10000"/>
                  <a:gd name="connsiteY22" fmla="*/ 968 h 10000"/>
                  <a:gd name="connsiteX23" fmla="*/ 5550 w 10000"/>
                  <a:gd name="connsiteY23" fmla="*/ 1480 h 10000"/>
                  <a:gd name="connsiteX24" fmla="*/ 6128 w 10000"/>
                  <a:gd name="connsiteY24" fmla="*/ 2011 h 10000"/>
                  <a:gd name="connsiteX25" fmla="*/ 6661 w 10000"/>
                  <a:gd name="connsiteY25" fmla="*/ 2581 h 10000"/>
                  <a:gd name="connsiteX26" fmla="*/ 7183 w 10000"/>
                  <a:gd name="connsiteY26" fmla="*/ 3169 h 10000"/>
                  <a:gd name="connsiteX27" fmla="*/ 7651 w 10000"/>
                  <a:gd name="connsiteY27" fmla="*/ 3776 h 10000"/>
                  <a:gd name="connsiteX28" fmla="*/ 8073 w 10000"/>
                  <a:gd name="connsiteY28" fmla="*/ 4421 h 10000"/>
                  <a:gd name="connsiteX29" fmla="*/ 8468 w 10000"/>
                  <a:gd name="connsiteY29" fmla="*/ 5066 h 10000"/>
                  <a:gd name="connsiteX30" fmla="*/ 8817 w 10000"/>
                  <a:gd name="connsiteY30" fmla="*/ 5712 h 10000"/>
                  <a:gd name="connsiteX31" fmla="*/ 9128 w 10000"/>
                  <a:gd name="connsiteY31" fmla="*/ 6395 h 10000"/>
                  <a:gd name="connsiteX32" fmla="*/ 9394 w 10000"/>
                  <a:gd name="connsiteY32" fmla="*/ 7078 h 10000"/>
                  <a:gd name="connsiteX33" fmla="*/ 9624 w 10000"/>
                  <a:gd name="connsiteY33" fmla="*/ 7799 h 10000"/>
                  <a:gd name="connsiteX34" fmla="*/ 9706 w 10000"/>
                  <a:gd name="connsiteY34" fmla="*/ 8159 h 10000"/>
                  <a:gd name="connsiteX35" fmla="*/ 9966 w 10000"/>
                  <a:gd name="connsiteY35" fmla="*/ 8235 h 10000"/>
                  <a:gd name="connsiteX36" fmla="*/ 9862 w 10000"/>
                  <a:gd name="connsiteY36" fmla="*/ 8880 h 10000"/>
                  <a:gd name="connsiteX37" fmla="*/ 9917 w 10000"/>
                  <a:gd name="connsiteY37" fmla="*/ 9241 h 10000"/>
                  <a:gd name="connsiteX38" fmla="*/ 9963 w 10000"/>
                  <a:gd name="connsiteY38" fmla="*/ 9602 h 10000"/>
                  <a:gd name="connsiteX39" fmla="*/ 10000 w 10000"/>
                  <a:gd name="connsiteY39" fmla="*/ 10000 h 10000"/>
                  <a:gd name="connsiteX40" fmla="*/ 3450 w 10000"/>
                  <a:gd name="connsiteY40" fmla="*/ 8918 h 10000"/>
                  <a:gd name="connsiteX41" fmla="*/ 3450 w 10000"/>
                  <a:gd name="connsiteY41" fmla="*/ 8918 h 10000"/>
                  <a:gd name="connsiteX42" fmla="*/ 3450 w 10000"/>
                  <a:gd name="connsiteY42" fmla="*/ 8710 h 10000"/>
                  <a:gd name="connsiteX43" fmla="*/ 3450 w 10000"/>
                  <a:gd name="connsiteY43" fmla="*/ 8710 h 10000"/>
                  <a:gd name="connsiteX0" fmla="*/ 3450 w 10040"/>
                  <a:gd name="connsiteY0" fmla="*/ 8710 h 10000"/>
                  <a:gd name="connsiteX1" fmla="*/ 3450 w 10040"/>
                  <a:gd name="connsiteY1" fmla="*/ 8710 h 10000"/>
                  <a:gd name="connsiteX2" fmla="*/ 3431 w 10040"/>
                  <a:gd name="connsiteY2" fmla="*/ 8197 h 10000"/>
                  <a:gd name="connsiteX3" fmla="*/ 3376 w 10040"/>
                  <a:gd name="connsiteY3" fmla="*/ 7742 h 10000"/>
                  <a:gd name="connsiteX4" fmla="*/ 3303 w 10040"/>
                  <a:gd name="connsiteY4" fmla="*/ 7306 h 10000"/>
                  <a:gd name="connsiteX5" fmla="*/ 3202 w 10040"/>
                  <a:gd name="connsiteY5" fmla="*/ 6831 h 10000"/>
                  <a:gd name="connsiteX6" fmla="*/ 3083 w 10040"/>
                  <a:gd name="connsiteY6" fmla="*/ 6357 h 10000"/>
                  <a:gd name="connsiteX7" fmla="*/ 2927 w 10040"/>
                  <a:gd name="connsiteY7" fmla="*/ 5939 h 10000"/>
                  <a:gd name="connsiteX8" fmla="*/ 2734 w 10040"/>
                  <a:gd name="connsiteY8" fmla="*/ 5503 h 10000"/>
                  <a:gd name="connsiteX9" fmla="*/ 2523 w 10040"/>
                  <a:gd name="connsiteY9" fmla="*/ 5104 h 10000"/>
                  <a:gd name="connsiteX10" fmla="*/ 2284 w 10040"/>
                  <a:gd name="connsiteY10" fmla="*/ 4668 h 10000"/>
                  <a:gd name="connsiteX11" fmla="*/ 2037 w 10040"/>
                  <a:gd name="connsiteY11" fmla="*/ 4288 h 10000"/>
                  <a:gd name="connsiteX12" fmla="*/ 1743 w 10040"/>
                  <a:gd name="connsiteY12" fmla="*/ 3890 h 10000"/>
                  <a:gd name="connsiteX13" fmla="*/ 1450 w 10040"/>
                  <a:gd name="connsiteY13" fmla="*/ 3529 h 10000"/>
                  <a:gd name="connsiteX14" fmla="*/ 1119 w 10040"/>
                  <a:gd name="connsiteY14" fmla="*/ 3169 h 10000"/>
                  <a:gd name="connsiteX15" fmla="*/ 771 w 10040"/>
                  <a:gd name="connsiteY15" fmla="*/ 2808 h 10000"/>
                  <a:gd name="connsiteX16" fmla="*/ 404 w 10040"/>
                  <a:gd name="connsiteY16" fmla="*/ 2486 h 10000"/>
                  <a:gd name="connsiteX17" fmla="*/ 0 w 10040"/>
                  <a:gd name="connsiteY17" fmla="*/ 2163 h 10000"/>
                  <a:gd name="connsiteX18" fmla="*/ 21 w 10040"/>
                  <a:gd name="connsiteY18" fmla="*/ 451 h 10000"/>
                  <a:gd name="connsiteX19" fmla="*/ 3624 w 10040"/>
                  <a:gd name="connsiteY19" fmla="*/ 0 h 10000"/>
                  <a:gd name="connsiteX20" fmla="*/ 3624 w 10040"/>
                  <a:gd name="connsiteY20" fmla="*/ 0 h 10000"/>
                  <a:gd name="connsiteX21" fmla="*/ 4303 w 10040"/>
                  <a:gd name="connsiteY21" fmla="*/ 474 h 10000"/>
                  <a:gd name="connsiteX22" fmla="*/ 4945 w 10040"/>
                  <a:gd name="connsiteY22" fmla="*/ 968 h 10000"/>
                  <a:gd name="connsiteX23" fmla="*/ 5550 w 10040"/>
                  <a:gd name="connsiteY23" fmla="*/ 1480 h 10000"/>
                  <a:gd name="connsiteX24" fmla="*/ 6128 w 10040"/>
                  <a:gd name="connsiteY24" fmla="*/ 2011 h 10000"/>
                  <a:gd name="connsiteX25" fmla="*/ 6661 w 10040"/>
                  <a:gd name="connsiteY25" fmla="*/ 2581 h 10000"/>
                  <a:gd name="connsiteX26" fmla="*/ 7183 w 10040"/>
                  <a:gd name="connsiteY26" fmla="*/ 3169 h 10000"/>
                  <a:gd name="connsiteX27" fmla="*/ 7651 w 10040"/>
                  <a:gd name="connsiteY27" fmla="*/ 3776 h 10000"/>
                  <a:gd name="connsiteX28" fmla="*/ 8073 w 10040"/>
                  <a:gd name="connsiteY28" fmla="*/ 4421 h 10000"/>
                  <a:gd name="connsiteX29" fmla="*/ 8468 w 10040"/>
                  <a:gd name="connsiteY29" fmla="*/ 5066 h 10000"/>
                  <a:gd name="connsiteX30" fmla="*/ 8817 w 10040"/>
                  <a:gd name="connsiteY30" fmla="*/ 5712 h 10000"/>
                  <a:gd name="connsiteX31" fmla="*/ 9128 w 10040"/>
                  <a:gd name="connsiteY31" fmla="*/ 6395 h 10000"/>
                  <a:gd name="connsiteX32" fmla="*/ 9394 w 10040"/>
                  <a:gd name="connsiteY32" fmla="*/ 7078 h 10000"/>
                  <a:gd name="connsiteX33" fmla="*/ 9624 w 10040"/>
                  <a:gd name="connsiteY33" fmla="*/ 7799 h 10000"/>
                  <a:gd name="connsiteX34" fmla="*/ 9706 w 10040"/>
                  <a:gd name="connsiteY34" fmla="*/ 8159 h 10000"/>
                  <a:gd name="connsiteX35" fmla="*/ 9966 w 10040"/>
                  <a:gd name="connsiteY35" fmla="*/ 8235 h 10000"/>
                  <a:gd name="connsiteX36" fmla="*/ 10039 w 10040"/>
                  <a:gd name="connsiteY36" fmla="*/ 8880 h 10000"/>
                  <a:gd name="connsiteX37" fmla="*/ 9917 w 10040"/>
                  <a:gd name="connsiteY37" fmla="*/ 9241 h 10000"/>
                  <a:gd name="connsiteX38" fmla="*/ 9963 w 10040"/>
                  <a:gd name="connsiteY38" fmla="*/ 9602 h 10000"/>
                  <a:gd name="connsiteX39" fmla="*/ 10000 w 10040"/>
                  <a:gd name="connsiteY39" fmla="*/ 10000 h 10000"/>
                  <a:gd name="connsiteX40" fmla="*/ 3450 w 10040"/>
                  <a:gd name="connsiteY40" fmla="*/ 8918 h 10000"/>
                  <a:gd name="connsiteX41" fmla="*/ 3450 w 10040"/>
                  <a:gd name="connsiteY41" fmla="*/ 8918 h 10000"/>
                  <a:gd name="connsiteX42" fmla="*/ 3450 w 10040"/>
                  <a:gd name="connsiteY42" fmla="*/ 8710 h 10000"/>
                  <a:gd name="connsiteX43" fmla="*/ 3450 w 10040"/>
                  <a:gd name="connsiteY43" fmla="*/ 871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040" h="10000">
                    <a:moveTo>
                      <a:pt x="3450" y="8710"/>
                    </a:moveTo>
                    <a:lnTo>
                      <a:pt x="3450" y="8710"/>
                    </a:lnTo>
                    <a:cubicBezTo>
                      <a:pt x="3444" y="8539"/>
                      <a:pt x="3437" y="8368"/>
                      <a:pt x="3431" y="8197"/>
                    </a:cubicBezTo>
                    <a:cubicBezTo>
                      <a:pt x="3413" y="8045"/>
                      <a:pt x="3394" y="7894"/>
                      <a:pt x="3376" y="7742"/>
                    </a:cubicBezTo>
                    <a:cubicBezTo>
                      <a:pt x="3352" y="7597"/>
                      <a:pt x="3327" y="7451"/>
                      <a:pt x="3303" y="7306"/>
                    </a:cubicBezTo>
                    <a:cubicBezTo>
                      <a:pt x="3269" y="7148"/>
                      <a:pt x="3236" y="6989"/>
                      <a:pt x="3202" y="6831"/>
                    </a:cubicBezTo>
                    <a:cubicBezTo>
                      <a:pt x="3162" y="6673"/>
                      <a:pt x="3123" y="6515"/>
                      <a:pt x="3083" y="6357"/>
                    </a:cubicBezTo>
                    <a:lnTo>
                      <a:pt x="2927" y="5939"/>
                    </a:lnTo>
                    <a:lnTo>
                      <a:pt x="2734" y="5503"/>
                    </a:lnTo>
                    <a:lnTo>
                      <a:pt x="2523" y="5104"/>
                    </a:lnTo>
                    <a:cubicBezTo>
                      <a:pt x="2443" y="4959"/>
                      <a:pt x="2364" y="4813"/>
                      <a:pt x="2284" y="4668"/>
                    </a:cubicBezTo>
                    <a:cubicBezTo>
                      <a:pt x="2202" y="4541"/>
                      <a:pt x="2119" y="4415"/>
                      <a:pt x="2037" y="4288"/>
                    </a:cubicBezTo>
                    <a:lnTo>
                      <a:pt x="1743" y="3890"/>
                    </a:lnTo>
                    <a:lnTo>
                      <a:pt x="1450" y="3529"/>
                    </a:lnTo>
                    <a:lnTo>
                      <a:pt x="1119" y="3169"/>
                    </a:lnTo>
                    <a:lnTo>
                      <a:pt x="771" y="2808"/>
                    </a:lnTo>
                    <a:lnTo>
                      <a:pt x="404" y="2486"/>
                    </a:lnTo>
                    <a:lnTo>
                      <a:pt x="0" y="2163"/>
                    </a:lnTo>
                    <a:cubicBezTo>
                      <a:pt x="7" y="1592"/>
                      <a:pt x="14" y="1022"/>
                      <a:pt x="21" y="451"/>
                    </a:cubicBezTo>
                    <a:lnTo>
                      <a:pt x="3624" y="0"/>
                    </a:lnTo>
                    <a:lnTo>
                      <a:pt x="3624" y="0"/>
                    </a:lnTo>
                    <a:lnTo>
                      <a:pt x="4303" y="474"/>
                    </a:lnTo>
                    <a:lnTo>
                      <a:pt x="4945" y="968"/>
                    </a:lnTo>
                    <a:lnTo>
                      <a:pt x="5550" y="1480"/>
                    </a:lnTo>
                    <a:lnTo>
                      <a:pt x="6128" y="2011"/>
                    </a:lnTo>
                    <a:lnTo>
                      <a:pt x="6661" y="2581"/>
                    </a:lnTo>
                    <a:lnTo>
                      <a:pt x="7183" y="3169"/>
                    </a:lnTo>
                    <a:lnTo>
                      <a:pt x="7651" y="3776"/>
                    </a:lnTo>
                    <a:lnTo>
                      <a:pt x="8073" y="4421"/>
                    </a:lnTo>
                    <a:lnTo>
                      <a:pt x="8468" y="5066"/>
                    </a:lnTo>
                    <a:lnTo>
                      <a:pt x="8817" y="5712"/>
                    </a:lnTo>
                    <a:lnTo>
                      <a:pt x="9128" y="6395"/>
                    </a:lnTo>
                    <a:lnTo>
                      <a:pt x="9394" y="7078"/>
                    </a:lnTo>
                    <a:cubicBezTo>
                      <a:pt x="9471" y="7318"/>
                      <a:pt x="9547" y="7559"/>
                      <a:pt x="9624" y="7799"/>
                    </a:cubicBezTo>
                    <a:cubicBezTo>
                      <a:pt x="9651" y="7919"/>
                      <a:pt x="9679" y="8039"/>
                      <a:pt x="9706" y="8159"/>
                    </a:cubicBezTo>
                    <a:cubicBezTo>
                      <a:pt x="9734" y="8279"/>
                      <a:pt x="9938" y="8115"/>
                      <a:pt x="9966" y="8235"/>
                    </a:cubicBezTo>
                    <a:cubicBezTo>
                      <a:pt x="9990" y="8355"/>
                      <a:pt x="10015" y="8760"/>
                      <a:pt x="10039" y="8880"/>
                    </a:cubicBezTo>
                    <a:cubicBezTo>
                      <a:pt x="10057" y="9000"/>
                      <a:pt x="9899" y="9121"/>
                      <a:pt x="9917" y="9241"/>
                    </a:cubicBezTo>
                    <a:cubicBezTo>
                      <a:pt x="9932" y="9361"/>
                      <a:pt x="9948" y="9482"/>
                      <a:pt x="9963" y="9602"/>
                    </a:cubicBezTo>
                    <a:cubicBezTo>
                      <a:pt x="9975" y="9735"/>
                      <a:pt x="9988" y="9867"/>
                      <a:pt x="10000" y="10000"/>
                    </a:cubicBezTo>
                    <a:lnTo>
                      <a:pt x="3450" y="8918"/>
                    </a:lnTo>
                    <a:lnTo>
                      <a:pt x="3450" y="8918"/>
                    </a:lnTo>
                    <a:lnTo>
                      <a:pt x="3450" y="8710"/>
                    </a:lnTo>
                    <a:lnTo>
                      <a:pt x="3450" y="871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80"/>
              <p:cNvSpPr>
                <a:spLocks/>
              </p:cNvSpPr>
              <p:nvPr/>
            </p:nvSpPr>
            <p:spPr bwMode="auto">
              <a:xfrm>
                <a:off x="2658940" y="2739276"/>
                <a:ext cx="2081213" cy="444500"/>
              </a:xfrm>
              <a:custGeom>
                <a:avLst/>
                <a:gdLst>
                  <a:gd name="T0" fmla="*/ 1309 w 1311"/>
                  <a:gd name="T1" fmla="*/ 152 h 280"/>
                  <a:gd name="T2" fmla="*/ 1309 w 1311"/>
                  <a:gd name="T3" fmla="*/ 152 h 280"/>
                  <a:gd name="T4" fmla="*/ 1256 w 1311"/>
                  <a:gd name="T5" fmla="*/ 150 h 280"/>
                  <a:gd name="T6" fmla="*/ 1256 w 1311"/>
                  <a:gd name="T7" fmla="*/ 150 h 280"/>
                  <a:gd name="T8" fmla="*/ 1194 w 1311"/>
                  <a:gd name="T9" fmla="*/ 152 h 280"/>
                  <a:gd name="T10" fmla="*/ 1133 w 1311"/>
                  <a:gd name="T11" fmla="*/ 154 h 280"/>
                  <a:gd name="T12" fmla="*/ 1071 w 1311"/>
                  <a:gd name="T13" fmla="*/ 155 h 280"/>
                  <a:gd name="T14" fmla="*/ 1012 w 1311"/>
                  <a:gd name="T15" fmla="*/ 159 h 280"/>
                  <a:gd name="T16" fmla="*/ 894 w 1311"/>
                  <a:gd name="T17" fmla="*/ 171 h 280"/>
                  <a:gd name="T18" fmla="*/ 781 w 1311"/>
                  <a:gd name="T19" fmla="*/ 186 h 280"/>
                  <a:gd name="T20" fmla="*/ 726 w 1311"/>
                  <a:gd name="T21" fmla="*/ 195 h 280"/>
                  <a:gd name="T22" fmla="*/ 673 w 1311"/>
                  <a:gd name="T23" fmla="*/ 205 h 280"/>
                  <a:gd name="T24" fmla="*/ 621 w 1311"/>
                  <a:gd name="T25" fmla="*/ 214 h 280"/>
                  <a:gd name="T26" fmla="*/ 570 w 1311"/>
                  <a:gd name="T27" fmla="*/ 226 h 280"/>
                  <a:gd name="T28" fmla="*/ 523 w 1311"/>
                  <a:gd name="T29" fmla="*/ 239 h 280"/>
                  <a:gd name="T30" fmla="*/ 475 w 1311"/>
                  <a:gd name="T31" fmla="*/ 252 h 280"/>
                  <a:gd name="T32" fmla="*/ 430 w 1311"/>
                  <a:gd name="T33" fmla="*/ 265 h 280"/>
                  <a:gd name="T34" fmla="*/ 386 w 1311"/>
                  <a:gd name="T35" fmla="*/ 280 h 280"/>
                  <a:gd name="T36" fmla="*/ 0 w 1311"/>
                  <a:gd name="T37" fmla="*/ 171 h 280"/>
                  <a:gd name="T38" fmla="*/ 0 w 1311"/>
                  <a:gd name="T39" fmla="*/ 171 h 280"/>
                  <a:gd name="T40" fmla="*/ 64 w 1311"/>
                  <a:gd name="T41" fmla="*/ 150 h 280"/>
                  <a:gd name="T42" fmla="*/ 132 w 1311"/>
                  <a:gd name="T43" fmla="*/ 133 h 280"/>
                  <a:gd name="T44" fmla="*/ 202 w 1311"/>
                  <a:gd name="T45" fmla="*/ 116 h 280"/>
                  <a:gd name="T46" fmla="*/ 274 w 1311"/>
                  <a:gd name="T47" fmla="*/ 99 h 280"/>
                  <a:gd name="T48" fmla="*/ 348 w 1311"/>
                  <a:gd name="T49" fmla="*/ 83 h 280"/>
                  <a:gd name="T50" fmla="*/ 424 w 1311"/>
                  <a:gd name="T51" fmla="*/ 70 h 280"/>
                  <a:gd name="T52" fmla="*/ 500 w 1311"/>
                  <a:gd name="T53" fmla="*/ 57 h 280"/>
                  <a:gd name="T54" fmla="*/ 580 w 1311"/>
                  <a:gd name="T55" fmla="*/ 45 h 280"/>
                  <a:gd name="T56" fmla="*/ 661 w 1311"/>
                  <a:gd name="T57" fmla="*/ 34 h 280"/>
                  <a:gd name="T58" fmla="*/ 743 w 1311"/>
                  <a:gd name="T59" fmla="*/ 27 h 280"/>
                  <a:gd name="T60" fmla="*/ 826 w 1311"/>
                  <a:gd name="T61" fmla="*/ 17 h 280"/>
                  <a:gd name="T62" fmla="*/ 911 w 1311"/>
                  <a:gd name="T63" fmla="*/ 11 h 280"/>
                  <a:gd name="T64" fmla="*/ 997 w 1311"/>
                  <a:gd name="T65" fmla="*/ 6 h 280"/>
                  <a:gd name="T66" fmla="*/ 1084 w 1311"/>
                  <a:gd name="T67" fmla="*/ 4 h 280"/>
                  <a:gd name="T68" fmla="*/ 1173 w 1311"/>
                  <a:gd name="T69" fmla="*/ 0 h 280"/>
                  <a:gd name="T70" fmla="*/ 1262 w 1311"/>
                  <a:gd name="T71" fmla="*/ 0 h 280"/>
                  <a:gd name="T72" fmla="*/ 1262 w 1311"/>
                  <a:gd name="T73" fmla="*/ 0 h 280"/>
                  <a:gd name="T74" fmla="*/ 1311 w 1311"/>
                  <a:gd name="T75" fmla="*/ 0 h 280"/>
                  <a:gd name="T76" fmla="*/ 1309 w 1311"/>
                  <a:gd name="T77" fmla="*/ 152 h 280"/>
                  <a:gd name="T78" fmla="*/ 1309 w 1311"/>
                  <a:gd name="T79" fmla="*/ 152 h 280"/>
                  <a:gd name="connsiteX0" fmla="*/ 9985 w 10000"/>
                  <a:gd name="connsiteY0" fmla="*/ 5429 h 10000"/>
                  <a:gd name="connsiteX1" fmla="*/ 9985 w 10000"/>
                  <a:gd name="connsiteY1" fmla="*/ 5429 h 10000"/>
                  <a:gd name="connsiteX2" fmla="*/ 9580 w 10000"/>
                  <a:gd name="connsiteY2" fmla="*/ 5357 h 10000"/>
                  <a:gd name="connsiteX3" fmla="*/ 9580 w 10000"/>
                  <a:gd name="connsiteY3" fmla="*/ 5357 h 10000"/>
                  <a:gd name="connsiteX4" fmla="*/ 9108 w 10000"/>
                  <a:gd name="connsiteY4" fmla="*/ 5429 h 10000"/>
                  <a:gd name="connsiteX5" fmla="*/ 8642 w 10000"/>
                  <a:gd name="connsiteY5" fmla="*/ 5500 h 10000"/>
                  <a:gd name="connsiteX6" fmla="*/ 8169 w 10000"/>
                  <a:gd name="connsiteY6" fmla="*/ 5536 h 10000"/>
                  <a:gd name="connsiteX7" fmla="*/ 7719 w 10000"/>
                  <a:gd name="connsiteY7" fmla="*/ 5679 h 10000"/>
                  <a:gd name="connsiteX8" fmla="*/ 6819 w 10000"/>
                  <a:gd name="connsiteY8" fmla="*/ 6107 h 10000"/>
                  <a:gd name="connsiteX9" fmla="*/ 5957 w 10000"/>
                  <a:gd name="connsiteY9" fmla="*/ 6643 h 10000"/>
                  <a:gd name="connsiteX10" fmla="*/ 5538 w 10000"/>
                  <a:gd name="connsiteY10" fmla="*/ 6964 h 10000"/>
                  <a:gd name="connsiteX11" fmla="*/ 5133 w 10000"/>
                  <a:gd name="connsiteY11" fmla="*/ 7321 h 10000"/>
                  <a:gd name="connsiteX12" fmla="*/ 4737 w 10000"/>
                  <a:gd name="connsiteY12" fmla="*/ 7643 h 10000"/>
                  <a:gd name="connsiteX13" fmla="*/ 4348 w 10000"/>
                  <a:gd name="connsiteY13" fmla="*/ 8071 h 10000"/>
                  <a:gd name="connsiteX14" fmla="*/ 3989 w 10000"/>
                  <a:gd name="connsiteY14" fmla="*/ 8536 h 10000"/>
                  <a:gd name="connsiteX15" fmla="*/ 3623 w 10000"/>
                  <a:gd name="connsiteY15" fmla="*/ 9000 h 10000"/>
                  <a:gd name="connsiteX16" fmla="*/ 3280 w 10000"/>
                  <a:gd name="connsiteY16" fmla="*/ 9464 h 10000"/>
                  <a:gd name="connsiteX17" fmla="*/ 2944 w 10000"/>
                  <a:gd name="connsiteY17" fmla="*/ 10000 h 10000"/>
                  <a:gd name="connsiteX18" fmla="*/ 0 w 10000"/>
                  <a:gd name="connsiteY18" fmla="*/ 6107 h 10000"/>
                  <a:gd name="connsiteX19" fmla="*/ 0 w 10000"/>
                  <a:gd name="connsiteY19" fmla="*/ 6107 h 10000"/>
                  <a:gd name="connsiteX20" fmla="*/ 19 w 10000"/>
                  <a:gd name="connsiteY20" fmla="*/ 4625 h 10000"/>
                  <a:gd name="connsiteX21" fmla="*/ 1007 w 10000"/>
                  <a:gd name="connsiteY21" fmla="*/ 4750 h 10000"/>
                  <a:gd name="connsiteX22" fmla="*/ 1541 w 10000"/>
                  <a:gd name="connsiteY22" fmla="*/ 4143 h 10000"/>
                  <a:gd name="connsiteX23" fmla="*/ 2090 w 10000"/>
                  <a:gd name="connsiteY23" fmla="*/ 3536 h 10000"/>
                  <a:gd name="connsiteX24" fmla="*/ 2654 w 10000"/>
                  <a:gd name="connsiteY24" fmla="*/ 2964 h 10000"/>
                  <a:gd name="connsiteX25" fmla="*/ 3234 w 10000"/>
                  <a:gd name="connsiteY25" fmla="*/ 2500 h 10000"/>
                  <a:gd name="connsiteX26" fmla="*/ 3814 w 10000"/>
                  <a:gd name="connsiteY26" fmla="*/ 2036 h 10000"/>
                  <a:gd name="connsiteX27" fmla="*/ 4424 w 10000"/>
                  <a:gd name="connsiteY27" fmla="*/ 1607 h 10000"/>
                  <a:gd name="connsiteX28" fmla="*/ 5042 w 10000"/>
                  <a:gd name="connsiteY28" fmla="*/ 1214 h 10000"/>
                  <a:gd name="connsiteX29" fmla="*/ 5667 w 10000"/>
                  <a:gd name="connsiteY29" fmla="*/ 964 h 10000"/>
                  <a:gd name="connsiteX30" fmla="*/ 6301 w 10000"/>
                  <a:gd name="connsiteY30" fmla="*/ 607 h 10000"/>
                  <a:gd name="connsiteX31" fmla="*/ 6949 w 10000"/>
                  <a:gd name="connsiteY31" fmla="*/ 393 h 10000"/>
                  <a:gd name="connsiteX32" fmla="*/ 7605 w 10000"/>
                  <a:gd name="connsiteY32" fmla="*/ 214 h 10000"/>
                  <a:gd name="connsiteX33" fmla="*/ 8268 w 10000"/>
                  <a:gd name="connsiteY33" fmla="*/ 143 h 10000"/>
                  <a:gd name="connsiteX34" fmla="*/ 8947 w 10000"/>
                  <a:gd name="connsiteY34" fmla="*/ 0 h 10000"/>
                  <a:gd name="connsiteX35" fmla="*/ 9626 w 10000"/>
                  <a:gd name="connsiteY35" fmla="*/ 0 h 10000"/>
                  <a:gd name="connsiteX36" fmla="*/ 9626 w 10000"/>
                  <a:gd name="connsiteY36" fmla="*/ 0 h 10000"/>
                  <a:gd name="connsiteX37" fmla="*/ 10000 w 10000"/>
                  <a:gd name="connsiteY37" fmla="*/ 0 h 10000"/>
                  <a:gd name="connsiteX38" fmla="*/ 9985 w 10000"/>
                  <a:gd name="connsiteY38" fmla="*/ 5429 h 10000"/>
                  <a:gd name="connsiteX39" fmla="*/ 9985 w 10000"/>
                  <a:gd name="connsiteY39" fmla="*/ 5429 h 10000"/>
                  <a:gd name="connsiteX0" fmla="*/ 9985 w 10000"/>
                  <a:gd name="connsiteY0" fmla="*/ 5429 h 10000"/>
                  <a:gd name="connsiteX1" fmla="*/ 9985 w 10000"/>
                  <a:gd name="connsiteY1" fmla="*/ 5429 h 10000"/>
                  <a:gd name="connsiteX2" fmla="*/ 9580 w 10000"/>
                  <a:gd name="connsiteY2" fmla="*/ 5357 h 10000"/>
                  <a:gd name="connsiteX3" fmla="*/ 9580 w 10000"/>
                  <a:gd name="connsiteY3" fmla="*/ 5357 h 10000"/>
                  <a:gd name="connsiteX4" fmla="*/ 9108 w 10000"/>
                  <a:gd name="connsiteY4" fmla="*/ 5429 h 10000"/>
                  <a:gd name="connsiteX5" fmla="*/ 8642 w 10000"/>
                  <a:gd name="connsiteY5" fmla="*/ 5500 h 10000"/>
                  <a:gd name="connsiteX6" fmla="*/ 8169 w 10000"/>
                  <a:gd name="connsiteY6" fmla="*/ 5536 h 10000"/>
                  <a:gd name="connsiteX7" fmla="*/ 7719 w 10000"/>
                  <a:gd name="connsiteY7" fmla="*/ 5679 h 10000"/>
                  <a:gd name="connsiteX8" fmla="*/ 6819 w 10000"/>
                  <a:gd name="connsiteY8" fmla="*/ 6107 h 10000"/>
                  <a:gd name="connsiteX9" fmla="*/ 5957 w 10000"/>
                  <a:gd name="connsiteY9" fmla="*/ 6643 h 10000"/>
                  <a:gd name="connsiteX10" fmla="*/ 5538 w 10000"/>
                  <a:gd name="connsiteY10" fmla="*/ 6964 h 10000"/>
                  <a:gd name="connsiteX11" fmla="*/ 5133 w 10000"/>
                  <a:gd name="connsiteY11" fmla="*/ 7321 h 10000"/>
                  <a:gd name="connsiteX12" fmla="*/ 4737 w 10000"/>
                  <a:gd name="connsiteY12" fmla="*/ 7643 h 10000"/>
                  <a:gd name="connsiteX13" fmla="*/ 4348 w 10000"/>
                  <a:gd name="connsiteY13" fmla="*/ 8071 h 10000"/>
                  <a:gd name="connsiteX14" fmla="*/ 3989 w 10000"/>
                  <a:gd name="connsiteY14" fmla="*/ 8536 h 10000"/>
                  <a:gd name="connsiteX15" fmla="*/ 3623 w 10000"/>
                  <a:gd name="connsiteY15" fmla="*/ 9000 h 10000"/>
                  <a:gd name="connsiteX16" fmla="*/ 3280 w 10000"/>
                  <a:gd name="connsiteY16" fmla="*/ 9464 h 10000"/>
                  <a:gd name="connsiteX17" fmla="*/ 2944 w 10000"/>
                  <a:gd name="connsiteY17" fmla="*/ 10000 h 10000"/>
                  <a:gd name="connsiteX18" fmla="*/ 0 w 10000"/>
                  <a:gd name="connsiteY18" fmla="*/ 6107 h 10000"/>
                  <a:gd name="connsiteX19" fmla="*/ 0 w 10000"/>
                  <a:gd name="connsiteY19" fmla="*/ 6107 h 10000"/>
                  <a:gd name="connsiteX20" fmla="*/ 19 w 10000"/>
                  <a:gd name="connsiteY20" fmla="*/ 4625 h 10000"/>
                  <a:gd name="connsiteX21" fmla="*/ 54 w 10000"/>
                  <a:gd name="connsiteY21" fmla="*/ 2953 h 10000"/>
                  <a:gd name="connsiteX22" fmla="*/ 1541 w 10000"/>
                  <a:gd name="connsiteY22" fmla="*/ 4143 h 10000"/>
                  <a:gd name="connsiteX23" fmla="*/ 2090 w 10000"/>
                  <a:gd name="connsiteY23" fmla="*/ 3536 h 10000"/>
                  <a:gd name="connsiteX24" fmla="*/ 2654 w 10000"/>
                  <a:gd name="connsiteY24" fmla="*/ 2964 h 10000"/>
                  <a:gd name="connsiteX25" fmla="*/ 3234 w 10000"/>
                  <a:gd name="connsiteY25" fmla="*/ 2500 h 10000"/>
                  <a:gd name="connsiteX26" fmla="*/ 3814 w 10000"/>
                  <a:gd name="connsiteY26" fmla="*/ 2036 h 10000"/>
                  <a:gd name="connsiteX27" fmla="*/ 4424 w 10000"/>
                  <a:gd name="connsiteY27" fmla="*/ 1607 h 10000"/>
                  <a:gd name="connsiteX28" fmla="*/ 5042 w 10000"/>
                  <a:gd name="connsiteY28" fmla="*/ 1214 h 10000"/>
                  <a:gd name="connsiteX29" fmla="*/ 5667 w 10000"/>
                  <a:gd name="connsiteY29" fmla="*/ 964 h 10000"/>
                  <a:gd name="connsiteX30" fmla="*/ 6301 w 10000"/>
                  <a:gd name="connsiteY30" fmla="*/ 607 h 10000"/>
                  <a:gd name="connsiteX31" fmla="*/ 6949 w 10000"/>
                  <a:gd name="connsiteY31" fmla="*/ 393 h 10000"/>
                  <a:gd name="connsiteX32" fmla="*/ 7605 w 10000"/>
                  <a:gd name="connsiteY32" fmla="*/ 214 h 10000"/>
                  <a:gd name="connsiteX33" fmla="*/ 8268 w 10000"/>
                  <a:gd name="connsiteY33" fmla="*/ 143 h 10000"/>
                  <a:gd name="connsiteX34" fmla="*/ 8947 w 10000"/>
                  <a:gd name="connsiteY34" fmla="*/ 0 h 10000"/>
                  <a:gd name="connsiteX35" fmla="*/ 9626 w 10000"/>
                  <a:gd name="connsiteY35" fmla="*/ 0 h 10000"/>
                  <a:gd name="connsiteX36" fmla="*/ 9626 w 10000"/>
                  <a:gd name="connsiteY36" fmla="*/ 0 h 10000"/>
                  <a:gd name="connsiteX37" fmla="*/ 10000 w 10000"/>
                  <a:gd name="connsiteY37" fmla="*/ 0 h 10000"/>
                  <a:gd name="connsiteX38" fmla="*/ 9985 w 10000"/>
                  <a:gd name="connsiteY38" fmla="*/ 5429 h 10000"/>
                  <a:gd name="connsiteX39" fmla="*/ 9985 w 10000"/>
                  <a:gd name="connsiteY39" fmla="*/ 5429 h 10000"/>
                  <a:gd name="connsiteX0" fmla="*/ 9985 w 10000"/>
                  <a:gd name="connsiteY0" fmla="*/ 5429 h 10000"/>
                  <a:gd name="connsiteX1" fmla="*/ 9985 w 10000"/>
                  <a:gd name="connsiteY1" fmla="*/ 5429 h 10000"/>
                  <a:gd name="connsiteX2" fmla="*/ 9580 w 10000"/>
                  <a:gd name="connsiteY2" fmla="*/ 5357 h 10000"/>
                  <a:gd name="connsiteX3" fmla="*/ 9580 w 10000"/>
                  <a:gd name="connsiteY3" fmla="*/ 5357 h 10000"/>
                  <a:gd name="connsiteX4" fmla="*/ 9108 w 10000"/>
                  <a:gd name="connsiteY4" fmla="*/ 5429 h 10000"/>
                  <a:gd name="connsiteX5" fmla="*/ 8642 w 10000"/>
                  <a:gd name="connsiteY5" fmla="*/ 5500 h 10000"/>
                  <a:gd name="connsiteX6" fmla="*/ 8169 w 10000"/>
                  <a:gd name="connsiteY6" fmla="*/ 5536 h 10000"/>
                  <a:gd name="connsiteX7" fmla="*/ 7719 w 10000"/>
                  <a:gd name="connsiteY7" fmla="*/ 5679 h 10000"/>
                  <a:gd name="connsiteX8" fmla="*/ 6819 w 10000"/>
                  <a:gd name="connsiteY8" fmla="*/ 6107 h 10000"/>
                  <a:gd name="connsiteX9" fmla="*/ 5957 w 10000"/>
                  <a:gd name="connsiteY9" fmla="*/ 6643 h 10000"/>
                  <a:gd name="connsiteX10" fmla="*/ 5538 w 10000"/>
                  <a:gd name="connsiteY10" fmla="*/ 6964 h 10000"/>
                  <a:gd name="connsiteX11" fmla="*/ 5133 w 10000"/>
                  <a:gd name="connsiteY11" fmla="*/ 7321 h 10000"/>
                  <a:gd name="connsiteX12" fmla="*/ 4737 w 10000"/>
                  <a:gd name="connsiteY12" fmla="*/ 7643 h 10000"/>
                  <a:gd name="connsiteX13" fmla="*/ 4348 w 10000"/>
                  <a:gd name="connsiteY13" fmla="*/ 8071 h 10000"/>
                  <a:gd name="connsiteX14" fmla="*/ 3989 w 10000"/>
                  <a:gd name="connsiteY14" fmla="*/ 8536 h 10000"/>
                  <a:gd name="connsiteX15" fmla="*/ 3623 w 10000"/>
                  <a:gd name="connsiteY15" fmla="*/ 9000 h 10000"/>
                  <a:gd name="connsiteX16" fmla="*/ 3280 w 10000"/>
                  <a:gd name="connsiteY16" fmla="*/ 9464 h 10000"/>
                  <a:gd name="connsiteX17" fmla="*/ 2944 w 10000"/>
                  <a:gd name="connsiteY17" fmla="*/ 10000 h 10000"/>
                  <a:gd name="connsiteX18" fmla="*/ 0 w 10000"/>
                  <a:gd name="connsiteY18" fmla="*/ 6107 h 10000"/>
                  <a:gd name="connsiteX19" fmla="*/ 0 w 10000"/>
                  <a:gd name="connsiteY19" fmla="*/ 6107 h 10000"/>
                  <a:gd name="connsiteX20" fmla="*/ 19 w 10000"/>
                  <a:gd name="connsiteY20" fmla="*/ 4625 h 10000"/>
                  <a:gd name="connsiteX21" fmla="*/ 54 w 10000"/>
                  <a:gd name="connsiteY21" fmla="*/ 2953 h 10000"/>
                  <a:gd name="connsiteX22" fmla="*/ 1527 w 10000"/>
                  <a:gd name="connsiteY22" fmla="*/ 3144 h 10000"/>
                  <a:gd name="connsiteX23" fmla="*/ 2090 w 10000"/>
                  <a:gd name="connsiteY23" fmla="*/ 3536 h 10000"/>
                  <a:gd name="connsiteX24" fmla="*/ 2654 w 10000"/>
                  <a:gd name="connsiteY24" fmla="*/ 2964 h 10000"/>
                  <a:gd name="connsiteX25" fmla="*/ 3234 w 10000"/>
                  <a:gd name="connsiteY25" fmla="*/ 2500 h 10000"/>
                  <a:gd name="connsiteX26" fmla="*/ 3814 w 10000"/>
                  <a:gd name="connsiteY26" fmla="*/ 2036 h 10000"/>
                  <a:gd name="connsiteX27" fmla="*/ 4424 w 10000"/>
                  <a:gd name="connsiteY27" fmla="*/ 1607 h 10000"/>
                  <a:gd name="connsiteX28" fmla="*/ 5042 w 10000"/>
                  <a:gd name="connsiteY28" fmla="*/ 1214 h 10000"/>
                  <a:gd name="connsiteX29" fmla="*/ 5667 w 10000"/>
                  <a:gd name="connsiteY29" fmla="*/ 964 h 10000"/>
                  <a:gd name="connsiteX30" fmla="*/ 6301 w 10000"/>
                  <a:gd name="connsiteY30" fmla="*/ 607 h 10000"/>
                  <a:gd name="connsiteX31" fmla="*/ 6949 w 10000"/>
                  <a:gd name="connsiteY31" fmla="*/ 393 h 10000"/>
                  <a:gd name="connsiteX32" fmla="*/ 7605 w 10000"/>
                  <a:gd name="connsiteY32" fmla="*/ 214 h 10000"/>
                  <a:gd name="connsiteX33" fmla="*/ 8268 w 10000"/>
                  <a:gd name="connsiteY33" fmla="*/ 143 h 10000"/>
                  <a:gd name="connsiteX34" fmla="*/ 8947 w 10000"/>
                  <a:gd name="connsiteY34" fmla="*/ 0 h 10000"/>
                  <a:gd name="connsiteX35" fmla="*/ 9626 w 10000"/>
                  <a:gd name="connsiteY35" fmla="*/ 0 h 10000"/>
                  <a:gd name="connsiteX36" fmla="*/ 9626 w 10000"/>
                  <a:gd name="connsiteY36" fmla="*/ 0 h 10000"/>
                  <a:gd name="connsiteX37" fmla="*/ 10000 w 10000"/>
                  <a:gd name="connsiteY37" fmla="*/ 0 h 10000"/>
                  <a:gd name="connsiteX38" fmla="*/ 9985 w 10000"/>
                  <a:gd name="connsiteY38" fmla="*/ 5429 h 10000"/>
                  <a:gd name="connsiteX39" fmla="*/ 9985 w 10000"/>
                  <a:gd name="connsiteY39" fmla="*/ 5429 h 10000"/>
                  <a:gd name="connsiteX0" fmla="*/ 9985 w 10000"/>
                  <a:gd name="connsiteY0" fmla="*/ 5429 h 10000"/>
                  <a:gd name="connsiteX1" fmla="*/ 9985 w 10000"/>
                  <a:gd name="connsiteY1" fmla="*/ 5429 h 10000"/>
                  <a:gd name="connsiteX2" fmla="*/ 9580 w 10000"/>
                  <a:gd name="connsiteY2" fmla="*/ 5357 h 10000"/>
                  <a:gd name="connsiteX3" fmla="*/ 9580 w 10000"/>
                  <a:gd name="connsiteY3" fmla="*/ 5357 h 10000"/>
                  <a:gd name="connsiteX4" fmla="*/ 9108 w 10000"/>
                  <a:gd name="connsiteY4" fmla="*/ 5429 h 10000"/>
                  <a:gd name="connsiteX5" fmla="*/ 8642 w 10000"/>
                  <a:gd name="connsiteY5" fmla="*/ 5500 h 10000"/>
                  <a:gd name="connsiteX6" fmla="*/ 8169 w 10000"/>
                  <a:gd name="connsiteY6" fmla="*/ 5536 h 10000"/>
                  <a:gd name="connsiteX7" fmla="*/ 7719 w 10000"/>
                  <a:gd name="connsiteY7" fmla="*/ 5679 h 10000"/>
                  <a:gd name="connsiteX8" fmla="*/ 6819 w 10000"/>
                  <a:gd name="connsiteY8" fmla="*/ 6107 h 10000"/>
                  <a:gd name="connsiteX9" fmla="*/ 5957 w 10000"/>
                  <a:gd name="connsiteY9" fmla="*/ 6643 h 10000"/>
                  <a:gd name="connsiteX10" fmla="*/ 5538 w 10000"/>
                  <a:gd name="connsiteY10" fmla="*/ 6964 h 10000"/>
                  <a:gd name="connsiteX11" fmla="*/ 5133 w 10000"/>
                  <a:gd name="connsiteY11" fmla="*/ 7321 h 10000"/>
                  <a:gd name="connsiteX12" fmla="*/ 4737 w 10000"/>
                  <a:gd name="connsiteY12" fmla="*/ 7643 h 10000"/>
                  <a:gd name="connsiteX13" fmla="*/ 4348 w 10000"/>
                  <a:gd name="connsiteY13" fmla="*/ 8071 h 10000"/>
                  <a:gd name="connsiteX14" fmla="*/ 3989 w 10000"/>
                  <a:gd name="connsiteY14" fmla="*/ 8536 h 10000"/>
                  <a:gd name="connsiteX15" fmla="*/ 3623 w 10000"/>
                  <a:gd name="connsiteY15" fmla="*/ 9000 h 10000"/>
                  <a:gd name="connsiteX16" fmla="*/ 3280 w 10000"/>
                  <a:gd name="connsiteY16" fmla="*/ 9464 h 10000"/>
                  <a:gd name="connsiteX17" fmla="*/ 2944 w 10000"/>
                  <a:gd name="connsiteY17" fmla="*/ 10000 h 10000"/>
                  <a:gd name="connsiteX18" fmla="*/ 0 w 10000"/>
                  <a:gd name="connsiteY18" fmla="*/ 6107 h 10000"/>
                  <a:gd name="connsiteX19" fmla="*/ 0 w 10000"/>
                  <a:gd name="connsiteY19" fmla="*/ 6107 h 10000"/>
                  <a:gd name="connsiteX20" fmla="*/ 19 w 10000"/>
                  <a:gd name="connsiteY20" fmla="*/ 4625 h 10000"/>
                  <a:gd name="connsiteX21" fmla="*/ 11 w 10000"/>
                  <a:gd name="connsiteY21" fmla="*/ 2953 h 10000"/>
                  <a:gd name="connsiteX22" fmla="*/ 1527 w 10000"/>
                  <a:gd name="connsiteY22" fmla="*/ 3144 h 10000"/>
                  <a:gd name="connsiteX23" fmla="*/ 2090 w 10000"/>
                  <a:gd name="connsiteY23" fmla="*/ 3536 h 10000"/>
                  <a:gd name="connsiteX24" fmla="*/ 2654 w 10000"/>
                  <a:gd name="connsiteY24" fmla="*/ 2964 h 10000"/>
                  <a:gd name="connsiteX25" fmla="*/ 3234 w 10000"/>
                  <a:gd name="connsiteY25" fmla="*/ 2500 h 10000"/>
                  <a:gd name="connsiteX26" fmla="*/ 3814 w 10000"/>
                  <a:gd name="connsiteY26" fmla="*/ 2036 h 10000"/>
                  <a:gd name="connsiteX27" fmla="*/ 4424 w 10000"/>
                  <a:gd name="connsiteY27" fmla="*/ 1607 h 10000"/>
                  <a:gd name="connsiteX28" fmla="*/ 5042 w 10000"/>
                  <a:gd name="connsiteY28" fmla="*/ 1214 h 10000"/>
                  <a:gd name="connsiteX29" fmla="*/ 5667 w 10000"/>
                  <a:gd name="connsiteY29" fmla="*/ 964 h 10000"/>
                  <a:gd name="connsiteX30" fmla="*/ 6301 w 10000"/>
                  <a:gd name="connsiteY30" fmla="*/ 607 h 10000"/>
                  <a:gd name="connsiteX31" fmla="*/ 6949 w 10000"/>
                  <a:gd name="connsiteY31" fmla="*/ 393 h 10000"/>
                  <a:gd name="connsiteX32" fmla="*/ 7605 w 10000"/>
                  <a:gd name="connsiteY32" fmla="*/ 214 h 10000"/>
                  <a:gd name="connsiteX33" fmla="*/ 8268 w 10000"/>
                  <a:gd name="connsiteY33" fmla="*/ 143 h 10000"/>
                  <a:gd name="connsiteX34" fmla="*/ 8947 w 10000"/>
                  <a:gd name="connsiteY34" fmla="*/ 0 h 10000"/>
                  <a:gd name="connsiteX35" fmla="*/ 9626 w 10000"/>
                  <a:gd name="connsiteY35" fmla="*/ 0 h 10000"/>
                  <a:gd name="connsiteX36" fmla="*/ 9626 w 10000"/>
                  <a:gd name="connsiteY36" fmla="*/ 0 h 10000"/>
                  <a:gd name="connsiteX37" fmla="*/ 10000 w 10000"/>
                  <a:gd name="connsiteY37" fmla="*/ 0 h 10000"/>
                  <a:gd name="connsiteX38" fmla="*/ 9985 w 10000"/>
                  <a:gd name="connsiteY38" fmla="*/ 5429 h 10000"/>
                  <a:gd name="connsiteX39" fmla="*/ 9985 w 10000"/>
                  <a:gd name="connsiteY39" fmla="*/ 542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000" h="10000">
                    <a:moveTo>
                      <a:pt x="9985" y="5429"/>
                    </a:moveTo>
                    <a:lnTo>
                      <a:pt x="9985" y="5429"/>
                    </a:lnTo>
                    <a:lnTo>
                      <a:pt x="9580" y="5357"/>
                    </a:lnTo>
                    <a:lnTo>
                      <a:pt x="9580" y="5357"/>
                    </a:lnTo>
                    <a:lnTo>
                      <a:pt x="9108" y="5429"/>
                    </a:lnTo>
                    <a:lnTo>
                      <a:pt x="8642" y="5500"/>
                    </a:lnTo>
                    <a:lnTo>
                      <a:pt x="8169" y="5536"/>
                    </a:lnTo>
                    <a:lnTo>
                      <a:pt x="7719" y="5679"/>
                    </a:lnTo>
                    <a:lnTo>
                      <a:pt x="6819" y="6107"/>
                    </a:lnTo>
                    <a:lnTo>
                      <a:pt x="5957" y="6643"/>
                    </a:lnTo>
                    <a:lnTo>
                      <a:pt x="5538" y="6964"/>
                    </a:lnTo>
                    <a:lnTo>
                      <a:pt x="5133" y="7321"/>
                    </a:lnTo>
                    <a:lnTo>
                      <a:pt x="4737" y="7643"/>
                    </a:lnTo>
                    <a:lnTo>
                      <a:pt x="4348" y="8071"/>
                    </a:lnTo>
                    <a:lnTo>
                      <a:pt x="3989" y="8536"/>
                    </a:lnTo>
                    <a:lnTo>
                      <a:pt x="3623" y="9000"/>
                    </a:lnTo>
                    <a:lnTo>
                      <a:pt x="3280" y="9464"/>
                    </a:lnTo>
                    <a:lnTo>
                      <a:pt x="2944" y="10000"/>
                    </a:lnTo>
                    <a:lnTo>
                      <a:pt x="0" y="6107"/>
                    </a:lnTo>
                    <a:lnTo>
                      <a:pt x="0" y="6107"/>
                    </a:lnTo>
                    <a:cubicBezTo>
                      <a:pt x="6" y="5613"/>
                      <a:pt x="13" y="5119"/>
                      <a:pt x="19" y="4625"/>
                    </a:cubicBezTo>
                    <a:cubicBezTo>
                      <a:pt x="31" y="4068"/>
                      <a:pt x="-1" y="3510"/>
                      <a:pt x="11" y="2953"/>
                    </a:cubicBezTo>
                    <a:lnTo>
                      <a:pt x="1527" y="3144"/>
                    </a:lnTo>
                    <a:lnTo>
                      <a:pt x="2090" y="3536"/>
                    </a:lnTo>
                    <a:lnTo>
                      <a:pt x="2654" y="2964"/>
                    </a:lnTo>
                    <a:lnTo>
                      <a:pt x="3234" y="2500"/>
                    </a:lnTo>
                    <a:lnTo>
                      <a:pt x="3814" y="2036"/>
                    </a:lnTo>
                    <a:lnTo>
                      <a:pt x="4424" y="1607"/>
                    </a:lnTo>
                    <a:lnTo>
                      <a:pt x="5042" y="1214"/>
                    </a:lnTo>
                    <a:lnTo>
                      <a:pt x="5667" y="964"/>
                    </a:lnTo>
                    <a:lnTo>
                      <a:pt x="6301" y="607"/>
                    </a:lnTo>
                    <a:lnTo>
                      <a:pt x="6949" y="393"/>
                    </a:lnTo>
                    <a:lnTo>
                      <a:pt x="7605" y="214"/>
                    </a:lnTo>
                    <a:lnTo>
                      <a:pt x="8268" y="143"/>
                    </a:lnTo>
                    <a:lnTo>
                      <a:pt x="8947" y="0"/>
                    </a:lnTo>
                    <a:lnTo>
                      <a:pt x="9626" y="0"/>
                    </a:lnTo>
                    <a:lnTo>
                      <a:pt x="9626" y="0"/>
                    </a:lnTo>
                    <a:lnTo>
                      <a:pt x="10000" y="0"/>
                    </a:lnTo>
                    <a:cubicBezTo>
                      <a:pt x="9995" y="1810"/>
                      <a:pt x="9990" y="3619"/>
                      <a:pt x="9985" y="5429"/>
                    </a:cubicBezTo>
                    <a:lnTo>
                      <a:pt x="9985" y="5429"/>
                    </a:lnTo>
                    <a:close/>
                  </a:path>
                </a:pathLst>
              </a:custGeom>
              <a:solidFill>
                <a:srgbClr val="C7C7C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81"/>
              <p:cNvSpPr>
                <a:spLocks/>
              </p:cNvSpPr>
              <p:nvPr/>
            </p:nvSpPr>
            <p:spPr bwMode="auto">
              <a:xfrm>
                <a:off x="1503240" y="3025026"/>
                <a:ext cx="1720850" cy="833438"/>
              </a:xfrm>
              <a:custGeom>
                <a:avLst/>
                <a:gdLst>
                  <a:gd name="T0" fmla="*/ 705 w 1084"/>
                  <a:gd name="T1" fmla="*/ 459 h 525"/>
                  <a:gd name="T2" fmla="*/ 705 w 1084"/>
                  <a:gd name="T3" fmla="*/ 459 h 525"/>
                  <a:gd name="T4" fmla="*/ 705 w 1084"/>
                  <a:gd name="T5" fmla="*/ 470 h 525"/>
                  <a:gd name="T6" fmla="*/ 0 w 1084"/>
                  <a:gd name="T7" fmla="*/ 525 h 525"/>
                  <a:gd name="T8" fmla="*/ 0 w 1084"/>
                  <a:gd name="T9" fmla="*/ 525 h 525"/>
                  <a:gd name="T10" fmla="*/ 4 w 1084"/>
                  <a:gd name="T11" fmla="*/ 506 h 525"/>
                  <a:gd name="T12" fmla="*/ 9 w 1084"/>
                  <a:gd name="T13" fmla="*/ 485 h 525"/>
                  <a:gd name="T14" fmla="*/ 15 w 1084"/>
                  <a:gd name="T15" fmla="*/ 466 h 525"/>
                  <a:gd name="T16" fmla="*/ 23 w 1084"/>
                  <a:gd name="T17" fmla="*/ 447 h 525"/>
                  <a:gd name="T18" fmla="*/ 32 w 1084"/>
                  <a:gd name="T19" fmla="*/ 428 h 525"/>
                  <a:gd name="T20" fmla="*/ 41 w 1084"/>
                  <a:gd name="T21" fmla="*/ 409 h 525"/>
                  <a:gd name="T22" fmla="*/ 66 w 1084"/>
                  <a:gd name="T23" fmla="*/ 373 h 525"/>
                  <a:gd name="T24" fmla="*/ 95 w 1084"/>
                  <a:gd name="T25" fmla="*/ 335 h 525"/>
                  <a:gd name="T26" fmla="*/ 129 w 1084"/>
                  <a:gd name="T27" fmla="*/ 301 h 525"/>
                  <a:gd name="T28" fmla="*/ 167 w 1084"/>
                  <a:gd name="T29" fmla="*/ 265 h 525"/>
                  <a:gd name="T30" fmla="*/ 210 w 1084"/>
                  <a:gd name="T31" fmla="*/ 231 h 525"/>
                  <a:gd name="T32" fmla="*/ 258 w 1084"/>
                  <a:gd name="T33" fmla="*/ 199 h 525"/>
                  <a:gd name="T34" fmla="*/ 309 w 1084"/>
                  <a:gd name="T35" fmla="*/ 167 h 525"/>
                  <a:gd name="T36" fmla="*/ 364 w 1084"/>
                  <a:gd name="T37" fmla="*/ 136 h 525"/>
                  <a:gd name="T38" fmla="*/ 422 w 1084"/>
                  <a:gd name="T39" fmla="*/ 106 h 525"/>
                  <a:gd name="T40" fmla="*/ 485 w 1084"/>
                  <a:gd name="T41" fmla="*/ 78 h 525"/>
                  <a:gd name="T42" fmla="*/ 551 w 1084"/>
                  <a:gd name="T43" fmla="*/ 51 h 525"/>
                  <a:gd name="T44" fmla="*/ 621 w 1084"/>
                  <a:gd name="T45" fmla="*/ 25 h 525"/>
                  <a:gd name="T46" fmla="*/ 695 w 1084"/>
                  <a:gd name="T47" fmla="*/ 0 h 525"/>
                  <a:gd name="T48" fmla="*/ 1084 w 1084"/>
                  <a:gd name="T49" fmla="*/ 112 h 525"/>
                  <a:gd name="T50" fmla="*/ 1084 w 1084"/>
                  <a:gd name="T51" fmla="*/ 112 h 525"/>
                  <a:gd name="T52" fmla="*/ 1040 w 1084"/>
                  <a:gd name="T53" fmla="*/ 129 h 525"/>
                  <a:gd name="T54" fmla="*/ 1001 w 1084"/>
                  <a:gd name="T55" fmla="*/ 146 h 525"/>
                  <a:gd name="T56" fmla="*/ 963 w 1084"/>
                  <a:gd name="T57" fmla="*/ 165 h 525"/>
                  <a:gd name="T58" fmla="*/ 927 w 1084"/>
                  <a:gd name="T59" fmla="*/ 184 h 525"/>
                  <a:gd name="T60" fmla="*/ 893 w 1084"/>
                  <a:gd name="T61" fmla="*/ 205 h 525"/>
                  <a:gd name="T62" fmla="*/ 860 w 1084"/>
                  <a:gd name="T63" fmla="*/ 226 h 525"/>
                  <a:gd name="T64" fmla="*/ 832 w 1084"/>
                  <a:gd name="T65" fmla="*/ 246 h 525"/>
                  <a:gd name="T66" fmla="*/ 807 w 1084"/>
                  <a:gd name="T67" fmla="*/ 267 h 525"/>
                  <a:gd name="T68" fmla="*/ 783 w 1084"/>
                  <a:gd name="T69" fmla="*/ 290 h 525"/>
                  <a:gd name="T70" fmla="*/ 764 w 1084"/>
                  <a:gd name="T71" fmla="*/ 313 h 525"/>
                  <a:gd name="T72" fmla="*/ 745 w 1084"/>
                  <a:gd name="T73" fmla="*/ 335 h 525"/>
                  <a:gd name="T74" fmla="*/ 731 w 1084"/>
                  <a:gd name="T75" fmla="*/ 360 h 525"/>
                  <a:gd name="T76" fmla="*/ 720 w 1084"/>
                  <a:gd name="T77" fmla="*/ 383 h 525"/>
                  <a:gd name="T78" fmla="*/ 712 w 1084"/>
                  <a:gd name="T79" fmla="*/ 408 h 525"/>
                  <a:gd name="T80" fmla="*/ 707 w 1084"/>
                  <a:gd name="T81" fmla="*/ 432 h 525"/>
                  <a:gd name="T82" fmla="*/ 705 w 1084"/>
                  <a:gd name="T83" fmla="*/ 459 h 525"/>
                  <a:gd name="T84" fmla="*/ 705 w 1084"/>
                  <a:gd name="T85" fmla="*/ 459 h 525"/>
                  <a:gd name="connsiteX0" fmla="*/ 6504 w 10000"/>
                  <a:gd name="connsiteY0" fmla="*/ 8743 h 10000"/>
                  <a:gd name="connsiteX1" fmla="*/ 6504 w 10000"/>
                  <a:gd name="connsiteY1" fmla="*/ 8743 h 10000"/>
                  <a:gd name="connsiteX2" fmla="*/ 6504 w 10000"/>
                  <a:gd name="connsiteY2" fmla="*/ 8952 h 10000"/>
                  <a:gd name="connsiteX3" fmla="*/ 0 w 10000"/>
                  <a:gd name="connsiteY3" fmla="*/ 10000 h 10000"/>
                  <a:gd name="connsiteX4" fmla="*/ 0 w 10000"/>
                  <a:gd name="connsiteY4" fmla="*/ 10000 h 10000"/>
                  <a:gd name="connsiteX5" fmla="*/ 37 w 10000"/>
                  <a:gd name="connsiteY5" fmla="*/ 9638 h 10000"/>
                  <a:gd name="connsiteX6" fmla="*/ 83 w 10000"/>
                  <a:gd name="connsiteY6" fmla="*/ 9238 h 10000"/>
                  <a:gd name="connsiteX7" fmla="*/ 138 w 10000"/>
                  <a:gd name="connsiteY7" fmla="*/ 8876 h 10000"/>
                  <a:gd name="connsiteX8" fmla="*/ 212 w 10000"/>
                  <a:gd name="connsiteY8" fmla="*/ 8514 h 10000"/>
                  <a:gd name="connsiteX9" fmla="*/ 295 w 10000"/>
                  <a:gd name="connsiteY9" fmla="*/ 8152 h 10000"/>
                  <a:gd name="connsiteX10" fmla="*/ 378 w 10000"/>
                  <a:gd name="connsiteY10" fmla="*/ 7790 h 10000"/>
                  <a:gd name="connsiteX11" fmla="*/ 609 w 10000"/>
                  <a:gd name="connsiteY11" fmla="*/ 7105 h 10000"/>
                  <a:gd name="connsiteX12" fmla="*/ 876 w 10000"/>
                  <a:gd name="connsiteY12" fmla="*/ 6381 h 10000"/>
                  <a:gd name="connsiteX13" fmla="*/ 1190 w 10000"/>
                  <a:gd name="connsiteY13" fmla="*/ 5733 h 10000"/>
                  <a:gd name="connsiteX14" fmla="*/ 1541 w 10000"/>
                  <a:gd name="connsiteY14" fmla="*/ 5048 h 10000"/>
                  <a:gd name="connsiteX15" fmla="*/ 1937 w 10000"/>
                  <a:gd name="connsiteY15" fmla="*/ 4400 h 10000"/>
                  <a:gd name="connsiteX16" fmla="*/ 2380 w 10000"/>
                  <a:gd name="connsiteY16" fmla="*/ 3790 h 10000"/>
                  <a:gd name="connsiteX17" fmla="*/ 2851 w 10000"/>
                  <a:gd name="connsiteY17" fmla="*/ 3181 h 10000"/>
                  <a:gd name="connsiteX18" fmla="*/ 3358 w 10000"/>
                  <a:gd name="connsiteY18" fmla="*/ 2590 h 10000"/>
                  <a:gd name="connsiteX19" fmla="*/ 3893 w 10000"/>
                  <a:gd name="connsiteY19" fmla="*/ 2019 h 10000"/>
                  <a:gd name="connsiteX20" fmla="*/ 4474 w 10000"/>
                  <a:gd name="connsiteY20" fmla="*/ 1486 h 10000"/>
                  <a:gd name="connsiteX21" fmla="*/ 5083 w 10000"/>
                  <a:gd name="connsiteY21" fmla="*/ 971 h 10000"/>
                  <a:gd name="connsiteX22" fmla="*/ 5729 w 10000"/>
                  <a:gd name="connsiteY22" fmla="*/ 476 h 10000"/>
                  <a:gd name="connsiteX23" fmla="*/ 6411 w 10000"/>
                  <a:gd name="connsiteY23" fmla="*/ 0 h 10000"/>
                  <a:gd name="connsiteX24" fmla="*/ 8925 w 10000"/>
                  <a:gd name="connsiteY24" fmla="*/ 1486 h 10000"/>
                  <a:gd name="connsiteX25" fmla="*/ 10000 w 10000"/>
                  <a:gd name="connsiteY25" fmla="*/ 2133 h 10000"/>
                  <a:gd name="connsiteX26" fmla="*/ 10000 w 10000"/>
                  <a:gd name="connsiteY26" fmla="*/ 2133 h 10000"/>
                  <a:gd name="connsiteX27" fmla="*/ 9594 w 10000"/>
                  <a:gd name="connsiteY27" fmla="*/ 2457 h 10000"/>
                  <a:gd name="connsiteX28" fmla="*/ 9234 w 10000"/>
                  <a:gd name="connsiteY28" fmla="*/ 2781 h 10000"/>
                  <a:gd name="connsiteX29" fmla="*/ 8884 w 10000"/>
                  <a:gd name="connsiteY29" fmla="*/ 3143 h 10000"/>
                  <a:gd name="connsiteX30" fmla="*/ 8552 w 10000"/>
                  <a:gd name="connsiteY30" fmla="*/ 3505 h 10000"/>
                  <a:gd name="connsiteX31" fmla="*/ 8238 w 10000"/>
                  <a:gd name="connsiteY31" fmla="*/ 3905 h 10000"/>
                  <a:gd name="connsiteX32" fmla="*/ 7934 w 10000"/>
                  <a:gd name="connsiteY32" fmla="*/ 4305 h 10000"/>
                  <a:gd name="connsiteX33" fmla="*/ 7675 w 10000"/>
                  <a:gd name="connsiteY33" fmla="*/ 4686 h 10000"/>
                  <a:gd name="connsiteX34" fmla="*/ 7445 w 10000"/>
                  <a:gd name="connsiteY34" fmla="*/ 5086 h 10000"/>
                  <a:gd name="connsiteX35" fmla="*/ 7223 w 10000"/>
                  <a:gd name="connsiteY35" fmla="*/ 5524 h 10000"/>
                  <a:gd name="connsiteX36" fmla="*/ 7048 w 10000"/>
                  <a:gd name="connsiteY36" fmla="*/ 5962 h 10000"/>
                  <a:gd name="connsiteX37" fmla="*/ 6873 w 10000"/>
                  <a:gd name="connsiteY37" fmla="*/ 6381 h 10000"/>
                  <a:gd name="connsiteX38" fmla="*/ 6744 w 10000"/>
                  <a:gd name="connsiteY38" fmla="*/ 6857 h 10000"/>
                  <a:gd name="connsiteX39" fmla="*/ 6642 w 10000"/>
                  <a:gd name="connsiteY39" fmla="*/ 7295 h 10000"/>
                  <a:gd name="connsiteX40" fmla="*/ 6568 w 10000"/>
                  <a:gd name="connsiteY40" fmla="*/ 7771 h 10000"/>
                  <a:gd name="connsiteX41" fmla="*/ 6522 w 10000"/>
                  <a:gd name="connsiteY41" fmla="*/ 8229 h 10000"/>
                  <a:gd name="connsiteX42" fmla="*/ 6504 w 10000"/>
                  <a:gd name="connsiteY42" fmla="*/ 8743 h 10000"/>
                  <a:gd name="connsiteX43" fmla="*/ 6504 w 10000"/>
                  <a:gd name="connsiteY43" fmla="*/ 8743 h 10000"/>
                  <a:gd name="connsiteX0" fmla="*/ 6504 w 10000"/>
                  <a:gd name="connsiteY0" fmla="*/ 8743 h 10000"/>
                  <a:gd name="connsiteX1" fmla="*/ 6504 w 10000"/>
                  <a:gd name="connsiteY1" fmla="*/ 8743 h 10000"/>
                  <a:gd name="connsiteX2" fmla="*/ 6504 w 10000"/>
                  <a:gd name="connsiteY2" fmla="*/ 8952 h 10000"/>
                  <a:gd name="connsiteX3" fmla="*/ 0 w 10000"/>
                  <a:gd name="connsiteY3" fmla="*/ 10000 h 10000"/>
                  <a:gd name="connsiteX4" fmla="*/ 0 w 10000"/>
                  <a:gd name="connsiteY4" fmla="*/ 10000 h 10000"/>
                  <a:gd name="connsiteX5" fmla="*/ 37 w 10000"/>
                  <a:gd name="connsiteY5" fmla="*/ 9638 h 10000"/>
                  <a:gd name="connsiteX6" fmla="*/ 83 w 10000"/>
                  <a:gd name="connsiteY6" fmla="*/ 9238 h 10000"/>
                  <a:gd name="connsiteX7" fmla="*/ 138 w 10000"/>
                  <a:gd name="connsiteY7" fmla="*/ 8876 h 10000"/>
                  <a:gd name="connsiteX8" fmla="*/ 212 w 10000"/>
                  <a:gd name="connsiteY8" fmla="*/ 8514 h 10000"/>
                  <a:gd name="connsiteX9" fmla="*/ 295 w 10000"/>
                  <a:gd name="connsiteY9" fmla="*/ 8152 h 10000"/>
                  <a:gd name="connsiteX10" fmla="*/ 378 w 10000"/>
                  <a:gd name="connsiteY10" fmla="*/ 7790 h 10000"/>
                  <a:gd name="connsiteX11" fmla="*/ 609 w 10000"/>
                  <a:gd name="connsiteY11" fmla="*/ 7105 h 10000"/>
                  <a:gd name="connsiteX12" fmla="*/ 876 w 10000"/>
                  <a:gd name="connsiteY12" fmla="*/ 6381 h 10000"/>
                  <a:gd name="connsiteX13" fmla="*/ 1190 w 10000"/>
                  <a:gd name="connsiteY13" fmla="*/ 5733 h 10000"/>
                  <a:gd name="connsiteX14" fmla="*/ 1541 w 10000"/>
                  <a:gd name="connsiteY14" fmla="*/ 5048 h 10000"/>
                  <a:gd name="connsiteX15" fmla="*/ 1937 w 10000"/>
                  <a:gd name="connsiteY15" fmla="*/ 4400 h 10000"/>
                  <a:gd name="connsiteX16" fmla="*/ 2380 w 10000"/>
                  <a:gd name="connsiteY16" fmla="*/ 3790 h 10000"/>
                  <a:gd name="connsiteX17" fmla="*/ 2851 w 10000"/>
                  <a:gd name="connsiteY17" fmla="*/ 3181 h 10000"/>
                  <a:gd name="connsiteX18" fmla="*/ 3358 w 10000"/>
                  <a:gd name="connsiteY18" fmla="*/ 2590 h 10000"/>
                  <a:gd name="connsiteX19" fmla="*/ 3893 w 10000"/>
                  <a:gd name="connsiteY19" fmla="*/ 2019 h 10000"/>
                  <a:gd name="connsiteX20" fmla="*/ 4474 w 10000"/>
                  <a:gd name="connsiteY20" fmla="*/ 1486 h 10000"/>
                  <a:gd name="connsiteX21" fmla="*/ 5083 w 10000"/>
                  <a:gd name="connsiteY21" fmla="*/ 971 h 10000"/>
                  <a:gd name="connsiteX22" fmla="*/ 5729 w 10000"/>
                  <a:gd name="connsiteY22" fmla="*/ 476 h 10000"/>
                  <a:gd name="connsiteX23" fmla="*/ 6411 w 10000"/>
                  <a:gd name="connsiteY23" fmla="*/ 0 h 10000"/>
                  <a:gd name="connsiteX24" fmla="*/ 9949 w 10000"/>
                  <a:gd name="connsiteY24" fmla="*/ 449 h 10000"/>
                  <a:gd name="connsiteX25" fmla="*/ 10000 w 10000"/>
                  <a:gd name="connsiteY25" fmla="*/ 2133 h 10000"/>
                  <a:gd name="connsiteX26" fmla="*/ 10000 w 10000"/>
                  <a:gd name="connsiteY26" fmla="*/ 2133 h 10000"/>
                  <a:gd name="connsiteX27" fmla="*/ 9594 w 10000"/>
                  <a:gd name="connsiteY27" fmla="*/ 2457 h 10000"/>
                  <a:gd name="connsiteX28" fmla="*/ 9234 w 10000"/>
                  <a:gd name="connsiteY28" fmla="*/ 2781 h 10000"/>
                  <a:gd name="connsiteX29" fmla="*/ 8884 w 10000"/>
                  <a:gd name="connsiteY29" fmla="*/ 3143 h 10000"/>
                  <a:gd name="connsiteX30" fmla="*/ 8552 w 10000"/>
                  <a:gd name="connsiteY30" fmla="*/ 3505 h 10000"/>
                  <a:gd name="connsiteX31" fmla="*/ 8238 w 10000"/>
                  <a:gd name="connsiteY31" fmla="*/ 3905 h 10000"/>
                  <a:gd name="connsiteX32" fmla="*/ 7934 w 10000"/>
                  <a:gd name="connsiteY32" fmla="*/ 4305 h 10000"/>
                  <a:gd name="connsiteX33" fmla="*/ 7675 w 10000"/>
                  <a:gd name="connsiteY33" fmla="*/ 4686 h 10000"/>
                  <a:gd name="connsiteX34" fmla="*/ 7445 w 10000"/>
                  <a:gd name="connsiteY34" fmla="*/ 5086 h 10000"/>
                  <a:gd name="connsiteX35" fmla="*/ 7223 w 10000"/>
                  <a:gd name="connsiteY35" fmla="*/ 5524 h 10000"/>
                  <a:gd name="connsiteX36" fmla="*/ 7048 w 10000"/>
                  <a:gd name="connsiteY36" fmla="*/ 5962 h 10000"/>
                  <a:gd name="connsiteX37" fmla="*/ 6873 w 10000"/>
                  <a:gd name="connsiteY37" fmla="*/ 6381 h 10000"/>
                  <a:gd name="connsiteX38" fmla="*/ 6744 w 10000"/>
                  <a:gd name="connsiteY38" fmla="*/ 6857 h 10000"/>
                  <a:gd name="connsiteX39" fmla="*/ 6642 w 10000"/>
                  <a:gd name="connsiteY39" fmla="*/ 7295 h 10000"/>
                  <a:gd name="connsiteX40" fmla="*/ 6568 w 10000"/>
                  <a:gd name="connsiteY40" fmla="*/ 7771 h 10000"/>
                  <a:gd name="connsiteX41" fmla="*/ 6522 w 10000"/>
                  <a:gd name="connsiteY41" fmla="*/ 8229 h 10000"/>
                  <a:gd name="connsiteX42" fmla="*/ 6504 w 10000"/>
                  <a:gd name="connsiteY42" fmla="*/ 8743 h 10000"/>
                  <a:gd name="connsiteX43" fmla="*/ 6504 w 10000"/>
                  <a:gd name="connsiteY43" fmla="*/ 8743 h 10000"/>
                  <a:gd name="connsiteX0" fmla="*/ 6504 w 10000"/>
                  <a:gd name="connsiteY0" fmla="*/ 8743 h 10000"/>
                  <a:gd name="connsiteX1" fmla="*/ 6504 w 10000"/>
                  <a:gd name="connsiteY1" fmla="*/ 8743 h 10000"/>
                  <a:gd name="connsiteX2" fmla="*/ 6504 w 10000"/>
                  <a:gd name="connsiteY2" fmla="*/ 8952 h 10000"/>
                  <a:gd name="connsiteX3" fmla="*/ 0 w 10000"/>
                  <a:gd name="connsiteY3" fmla="*/ 10000 h 10000"/>
                  <a:gd name="connsiteX4" fmla="*/ 0 w 10000"/>
                  <a:gd name="connsiteY4" fmla="*/ 10000 h 10000"/>
                  <a:gd name="connsiteX5" fmla="*/ 37 w 10000"/>
                  <a:gd name="connsiteY5" fmla="*/ 9638 h 10000"/>
                  <a:gd name="connsiteX6" fmla="*/ 83 w 10000"/>
                  <a:gd name="connsiteY6" fmla="*/ 9238 h 10000"/>
                  <a:gd name="connsiteX7" fmla="*/ 138 w 10000"/>
                  <a:gd name="connsiteY7" fmla="*/ 8876 h 10000"/>
                  <a:gd name="connsiteX8" fmla="*/ 77 w 10000"/>
                  <a:gd name="connsiteY8" fmla="*/ 8275 h 10000"/>
                  <a:gd name="connsiteX9" fmla="*/ 295 w 10000"/>
                  <a:gd name="connsiteY9" fmla="*/ 8152 h 10000"/>
                  <a:gd name="connsiteX10" fmla="*/ 378 w 10000"/>
                  <a:gd name="connsiteY10" fmla="*/ 7790 h 10000"/>
                  <a:gd name="connsiteX11" fmla="*/ 609 w 10000"/>
                  <a:gd name="connsiteY11" fmla="*/ 7105 h 10000"/>
                  <a:gd name="connsiteX12" fmla="*/ 876 w 10000"/>
                  <a:gd name="connsiteY12" fmla="*/ 6381 h 10000"/>
                  <a:gd name="connsiteX13" fmla="*/ 1190 w 10000"/>
                  <a:gd name="connsiteY13" fmla="*/ 5733 h 10000"/>
                  <a:gd name="connsiteX14" fmla="*/ 1541 w 10000"/>
                  <a:gd name="connsiteY14" fmla="*/ 5048 h 10000"/>
                  <a:gd name="connsiteX15" fmla="*/ 1937 w 10000"/>
                  <a:gd name="connsiteY15" fmla="*/ 4400 h 10000"/>
                  <a:gd name="connsiteX16" fmla="*/ 2380 w 10000"/>
                  <a:gd name="connsiteY16" fmla="*/ 3790 h 10000"/>
                  <a:gd name="connsiteX17" fmla="*/ 2851 w 10000"/>
                  <a:gd name="connsiteY17" fmla="*/ 3181 h 10000"/>
                  <a:gd name="connsiteX18" fmla="*/ 3358 w 10000"/>
                  <a:gd name="connsiteY18" fmla="*/ 2590 h 10000"/>
                  <a:gd name="connsiteX19" fmla="*/ 3893 w 10000"/>
                  <a:gd name="connsiteY19" fmla="*/ 2019 h 10000"/>
                  <a:gd name="connsiteX20" fmla="*/ 4474 w 10000"/>
                  <a:gd name="connsiteY20" fmla="*/ 1486 h 10000"/>
                  <a:gd name="connsiteX21" fmla="*/ 5083 w 10000"/>
                  <a:gd name="connsiteY21" fmla="*/ 971 h 10000"/>
                  <a:gd name="connsiteX22" fmla="*/ 5729 w 10000"/>
                  <a:gd name="connsiteY22" fmla="*/ 476 h 10000"/>
                  <a:gd name="connsiteX23" fmla="*/ 6411 w 10000"/>
                  <a:gd name="connsiteY23" fmla="*/ 0 h 10000"/>
                  <a:gd name="connsiteX24" fmla="*/ 9949 w 10000"/>
                  <a:gd name="connsiteY24" fmla="*/ 449 h 10000"/>
                  <a:gd name="connsiteX25" fmla="*/ 10000 w 10000"/>
                  <a:gd name="connsiteY25" fmla="*/ 2133 h 10000"/>
                  <a:gd name="connsiteX26" fmla="*/ 10000 w 10000"/>
                  <a:gd name="connsiteY26" fmla="*/ 2133 h 10000"/>
                  <a:gd name="connsiteX27" fmla="*/ 9594 w 10000"/>
                  <a:gd name="connsiteY27" fmla="*/ 2457 h 10000"/>
                  <a:gd name="connsiteX28" fmla="*/ 9234 w 10000"/>
                  <a:gd name="connsiteY28" fmla="*/ 2781 h 10000"/>
                  <a:gd name="connsiteX29" fmla="*/ 8884 w 10000"/>
                  <a:gd name="connsiteY29" fmla="*/ 3143 h 10000"/>
                  <a:gd name="connsiteX30" fmla="*/ 8552 w 10000"/>
                  <a:gd name="connsiteY30" fmla="*/ 3505 h 10000"/>
                  <a:gd name="connsiteX31" fmla="*/ 8238 w 10000"/>
                  <a:gd name="connsiteY31" fmla="*/ 3905 h 10000"/>
                  <a:gd name="connsiteX32" fmla="*/ 7934 w 10000"/>
                  <a:gd name="connsiteY32" fmla="*/ 4305 h 10000"/>
                  <a:gd name="connsiteX33" fmla="*/ 7675 w 10000"/>
                  <a:gd name="connsiteY33" fmla="*/ 4686 h 10000"/>
                  <a:gd name="connsiteX34" fmla="*/ 7445 w 10000"/>
                  <a:gd name="connsiteY34" fmla="*/ 5086 h 10000"/>
                  <a:gd name="connsiteX35" fmla="*/ 7223 w 10000"/>
                  <a:gd name="connsiteY35" fmla="*/ 5524 h 10000"/>
                  <a:gd name="connsiteX36" fmla="*/ 7048 w 10000"/>
                  <a:gd name="connsiteY36" fmla="*/ 5962 h 10000"/>
                  <a:gd name="connsiteX37" fmla="*/ 6873 w 10000"/>
                  <a:gd name="connsiteY37" fmla="*/ 6381 h 10000"/>
                  <a:gd name="connsiteX38" fmla="*/ 6744 w 10000"/>
                  <a:gd name="connsiteY38" fmla="*/ 6857 h 10000"/>
                  <a:gd name="connsiteX39" fmla="*/ 6642 w 10000"/>
                  <a:gd name="connsiteY39" fmla="*/ 7295 h 10000"/>
                  <a:gd name="connsiteX40" fmla="*/ 6568 w 10000"/>
                  <a:gd name="connsiteY40" fmla="*/ 7771 h 10000"/>
                  <a:gd name="connsiteX41" fmla="*/ 6522 w 10000"/>
                  <a:gd name="connsiteY41" fmla="*/ 8229 h 10000"/>
                  <a:gd name="connsiteX42" fmla="*/ 6504 w 10000"/>
                  <a:gd name="connsiteY42" fmla="*/ 8743 h 10000"/>
                  <a:gd name="connsiteX43" fmla="*/ 6504 w 10000"/>
                  <a:gd name="connsiteY43" fmla="*/ 8743 h 10000"/>
                  <a:gd name="connsiteX0" fmla="*/ 6504 w 10000"/>
                  <a:gd name="connsiteY0" fmla="*/ 8743 h 10000"/>
                  <a:gd name="connsiteX1" fmla="*/ 6504 w 10000"/>
                  <a:gd name="connsiteY1" fmla="*/ 8743 h 10000"/>
                  <a:gd name="connsiteX2" fmla="*/ 6504 w 10000"/>
                  <a:gd name="connsiteY2" fmla="*/ 8952 h 10000"/>
                  <a:gd name="connsiteX3" fmla="*/ 0 w 10000"/>
                  <a:gd name="connsiteY3" fmla="*/ 10000 h 10000"/>
                  <a:gd name="connsiteX4" fmla="*/ 0 w 10000"/>
                  <a:gd name="connsiteY4" fmla="*/ 10000 h 10000"/>
                  <a:gd name="connsiteX5" fmla="*/ 37 w 10000"/>
                  <a:gd name="connsiteY5" fmla="*/ 9638 h 10000"/>
                  <a:gd name="connsiteX6" fmla="*/ 83 w 10000"/>
                  <a:gd name="connsiteY6" fmla="*/ 9238 h 10000"/>
                  <a:gd name="connsiteX7" fmla="*/ 138 w 10000"/>
                  <a:gd name="connsiteY7" fmla="*/ 8876 h 10000"/>
                  <a:gd name="connsiteX8" fmla="*/ 58 w 10000"/>
                  <a:gd name="connsiteY8" fmla="*/ 8275 h 10000"/>
                  <a:gd name="connsiteX9" fmla="*/ 295 w 10000"/>
                  <a:gd name="connsiteY9" fmla="*/ 8152 h 10000"/>
                  <a:gd name="connsiteX10" fmla="*/ 378 w 10000"/>
                  <a:gd name="connsiteY10" fmla="*/ 7790 h 10000"/>
                  <a:gd name="connsiteX11" fmla="*/ 609 w 10000"/>
                  <a:gd name="connsiteY11" fmla="*/ 7105 h 10000"/>
                  <a:gd name="connsiteX12" fmla="*/ 876 w 10000"/>
                  <a:gd name="connsiteY12" fmla="*/ 6381 h 10000"/>
                  <a:gd name="connsiteX13" fmla="*/ 1190 w 10000"/>
                  <a:gd name="connsiteY13" fmla="*/ 5733 h 10000"/>
                  <a:gd name="connsiteX14" fmla="*/ 1541 w 10000"/>
                  <a:gd name="connsiteY14" fmla="*/ 5048 h 10000"/>
                  <a:gd name="connsiteX15" fmla="*/ 1937 w 10000"/>
                  <a:gd name="connsiteY15" fmla="*/ 4400 h 10000"/>
                  <a:gd name="connsiteX16" fmla="*/ 2380 w 10000"/>
                  <a:gd name="connsiteY16" fmla="*/ 3790 h 10000"/>
                  <a:gd name="connsiteX17" fmla="*/ 2851 w 10000"/>
                  <a:gd name="connsiteY17" fmla="*/ 3181 h 10000"/>
                  <a:gd name="connsiteX18" fmla="*/ 3358 w 10000"/>
                  <a:gd name="connsiteY18" fmla="*/ 2590 h 10000"/>
                  <a:gd name="connsiteX19" fmla="*/ 3893 w 10000"/>
                  <a:gd name="connsiteY19" fmla="*/ 2019 h 10000"/>
                  <a:gd name="connsiteX20" fmla="*/ 4474 w 10000"/>
                  <a:gd name="connsiteY20" fmla="*/ 1486 h 10000"/>
                  <a:gd name="connsiteX21" fmla="*/ 5083 w 10000"/>
                  <a:gd name="connsiteY21" fmla="*/ 971 h 10000"/>
                  <a:gd name="connsiteX22" fmla="*/ 5729 w 10000"/>
                  <a:gd name="connsiteY22" fmla="*/ 476 h 10000"/>
                  <a:gd name="connsiteX23" fmla="*/ 6411 w 10000"/>
                  <a:gd name="connsiteY23" fmla="*/ 0 h 10000"/>
                  <a:gd name="connsiteX24" fmla="*/ 9949 w 10000"/>
                  <a:gd name="connsiteY24" fmla="*/ 449 h 10000"/>
                  <a:gd name="connsiteX25" fmla="*/ 10000 w 10000"/>
                  <a:gd name="connsiteY25" fmla="*/ 2133 h 10000"/>
                  <a:gd name="connsiteX26" fmla="*/ 10000 w 10000"/>
                  <a:gd name="connsiteY26" fmla="*/ 2133 h 10000"/>
                  <a:gd name="connsiteX27" fmla="*/ 9594 w 10000"/>
                  <a:gd name="connsiteY27" fmla="*/ 2457 h 10000"/>
                  <a:gd name="connsiteX28" fmla="*/ 9234 w 10000"/>
                  <a:gd name="connsiteY28" fmla="*/ 2781 h 10000"/>
                  <a:gd name="connsiteX29" fmla="*/ 8884 w 10000"/>
                  <a:gd name="connsiteY29" fmla="*/ 3143 h 10000"/>
                  <a:gd name="connsiteX30" fmla="*/ 8552 w 10000"/>
                  <a:gd name="connsiteY30" fmla="*/ 3505 h 10000"/>
                  <a:gd name="connsiteX31" fmla="*/ 8238 w 10000"/>
                  <a:gd name="connsiteY31" fmla="*/ 3905 h 10000"/>
                  <a:gd name="connsiteX32" fmla="*/ 7934 w 10000"/>
                  <a:gd name="connsiteY32" fmla="*/ 4305 h 10000"/>
                  <a:gd name="connsiteX33" fmla="*/ 7675 w 10000"/>
                  <a:gd name="connsiteY33" fmla="*/ 4686 h 10000"/>
                  <a:gd name="connsiteX34" fmla="*/ 7445 w 10000"/>
                  <a:gd name="connsiteY34" fmla="*/ 5086 h 10000"/>
                  <a:gd name="connsiteX35" fmla="*/ 7223 w 10000"/>
                  <a:gd name="connsiteY35" fmla="*/ 5524 h 10000"/>
                  <a:gd name="connsiteX36" fmla="*/ 7048 w 10000"/>
                  <a:gd name="connsiteY36" fmla="*/ 5962 h 10000"/>
                  <a:gd name="connsiteX37" fmla="*/ 6873 w 10000"/>
                  <a:gd name="connsiteY37" fmla="*/ 6381 h 10000"/>
                  <a:gd name="connsiteX38" fmla="*/ 6744 w 10000"/>
                  <a:gd name="connsiteY38" fmla="*/ 6857 h 10000"/>
                  <a:gd name="connsiteX39" fmla="*/ 6642 w 10000"/>
                  <a:gd name="connsiteY39" fmla="*/ 7295 h 10000"/>
                  <a:gd name="connsiteX40" fmla="*/ 6568 w 10000"/>
                  <a:gd name="connsiteY40" fmla="*/ 7771 h 10000"/>
                  <a:gd name="connsiteX41" fmla="*/ 6522 w 10000"/>
                  <a:gd name="connsiteY41" fmla="*/ 8229 h 10000"/>
                  <a:gd name="connsiteX42" fmla="*/ 6504 w 10000"/>
                  <a:gd name="connsiteY42" fmla="*/ 8743 h 10000"/>
                  <a:gd name="connsiteX43" fmla="*/ 6504 w 10000"/>
                  <a:gd name="connsiteY43" fmla="*/ 874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000" h="10000">
                    <a:moveTo>
                      <a:pt x="6504" y="8743"/>
                    </a:moveTo>
                    <a:lnTo>
                      <a:pt x="6504" y="8743"/>
                    </a:lnTo>
                    <a:lnTo>
                      <a:pt x="6504" y="8952"/>
                    </a:lnTo>
                    <a:lnTo>
                      <a:pt x="0" y="10000"/>
                    </a:lnTo>
                    <a:lnTo>
                      <a:pt x="0" y="10000"/>
                    </a:lnTo>
                    <a:cubicBezTo>
                      <a:pt x="12" y="9879"/>
                      <a:pt x="25" y="9759"/>
                      <a:pt x="37" y="9638"/>
                    </a:cubicBezTo>
                    <a:cubicBezTo>
                      <a:pt x="52" y="9505"/>
                      <a:pt x="68" y="9371"/>
                      <a:pt x="83" y="9238"/>
                    </a:cubicBezTo>
                    <a:cubicBezTo>
                      <a:pt x="101" y="9117"/>
                      <a:pt x="120" y="8997"/>
                      <a:pt x="138" y="8876"/>
                    </a:cubicBezTo>
                    <a:cubicBezTo>
                      <a:pt x="163" y="8755"/>
                      <a:pt x="33" y="8396"/>
                      <a:pt x="58" y="8275"/>
                    </a:cubicBezTo>
                    <a:cubicBezTo>
                      <a:pt x="86" y="8154"/>
                      <a:pt x="267" y="8273"/>
                      <a:pt x="295" y="8152"/>
                    </a:cubicBezTo>
                    <a:cubicBezTo>
                      <a:pt x="323" y="8031"/>
                      <a:pt x="350" y="7911"/>
                      <a:pt x="378" y="7790"/>
                    </a:cubicBezTo>
                    <a:lnTo>
                      <a:pt x="609" y="7105"/>
                    </a:lnTo>
                    <a:lnTo>
                      <a:pt x="876" y="6381"/>
                    </a:lnTo>
                    <a:lnTo>
                      <a:pt x="1190" y="5733"/>
                    </a:lnTo>
                    <a:lnTo>
                      <a:pt x="1541" y="5048"/>
                    </a:lnTo>
                    <a:lnTo>
                      <a:pt x="1937" y="4400"/>
                    </a:lnTo>
                    <a:lnTo>
                      <a:pt x="2380" y="3790"/>
                    </a:lnTo>
                    <a:lnTo>
                      <a:pt x="2851" y="3181"/>
                    </a:lnTo>
                    <a:lnTo>
                      <a:pt x="3358" y="2590"/>
                    </a:lnTo>
                    <a:lnTo>
                      <a:pt x="3893" y="2019"/>
                    </a:lnTo>
                    <a:lnTo>
                      <a:pt x="4474" y="1486"/>
                    </a:lnTo>
                    <a:lnTo>
                      <a:pt x="5083" y="971"/>
                    </a:lnTo>
                    <a:lnTo>
                      <a:pt x="5729" y="476"/>
                    </a:lnTo>
                    <a:lnTo>
                      <a:pt x="6411" y="0"/>
                    </a:lnTo>
                    <a:lnTo>
                      <a:pt x="9949" y="449"/>
                    </a:lnTo>
                    <a:cubicBezTo>
                      <a:pt x="9966" y="1010"/>
                      <a:pt x="9983" y="1572"/>
                      <a:pt x="10000" y="2133"/>
                    </a:cubicBezTo>
                    <a:lnTo>
                      <a:pt x="10000" y="2133"/>
                    </a:lnTo>
                    <a:lnTo>
                      <a:pt x="9594" y="2457"/>
                    </a:lnTo>
                    <a:lnTo>
                      <a:pt x="9234" y="2781"/>
                    </a:lnTo>
                    <a:lnTo>
                      <a:pt x="8884" y="3143"/>
                    </a:lnTo>
                    <a:lnTo>
                      <a:pt x="8552" y="3505"/>
                    </a:lnTo>
                    <a:lnTo>
                      <a:pt x="8238" y="3905"/>
                    </a:lnTo>
                    <a:lnTo>
                      <a:pt x="7934" y="4305"/>
                    </a:lnTo>
                    <a:lnTo>
                      <a:pt x="7675" y="4686"/>
                    </a:lnTo>
                    <a:cubicBezTo>
                      <a:pt x="7598" y="4819"/>
                      <a:pt x="7522" y="4953"/>
                      <a:pt x="7445" y="5086"/>
                    </a:cubicBezTo>
                    <a:lnTo>
                      <a:pt x="7223" y="5524"/>
                    </a:lnTo>
                    <a:cubicBezTo>
                      <a:pt x="7165" y="5670"/>
                      <a:pt x="7106" y="5816"/>
                      <a:pt x="7048" y="5962"/>
                    </a:cubicBezTo>
                    <a:cubicBezTo>
                      <a:pt x="6990" y="6102"/>
                      <a:pt x="6931" y="6241"/>
                      <a:pt x="6873" y="6381"/>
                    </a:cubicBezTo>
                    <a:lnTo>
                      <a:pt x="6744" y="6857"/>
                    </a:lnTo>
                    <a:lnTo>
                      <a:pt x="6642" y="7295"/>
                    </a:lnTo>
                    <a:cubicBezTo>
                      <a:pt x="6617" y="7454"/>
                      <a:pt x="6593" y="7612"/>
                      <a:pt x="6568" y="7771"/>
                    </a:cubicBezTo>
                    <a:cubicBezTo>
                      <a:pt x="6553" y="7924"/>
                      <a:pt x="6537" y="8076"/>
                      <a:pt x="6522" y="8229"/>
                    </a:cubicBezTo>
                    <a:cubicBezTo>
                      <a:pt x="6516" y="8400"/>
                      <a:pt x="6510" y="8572"/>
                      <a:pt x="6504" y="8743"/>
                    </a:cubicBezTo>
                    <a:lnTo>
                      <a:pt x="6504" y="8743"/>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82"/>
              <p:cNvSpPr>
                <a:spLocks/>
              </p:cNvSpPr>
              <p:nvPr/>
            </p:nvSpPr>
            <p:spPr bwMode="auto">
              <a:xfrm>
                <a:off x="1493341" y="3745578"/>
                <a:ext cx="2091112" cy="1174924"/>
              </a:xfrm>
              <a:custGeom>
                <a:avLst/>
                <a:gdLst>
                  <a:gd name="T0" fmla="*/ 1315 w 1315"/>
                  <a:gd name="T1" fmla="*/ 385 h 705"/>
                  <a:gd name="T2" fmla="*/ 881 w 1315"/>
                  <a:gd name="T3" fmla="*/ 705 h 705"/>
                  <a:gd name="T4" fmla="*/ 881 w 1315"/>
                  <a:gd name="T5" fmla="*/ 705 h 705"/>
                  <a:gd name="T6" fmla="*/ 785 w 1315"/>
                  <a:gd name="T7" fmla="*/ 678 h 705"/>
                  <a:gd name="T8" fmla="*/ 692 w 1315"/>
                  <a:gd name="T9" fmla="*/ 650 h 705"/>
                  <a:gd name="T10" fmla="*/ 603 w 1315"/>
                  <a:gd name="T11" fmla="*/ 620 h 705"/>
                  <a:gd name="T12" fmla="*/ 519 w 1315"/>
                  <a:gd name="T13" fmla="*/ 588 h 705"/>
                  <a:gd name="T14" fmla="*/ 442 w 1315"/>
                  <a:gd name="T15" fmla="*/ 553 h 705"/>
                  <a:gd name="T16" fmla="*/ 370 w 1315"/>
                  <a:gd name="T17" fmla="*/ 517 h 705"/>
                  <a:gd name="T18" fmla="*/ 303 w 1315"/>
                  <a:gd name="T19" fmla="*/ 479 h 705"/>
                  <a:gd name="T20" fmla="*/ 271 w 1315"/>
                  <a:gd name="T21" fmla="*/ 461 h 705"/>
                  <a:gd name="T22" fmla="*/ 241 w 1315"/>
                  <a:gd name="T23" fmla="*/ 440 h 705"/>
                  <a:gd name="T24" fmla="*/ 214 w 1315"/>
                  <a:gd name="T25" fmla="*/ 419 h 705"/>
                  <a:gd name="T26" fmla="*/ 188 w 1315"/>
                  <a:gd name="T27" fmla="*/ 400 h 705"/>
                  <a:gd name="T28" fmla="*/ 161 w 1315"/>
                  <a:gd name="T29" fmla="*/ 379 h 705"/>
                  <a:gd name="T30" fmla="*/ 138 w 1315"/>
                  <a:gd name="T31" fmla="*/ 356 h 705"/>
                  <a:gd name="T32" fmla="*/ 118 w 1315"/>
                  <a:gd name="T33" fmla="*/ 335 h 705"/>
                  <a:gd name="T34" fmla="*/ 97 w 1315"/>
                  <a:gd name="T35" fmla="*/ 315 h 705"/>
                  <a:gd name="T36" fmla="*/ 80 w 1315"/>
                  <a:gd name="T37" fmla="*/ 292 h 705"/>
                  <a:gd name="T38" fmla="*/ 63 w 1315"/>
                  <a:gd name="T39" fmla="*/ 269 h 705"/>
                  <a:gd name="T40" fmla="*/ 49 w 1315"/>
                  <a:gd name="T41" fmla="*/ 246 h 705"/>
                  <a:gd name="T42" fmla="*/ 36 w 1315"/>
                  <a:gd name="T43" fmla="*/ 224 h 705"/>
                  <a:gd name="T44" fmla="*/ 25 w 1315"/>
                  <a:gd name="T45" fmla="*/ 201 h 705"/>
                  <a:gd name="T46" fmla="*/ 15 w 1315"/>
                  <a:gd name="T47" fmla="*/ 178 h 705"/>
                  <a:gd name="T48" fmla="*/ 9 w 1315"/>
                  <a:gd name="T49" fmla="*/ 154 h 705"/>
                  <a:gd name="T50" fmla="*/ 4 w 1315"/>
                  <a:gd name="T51" fmla="*/ 129 h 705"/>
                  <a:gd name="T52" fmla="*/ 2 w 1315"/>
                  <a:gd name="T53" fmla="*/ 106 h 705"/>
                  <a:gd name="T54" fmla="*/ 0 w 1315"/>
                  <a:gd name="T55" fmla="*/ 82 h 705"/>
                  <a:gd name="T56" fmla="*/ 0 w 1315"/>
                  <a:gd name="T57" fmla="*/ 82 h 705"/>
                  <a:gd name="T58" fmla="*/ 2 w 1315"/>
                  <a:gd name="T59" fmla="*/ 55 h 705"/>
                  <a:gd name="T60" fmla="*/ 711 w 1315"/>
                  <a:gd name="T61" fmla="*/ 0 h 705"/>
                  <a:gd name="T62" fmla="*/ 711 w 1315"/>
                  <a:gd name="T63" fmla="*/ 0 h 705"/>
                  <a:gd name="T64" fmla="*/ 715 w 1315"/>
                  <a:gd name="T65" fmla="*/ 15 h 705"/>
                  <a:gd name="T66" fmla="*/ 718 w 1315"/>
                  <a:gd name="T67" fmla="*/ 30 h 705"/>
                  <a:gd name="T68" fmla="*/ 724 w 1315"/>
                  <a:gd name="T69" fmla="*/ 44 h 705"/>
                  <a:gd name="T70" fmla="*/ 732 w 1315"/>
                  <a:gd name="T71" fmla="*/ 59 h 705"/>
                  <a:gd name="T72" fmla="*/ 747 w 1315"/>
                  <a:gd name="T73" fmla="*/ 89 h 705"/>
                  <a:gd name="T74" fmla="*/ 768 w 1315"/>
                  <a:gd name="T75" fmla="*/ 116 h 705"/>
                  <a:gd name="T76" fmla="*/ 794 w 1315"/>
                  <a:gd name="T77" fmla="*/ 144 h 705"/>
                  <a:gd name="T78" fmla="*/ 825 w 1315"/>
                  <a:gd name="T79" fmla="*/ 171 h 705"/>
                  <a:gd name="T80" fmla="*/ 857 w 1315"/>
                  <a:gd name="T81" fmla="*/ 197 h 705"/>
                  <a:gd name="T82" fmla="*/ 895 w 1315"/>
                  <a:gd name="T83" fmla="*/ 222 h 705"/>
                  <a:gd name="T84" fmla="*/ 936 w 1315"/>
                  <a:gd name="T85" fmla="*/ 246 h 705"/>
                  <a:gd name="T86" fmla="*/ 980 w 1315"/>
                  <a:gd name="T87" fmla="*/ 269 h 705"/>
                  <a:gd name="T88" fmla="*/ 1029 w 1315"/>
                  <a:gd name="T89" fmla="*/ 292 h 705"/>
                  <a:gd name="T90" fmla="*/ 1080 w 1315"/>
                  <a:gd name="T91" fmla="*/ 313 h 705"/>
                  <a:gd name="T92" fmla="*/ 1135 w 1315"/>
                  <a:gd name="T93" fmla="*/ 332 h 705"/>
                  <a:gd name="T94" fmla="*/ 1192 w 1315"/>
                  <a:gd name="T95" fmla="*/ 351 h 705"/>
                  <a:gd name="T96" fmla="*/ 1253 w 1315"/>
                  <a:gd name="T97" fmla="*/ 368 h 705"/>
                  <a:gd name="T98" fmla="*/ 1315 w 1315"/>
                  <a:gd name="T99" fmla="*/ 385 h 705"/>
                  <a:gd name="T100" fmla="*/ 1315 w 1315"/>
                  <a:gd name="T101" fmla="*/ 385 h 705"/>
                  <a:gd name="connsiteX0" fmla="*/ 10000 w 10000"/>
                  <a:gd name="connsiteY0" fmla="*/ 5461 h 10000"/>
                  <a:gd name="connsiteX1" fmla="*/ 6700 w 10000"/>
                  <a:gd name="connsiteY1" fmla="*/ 10000 h 10000"/>
                  <a:gd name="connsiteX2" fmla="*/ 6700 w 10000"/>
                  <a:gd name="connsiteY2" fmla="*/ 10000 h 10000"/>
                  <a:gd name="connsiteX3" fmla="*/ 5970 w 10000"/>
                  <a:gd name="connsiteY3" fmla="*/ 9617 h 10000"/>
                  <a:gd name="connsiteX4" fmla="*/ 5262 w 10000"/>
                  <a:gd name="connsiteY4" fmla="*/ 9220 h 10000"/>
                  <a:gd name="connsiteX5" fmla="*/ 4586 w 10000"/>
                  <a:gd name="connsiteY5" fmla="*/ 8794 h 10000"/>
                  <a:gd name="connsiteX6" fmla="*/ 3947 w 10000"/>
                  <a:gd name="connsiteY6" fmla="*/ 8340 h 10000"/>
                  <a:gd name="connsiteX7" fmla="*/ 3361 w 10000"/>
                  <a:gd name="connsiteY7" fmla="*/ 7844 h 10000"/>
                  <a:gd name="connsiteX8" fmla="*/ 2814 w 10000"/>
                  <a:gd name="connsiteY8" fmla="*/ 7333 h 10000"/>
                  <a:gd name="connsiteX9" fmla="*/ 2304 w 10000"/>
                  <a:gd name="connsiteY9" fmla="*/ 6794 h 10000"/>
                  <a:gd name="connsiteX10" fmla="*/ 2061 w 10000"/>
                  <a:gd name="connsiteY10" fmla="*/ 6539 h 10000"/>
                  <a:gd name="connsiteX11" fmla="*/ 1833 w 10000"/>
                  <a:gd name="connsiteY11" fmla="*/ 6241 h 10000"/>
                  <a:gd name="connsiteX12" fmla="*/ 1627 w 10000"/>
                  <a:gd name="connsiteY12" fmla="*/ 5943 h 10000"/>
                  <a:gd name="connsiteX13" fmla="*/ 1430 w 10000"/>
                  <a:gd name="connsiteY13" fmla="*/ 5674 h 10000"/>
                  <a:gd name="connsiteX14" fmla="*/ 1224 w 10000"/>
                  <a:gd name="connsiteY14" fmla="*/ 5376 h 10000"/>
                  <a:gd name="connsiteX15" fmla="*/ 1049 w 10000"/>
                  <a:gd name="connsiteY15" fmla="*/ 5050 h 10000"/>
                  <a:gd name="connsiteX16" fmla="*/ 897 w 10000"/>
                  <a:gd name="connsiteY16" fmla="*/ 4752 h 10000"/>
                  <a:gd name="connsiteX17" fmla="*/ 738 w 10000"/>
                  <a:gd name="connsiteY17" fmla="*/ 4468 h 10000"/>
                  <a:gd name="connsiteX18" fmla="*/ 608 w 10000"/>
                  <a:gd name="connsiteY18" fmla="*/ 4142 h 10000"/>
                  <a:gd name="connsiteX19" fmla="*/ 479 w 10000"/>
                  <a:gd name="connsiteY19" fmla="*/ 3816 h 10000"/>
                  <a:gd name="connsiteX20" fmla="*/ 373 w 10000"/>
                  <a:gd name="connsiteY20" fmla="*/ 3489 h 10000"/>
                  <a:gd name="connsiteX21" fmla="*/ 274 w 10000"/>
                  <a:gd name="connsiteY21" fmla="*/ 3177 h 10000"/>
                  <a:gd name="connsiteX22" fmla="*/ 190 w 10000"/>
                  <a:gd name="connsiteY22" fmla="*/ 2851 h 10000"/>
                  <a:gd name="connsiteX23" fmla="*/ 114 w 10000"/>
                  <a:gd name="connsiteY23" fmla="*/ 2525 h 10000"/>
                  <a:gd name="connsiteX24" fmla="*/ 68 w 10000"/>
                  <a:gd name="connsiteY24" fmla="*/ 2184 h 10000"/>
                  <a:gd name="connsiteX25" fmla="*/ 30 w 10000"/>
                  <a:gd name="connsiteY25" fmla="*/ 1830 h 10000"/>
                  <a:gd name="connsiteX26" fmla="*/ 15 w 10000"/>
                  <a:gd name="connsiteY26" fmla="*/ 1504 h 10000"/>
                  <a:gd name="connsiteX27" fmla="*/ 0 w 10000"/>
                  <a:gd name="connsiteY27" fmla="*/ 1163 h 10000"/>
                  <a:gd name="connsiteX28" fmla="*/ 0 w 10000"/>
                  <a:gd name="connsiteY28" fmla="*/ 1163 h 10000"/>
                  <a:gd name="connsiteX29" fmla="*/ 15 w 10000"/>
                  <a:gd name="connsiteY29" fmla="*/ 780 h 10000"/>
                  <a:gd name="connsiteX30" fmla="*/ 5407 w 10000"/>
                  <a:gd name="connsiteY30" fmla="*/ 0 h 10000"/>
                  <a:gd name="connsiteX31" fmla="*/ 5407 w 10000"/>
                  <a:gd name="connsiteY31" fmla="*/ 0 h 10000"/>
                  <a:gd name="connsiteX32" fmla="*/ 5437 w 10000"/>
                  <a:gd name="connsiteY32" fmla="*/ 213 h 10000"/>
                  <a:gd name="connsiteX33" fmla="*/ 5460 w 10000"/>
                  <a:gd name="connsiteY33" fmla="*/ 426 h 10000"/>
                  <a:gd name="connsiteX34" fmla="*/ 5506 w 10000"/>
                  <a:gd name="connsiteY34" fmla="*/ 624 h 10000"/>
                  <a:gd name="connsiteX35" fmla="*/ 5567 w 10000"/>
                  <a:gd name="connsiteY35" fmla="*/ 837 h 10000"/>
                  <a:gd name="connsiteX36" fmla="*/ 5681 w 10000"/>
                  <a:gd name="connsiteY36" fmla="*/ 1262 h 10000"/>
                  <a:gd name="connsiteX37" fmla="*/ 5840 w 10000"/>
                  <a:gd name="connsiteY37" fmla="*/ 1645 h 10000"/>
                  <a:gd name="connsiteX38" fmla="*/ 6038 w 10000"/>
                  <a:gd name="connsiteY38" fmla="*/ 2043 h 10000"/>
                  <a:gd name="connsiteX39" fmla="*/ 6274 w 10000"/>
                  <a:gd name="connsiteY39" fmla="*/ 2426 h 10000"/>
                  <a:gd name="connsiteX40" fmla="*/ 6517 w 10000"/>
                  <a:gd name="connsiteY40" fmla="*/ 2794 h 10000"/>
                  <a:gd name="connsiteX41" fmla="*/ 6806 w 10000"/>
                  <a:gd name="connsiteY41" fmla="*/ 3149 h 10000"/>
                  <a:gd name="connsiteX42" fmla="*/ 7118 w 10000"/>
                  <a:gd name="connsiteY42" fmla="*/ 3489 h 10000"/>
                  <a:gd name="connsiteX43" fmla="*/ 7452 w 10000"/>
                  <a:gd name="connsiteY43" fmla="*/ 3816 h 10000"/>
                  <a:gd name="connsiteX44" fmla="*/ 7825 w 10000"/>
                  <a:gd name="connsiteY44" fmla="*/ 4142 h 10000"/>
                  <a:gd name="connsiteX45" fmla="*/ 8213 w 10000"/>
                  <a:gd name="connsiteY45" fmla="*/ 4440 h 10000"/>
                  <a:gd name="connsiteX46" fmla="*/ 8631 w 10000"/>
                  <a:gd name="connsiteY46" fmla="*/ 4709 h 10000"/>
                  <a:gd name="connsiteX47" fmla="*/ 9065 w 10000"/>
                  <a:gd name="connsiteY47" fmla="*/ 4979 h 10000"/>
                  <a:gd name="connsiteX48" fmla="*/ 9991 w 10000"/>
                  <a:gd name="connsiteY48" fmla="*/ 4150 h 10000"/>
                  <a:gd name="connsiteX49" fmla="*/ 10000 w 10000"/>
                  <a:gd name="connsiteY49" fmla="*/ 5461 h 10000"/>
                  <a:gd name="connsiteX50" fmla="*/ 10000 w 10000"/>
                  <a:gd name="connsiteY50" fmla="*/ 5461 h 10000"/>
                  <a:gd name="connsiteX0" fmla="*/ 10017 w 10017"/>
                  <a:gd name="connsiteY0" fmla="*/ 5959 h 10498"/>
                  <a:gd name="connsiteX1" fmla="*/ 6717 w 10017"/>
                  <a:gd name="connsiteY1" fmla="*/ 10498 h 10498"/>
                  <a:gd name="connsiteX2" fmla="*/ 6717 w 10017"/>
                  <a:gd name="connsiteY2" fmla="*/ 10498 h 10498"/>
                  <a:gd name="connsiteX3" fmla="*/ 5987 w 10017"/>
                  <a:gd name="connsiteY3" fmla="*/ 10115 h 10498"/>
                  <a:gd name="connsiteX4" fmla="*/ 5279 w 10017"/>
                  <a:gd name="connsiteY4" fmla="*/ 9718 h 10498"/>
                  <a:gd name="connsiteX5" fmla="*/ 4603 w 10017"/>
                  <a:gd name="connsiteY5" fmla="*/ 9292 h 10498"/>
                  <a:gd name="connsiteX6" fmla="*/ 3964 w 10017"/>
                  <a:gd name="connsiteY6" fmla="*/ 8838 h 10498"/>
                  <a:gd name="connsiteX7" fmla="*/ 3378 w 10017"/>
                  <a:gd name="connsiteY7" fmla="*/ 8342 h 10498"/>
                  <a:gd name="connsiteX8" fmla="*/ 2831 w 10017"/>
                  <a:gd name="connsiteY8" fmla="*/ 7831 h 10498"/>
                  <a:gd name="connsiteX9" fmla="*/ 2321 w 10017"/>
                  <a:gd name="connsiteY9" fmla="*/ 7292 h 10498"/>
                  <a:gd name="connsiteX10" fmla="*/ 2078 w 10017"/>
                  <a:gd name="connsiteY10" fmla="*/ 7037 h 10498"/>
                  <a:gd name="connsiteX11" fmla="*/ 1850 w 10017"/>
                  <a:gd name="connsiteY11" fmla="*/ 6739 h 10498"/>
                  <a:gd name="connsiteX12" fmla="*/ 1644 w 10017"/>
                  <a:gd name="connsiteY12" fmla="*/ 6441 h 10498"/>
                  <a:gd name="connsiteX13" fmla="*/ 1447 w 10017"/>
                  <a:gd name="connsiteY13" fmla="*/ 6172 h 10498"/>
                  <a:gd name="connsiteX14" fmla="*/ 1241 w 10017"/>
                  <a:gd name="connsiteY14" fmla="*/ 5874 h 10498"/>
                  <a:gd name="connsiteX15" fmla="*/ 1066 w 10017"/>
                  <a:gd name="connsiteY15" fmla="*/ 5548 h 10498"/>
                  <a:gd name="connsiteX16" fmla="*/ 914 w 10017"/>
                  <a:gd name="connsiteY16" fmla="*/ 5250 h 10498"/>
                  <a:gd name="connsiteX17" fmla="*/ 755 w 10017"/>
                  <a:gd name="connsiteY17" fmla="*/ 4966 h 10498"/>
                  <a:gd name="connsiteX18" fmla="*/ 625 w 10017"/>
                  <a:gd name="connsiteY18" fmla="*/ 4640 h 10498"/>
                  <a:gd name="connsiteX19" fmla="*/ 496 w 10017"/>
                  <a:gd name="connsiteY19" fmla="*/ 4314 h 10498"/>
                  <a:gd name="connsiteX20" fmla="*/ 390 w 10017"/>
                  <a:gd name="connsiteY20" fmla="*/ 3987 h 10498"/>
                  <a:gd name="connsiteX21" fmla="*/ 291 w 10017"/>
                  <a:gd name="connsiteY21" fmla="*/ 3675 h 10498"/>
                  <a:gd name="connsiteX22" fmla="*/ 207 w 10017"/>
                  <a:gd name="connsiteY22" fmla="*/ 3349 h 10498"/>
                  <a:gd name="connsiteX23" fmla="*/ 131 w 10017"/>
                  <a:gd name="connsiteY23" fmla="*/ 3023 h 10498"/>
                  <a:gd name="connsiteX24" fmla="*/ 85 w 10017"/>
                  <a:gd name="connsiteY24" fmla="*/ 2682 h 10498"/>
                  <a:gd name="connsiteX25" fmla="*/ 47 w 10017"/>
                  <a:gd name="connsiteY25" fmla="*/ 2328 h 10498"/>
                  <a:gd name="connsiteX26" fmla="*/ 32 w 10017"/>
                  <a:gd name="connsiteY26" fmla="*/ 2002 h 10498"/>
                  <a:gd name="connsiteX27" fmla="*/ 17 w 10017"/>
                  <a:gd name="connsiteY27" fmla="*/ 1661 h 10498"/>
                  <a:gd name="connsiteX28" fmla="*/ 17 w 10017"/>
                  <a:gd name="connsiteY28" fmla="*/ 1661 h 10498"/>
                  <a:gd name="connsiteX29" fmla="*/ 0 w 10017"/>
                  <a:gd name="connsiteY29" fmla="*/ 0 h 10498"/>
                  <a:gd name="connsiteX30" fmla="*/ 5424 w 10017"/>
                  <a:gd name="connsiteY30" fmla="*/ 498 h 10498"/>
                  <a:gd name="connsiteX31" fmla="*/ 5424 w 10017"/>
                  <a:gd name="connsiteY31" fmla="*/ 498 h 10498"/>
                  <a:gd name="connsiteX32" fmla="*/ 5454 w 10017"/>
                  <a:gd name="connsiteY32" fmla="*/ 711 h 10498"/>
                  <a:gd name="connsiteX33" fmla="*/ 5477 w 10017"/>
                  <a:gd name="connsiteY33" fmla="*/ 924 h 10498"/>
                  <a:gd name="connsiteX34" fmla="*/ 5523 w 10017"/>
                  <a:gd name="connsiteY34" fmla="*/ 1122 h 10498"/>
                  <a:gd name="connsiteX35" fmla="*/ 5584 w 10017"/>
                  <a:gd name="connsiteY35" fmla="*/ 1335 h 10498"/>
                  <a:gd name="connsiteX36" fmla="*/ 5698 w 10017"/>
                  <a:gd name="connsiteY36" fmla="*/ 1760 h 10498"/>
                  <a:gd name="connsiteX37" fmla="*/ 5857 w 10017"/>
                  <a:gd name="connsiteY37" fmla="*/ 2143 h 10498"/>
                  <a:gd name="connsiteX38" fmla="*/ 6055 w 10017"/>
                  <a:gd name="connsiteY38" fmla="*/ 2541 h 10498"/>
                  <a:gd name="connsiteX39" fmla="*/ 6291 w 10017"/>
                  <a:gd name="connsiteY39" fmla="*/ 2924 h 10498"/>
                  <a:gd name="connsiteX40" fmla="*/ 6534 w 10017"/>
                  <a:gd name="connsiteY40" fmla="*/ 3292 h 10498"/>
                  <a:gd name="connsiteX41" fmla="*/ 6823 w 10017"/>
                  <a:gd name="connsiteY41" fmla="*/ 3647 h 10498"/>
                  <a:gd name="connsiteX42" fmla="*/ 7135 w 10017"/>
                  <a:gd name="connsiteY42" fmla="*/ 3987 h 10498"/>
                  <a:gd name="connsiteX43" fmla="*/ 7469 w 10017"/>
                  <a:gd name="connsiteY43" fmla="*/ 4314 h 10498"/>
                  <a:gd name="connsiteX44" fmla="*/ 7842 w 10017"/>
                  <a:gd name="connsiteY44" fmla="*/ 4640 h 10498"/>
                  <a:gd name="connsiteX45" fmla="*/ 8230 w 10017"/>
                  <a:gd name="connsiteY45" fmla="*/ 4938 h 10498"/>
                  <a:gd name="connsiteX46" fmla="*/ 8648 w 10017"/>
                  <a:gd name="connsiteY46" fmla="*/ 5207 h 10498"/>
                  <a:gd name="connsiteX47" fmla="*/ 9082 w 10017"/>
                  <a:gd name="connsiteY47" fmla="*/ 5477 h 10498"/>
                  <a:gd name="connsiteX48" fmla="*/ 10008 w 10017"/>
                  <a:gd name="connsiteY48" fmla="*/ 4648 h 10498"/>
                  <a:gd name="connsiteX49" fmla="*/ 10017 w 10017"/>
                  <a:gd name="connsiteY49" fmla="*/ 5959 h 10498"/>
                  <a:gd name="connsiteX50" fmla="*/ 10017 w 10017"/>
                  <a:gd name="connsiteY50" fmla="*/ 5959 h 1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017" h="10498">
                    <a:moveTo>
                      <a:pt x="10017" y="5959"/>
                    </a:moveTo>
                    <a:lnTo>
                      <a:pt x="6717" y="10498"/>
                    </a:lnTo>
                    <a:lnTo>
                      <a:pt x="6717" y="10498"/>
                    </a:lnTo>
                    <a:lnTo>
                      <a:pt x="5987" y="10115"/>
                    </a:lnTo>
                    <a:lnTo>
                      <a:pt x="5279" y="9718"/>
                    </a:lnTo>
                    <a:lnTo>
                      <a:pt x="4603" y="9292"/>
                    </a:lnTo>
                    <a:lnTo>
                      <a:pt x="3964" y="8838"/>
                    </a:lnTo>
                    <a:lnTo>
                      <a:pt x="3378" y="8342"/>
                    </a:lnTo>
                    <a:lnTo>
                      <a:pt x="2831" y="7831"/>
                    </a:lnTo>
                    <a:lnTo>
                      <a:pt x="2321" y="7292"/>
                    </a:lnTo>
                    <a:lnTo>
                      <a:pt x="2078" y="7037"/>
                    </a:lnTo>
                    <a:lnTo>
                      <a:pt x="1850" y="6739"/>
                    </a:lnTo>
                    <a:cubicBezTo>
                      <a:pt x="1781" y="6640"/>
                      <a:pt x="1713" y="6540"/>
                      <a:pt x="1644" y="6441"/>
                    </a:cubicBezTo>
                    <a:lnTo>
                      <a:pt x="1447" y="6172"/>
                    </a:lnTo>
                    <a:cubicBezTo>
                      <a:pt x="1378" y="6073"/>
                      <a:pt x="1310" y="5973"/>
                      <a:pt x="1241" y="5874"/>
                    </a:cubicBezTo>
                    <a:cubicBezTo>
                      <a:pt x="1183" y="5765"/>
                      <a:pt x="1124" y="5657"/>
                      <a:pt x="1066" y="5548"/>
                    </a:cubicBezTo>
                    <a:cubicBezTo>
                      <a:pt x="1015" y="5449"/>
                      <a:pt x="965" y="5349"/>
                      <a:pt x="914" y="5250"/>
                    </a:cubicBezTo>
                    <a:lnTo>
                      <a:pt x="755" y="4966"/>
                    </a:lnTo>
                    <a:cubicBezTo>
                      <a:pt x="712" y="4857"/>
                      <a:pt x="668" y="4749"/>
                      <a:pt x="625" y="4640"/>
                    </a:cubicBezTo>
                    <a:lnTo>
                      <a:pt x="496" y="4314"/>
                    </a:lnTo>
                    <a:cubicBezTo>
                      <a:pt x="461" y="4205"/>
                      <a:pt x="425" y="4096"/>
                      <a:pt x="390" y="3987"/>
                    </a:cubicBezTo>
                    <a:lnTo>
                      <a:pt x="291" y="3675"/>
                    </a:lnTo>
                    <a:cubicBezTo>
                      <a:pt x="263" y="3566"/>
                      <a:pt x="235" y="3458"/>
                      <a:pt x="207" y="3349"/>
                    </a:cubicBezTo>
                    <a:cubicBezTo>
                      <a:pt x="182" y="3240"/>
                      <a:pt x="156" y="3132"/>
                      <a:pt x="131" y="3023"/>
                    </a:cubicBezTo>
                    <a:cubicBezTo>
                      <a:pt x="116" y="2909"/>
                      <a:pt x="100" y="2796"/>
                      <a:pt x="85" y="2682"/>
                    </a:cubicBezTo>
                    <a:cubicBezTo>
                      <a:pt x="72" y="2564"/>
                      <a:pt x="60" y="2446"/>
                      <a:pt x="47" y="2328"/>
                    </a:cubicBezTo>
                    <a:cubicBezTo>
                      <a:pt x="42" y="2219"/>
                      <a:pt x="37" y="2111"/>
                      <a:pt x="32" y="2002"/>
                    </a:cubicBezTo>
                    <a:cubicBezTo>
                      <a:pt x="27" y="1888"/>
                      <a:pt x="22" y="1775"/>
                      <a:pt x="17" y="1661"/>
                    </a:cubicBezTo>
                    <a:lnTo>
                      <a:pt x="17" y="1661"/>
                    </a:lnTo>
                    <a:cubicBezTo>
                      <a:pt x="22" y="1533"/>
                      <a:pt x="-5" y="128"/>
                      <a:pt x="0" y="0"/>
                    </a:cubicBezTo>
                    <a:lnTo>
                      <a:pt x="5424" y="498"/>
                    </a:lnTo>
                    <a:lnTo>
                      <a:pt x="5424" y="498"/>
                    </a:lnTo>
                    <a:lnTo>
                      <a:pt x="5454" y="711"/>
                    </a:lnTo>
                    <a:cubicBezTo>
                      <a:pt x="5462" y="782"/>
                      <a:pt x="5469" y="853"/>
                      <a:pt x="5477" y="924"/>
                    </a:cubicBezTo>
                    <a:cubicBezTo>
                      <a:pt x="5492" y="990"/>
                      <a:pt x="5508" y="1056"/>
                      <a:pt x="5523" y="1122"/>
                    </a:cubicBezTo>
                    <a:cubicBezTo>
                      <a:pt x="5543" y="1193"/>
                      <a:pt x="5564" y="1264"/>
                      <a:pt x="5584" y="1335"/>
                    </a:cubicBezTo>
                    <a:lnTo>
                      <a:pt x="5698" y="1760"/>
                    </a:lnTo>
                    <a:lnTo>
                      <a:pt x="5857" y="2143"/>
                    </a:lnTo>
                    <a:lnTo>
                      <a:pt x="6055" y="2541"/>
                    </a:lnTo>
                    <a:lnTo>
                      <a:pt x="6291" y="2924"/>
                    </a:lnTo>
                    <a:lnTo>
                      <a:pt x="6534" y="3292"/>
                    </a:lnTo>
                    <a:lnTo>
                      <a:pt x="6823" y="3647"/>
                    </a:lnTo>
                    <a:lnTo>
                      <a:pt x="7135" y="3987"/>
                    </a:lnTo>
                    <a:lnTo>
                      <a:pt x="7469" y="4314"/>
                    </a:lnTo>
                    <a:lnTo>
                      <a:pt x="7842" y="4640"/>
                    </a:lnTo>
                    <a:lnTo>
                      <a:pt x="8230" y="4938"/>
                    </a:lnTo>
                    <a:lnTo>
                      <a:pt x="8648" y="5207"/>
                    </a:lnTo>
                    <a:lnTo>
                      <a:pt x="9082" y="5477"/>
                    </a:lnTo>
                    <a:lnTo>
                      <a:pt x="10008" y="4648"/>
                    </a:lnTo>
                    <a:lnTo>
                      <a:pt x="10017" y="5959"/>
                    </a:lnTo>
                    <a:lnTo>
                      <a:pt x="10017" y="5959"/>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83"/>
              <p:cNvSpPr>
                <a:spLocks/>
              </p:cNvSpPr>
              <p:nvPr/>
            </p:nvSpPr>
            <p:spPr bwMode="auto">
              <a:xfrm>
                <a:off x="2935165" y="4420439"/>
                <a:ext cx="3433763" cy="701675"/>
              </a:xfrm>
              <a:custGeom>
                <a:avLst/>
                <a:gdLst>
                  <a:gd name="T0" fmla="*/ 1082 w 2163"/>
                  <a:gd name="T1" fmla="*/ 67 h 442"/>
                  <a:gd name="T2" fmla="*/ 1082 w 2163"/>
                  <a:gd name="T3" fmla="*/ 67 h 442"/>
                  <a:gd name="T4" fmla="*/ 1170 w 2163"/>
                  <a:gd name="T5" fmla="*/ 65 h 442"/>
                  <a:gd name="T6" fmla="*/ 1255 w 2163"/>
                  <a:gd name="T7" fmla="*/ 63 h 442"/>
                  <a:gd name="T8" fmla="*/ 1340 w 2163"/>
                  <a:gd name="T9" fmla="*/ 57 h 442"/>
                  <a:gd name="T10" fmla="*/ 1422 w 2163"/>
                  <a:gd name="T11" fmla="*/ 50 h 442"/>
                  <a:gd name="T12" fmla="*/ 1501 w 2163"/>
                  <a:gd name="T13" fmla="*/ 40 h 442"/>
                  <a:gd name="T14" fmla="*/ 1579 w 2163"/>
                  <a:gd name="T15" fmla="*/ 29 h 442"/>
                  <a:gd name="T16" fmla="*/ 1653 w 2163"/>
                  <a:gd name="T17" fmla="*/ 16 h 442"/>
                  <a:gd name="T18" fmla="*/ 1725 w 2163"/>
                  <a:gd name="T19" fmla="*/ 0 h 442"/>
                  <a:gd name="T20" fmla="*/ 2163 w 2163"/>
                  <a:gd name="T21" fmla="*/ 324 h 442"/>
                  <a:gd name="T22" fmla="*/ 2163 w 2163"/>
                  <a:gd name="T23" fmla="*/ 324 h 442"/>
                  <a:gd name="T24" fmla="*/ 2043 w 2163"/>
                  <a:gd name="T25" fmla="*/ 351 h 442"/>
                  <a:gd name="T26" fmla="*/ 1920 w 2163"/>
                  <a:gd name="T27" fmla="*/ 374 h 442"/>
                  <a:gd name="T28" fmla="*/ 1791 w 2163"/>
                  <a:gd name="T29" fmla="*/ 395 h 442"/>
                  <a:gd name="T30" fmla="*/ 1657 w 2163"/>
                  <a:gd name="T31" fmla="*/ 412 h 442"/>
                  <a:gd name="T32" fmla="*/ 1520 w 2163"/>
                  <a:gd name="T33" fmla="*/ 425 h 442"/>
                  <a:gd name="T34" fmla="*/ 1380 w 2163"/>
                  <a:gd name="T35" fmla="*/ 434 h 442"/>
                  <a:gd name="T36" fmla="*/ 1236 w 2163"/>
                  <a:gd name="T37" fmla="*/ 440 h 442"/>
                  <a:gd name="T38" fmla="*/ 1088 w 2163"/>
                  <a:gd name="T39" fmla="*/ 442 h 442"/>
                  <a:gd name="T40" fmla="*/ 1088 w 2163"/>
                  <a:gd name="T41" fmla="*/ 442 h 442"/>
                  <a:gd name="T42" fmla="*/ 938 w 2163"/>
                  <a:gd name="T43" fmla="*/ 440 h 442"/>
                  <a:gd name="T44" fmla="*/ 792 w 2163"/>
                  <a:gd name="T45" fmla="*/ 434 h 442"/>
                  <a:gd name="T46" fmla="*/ 650 w 2163"/>
                  <a:gd name="T47" fmla="*/ 423 h 442"/>
                  <a:gd name="T48" fmla="*/ 510 w 2163"/>
                  <a:gd name="T49" fmla="*/ 410 h 442"/>
                  <a:gd name="T50" fmla="*/ 375 w 2163"/>
                  <a:gd name="T51" fmla="*/ 393 h 442"/>
                  <a:gd name="T52" fmla="*/ 246 w 2163"/>
                  <a:gd name="T53" fmla="*/ 372 h 442"/>
                  <a:gd name="T54" fmla="*/ 119 w 2163"/>
                  <a:gd name="T55" fmla="*/ 347 h 442"/>
                  <a:gd name="T56" fmla="*/ 0 w 2163"/>
                  <a:gd name="T57" fmla="*/ 321 h 442"/>
                  <a:gd name="T58" fmla="*/ 434 w 2163"/>
                  <a:gd name="T59" fmla="*/ 0 h 442"/>
                  <a:gd name="T60" fmla="*/ 434 w 2163"/>
                  <a:gd name="T61" fmla="*/ 0 h 442"/>
                  <a:gd name="T62" fmla="*/ 508 w 2163"/>
                  <a:gd name="T63" fmla="*/ 16 h 442"/>
                  <a:gd name="T64" fmla="*/ 582 w 2163"/>
                  <a:gd name="T65" fmla="*/ 29 h 442"/>
                  <a:gd name="T66" fmla="*/ 662 w 2163"/>
                  <a:gd name="T67" fmla="*/ 40 h 442"/>
                  <a:gd name="T68" fmla="*/ 741 w 2163"/>
                  <a:gd name="T69" fmla="*/ 50 h 442"/>
                  <a:gd name="T70" fmla="*/ 825 w 2163"/>
                  <a:gd name="T71" fmla="*/ 57 h 442"/>
                  <a:gd name="T72" fmla="*/ 908 w 2163"/>
                  <a:gd name="T73" fmla="*/ 63 h 442"/>
                  <a:gd name="T74" fmla="*/ 995 w 2163"/>
                  <a:gd name="T75" fmla="*/ 65 h 442"/>
                  <a:gd name="T76" fmla="*/ 1082 w 2163"/>
                  <a:gd name="T77" fmla="*/ 67 h 442"/>
                  <a:gd name="T78" fmla="*/ 1082 w 2163"/>
                  <a:gd name="T79" fmla="*/ 67 h 442"/>
                  <a:gd name="connsiteX0" fmla="*/ 5002 w 10000"/>
                  <a:gd name="connsiteY0" fmla="*/ 1516 h 10000"/>
                  <a:gd name="connsiteX1" fmla="*/ 5002 w 10000"/>
                  <a:gd name="connsiteY1" fmla="*/ 1516 h 10000"/>
                  <a:gd name="connsiteX2" fmla="*/ 5409 w 10000"/>
                  <a:gd name="connsiteY2" fmla="*/ 1471 h 10000"/>
                  <a:gd name="connsiteX3" fmla="*/ 5802 w 10000"/>
                  <a:gd name="connsiteY3" fmla="*/ 1425 h 10000"/>
                  <a:gd name="connsiteX4" fmla="*/ 6195 w 10000"/>
                  <a:gd name="connsiteY4" fmla="*/ 1290 h 10000"/>
                  <a:gd name="connsiteX5" fmla="*/ 6574 w 10000"/>
                  <a:gd name="connsiteY5" fmla="*/ 1131 h 10000"/>
                  <a:gd name="connsiteX6" fmla="*/ 6939 w 10000"/>
                  <a:gd name="connsiteY6" fmla="*/ 905 h 10000"/>
                  <a:gd name="connsiteX7" fmla="*/ 7300 w 10000"/>
                  <a:gd name="connsiteY7" fmla="*/ 656 h 10000"/>
                  <a:gd name="connsiteX8" fmla="*/ 7642 w 10000"/>
                  <a:gd name="connsiteY8" fmla="*/ 362 h 10000"/>
                  <a:gd name="connsiteX9" fmla="*/ 7975 w 10000"/>
                  <a:gd name="connsiteY9" fmla="*/ 0 h 10000"/>
                  <a:gd name="connsiteX10" fmla="*/ 9645 w 10000"/>
                  <a:gd name="connsiteY10" fmla="*/ 6166 h 10000"/>
                  <a:gd name="connsiteX11" fmla="*/ 10000 w 10000"/>
                  <a:gd name="connsiteY11" fmla="*/ 7330 h 10000"/>
                  <a:gd name="connsiteX12" fmla="*/ 10000 w 10000"/>
                  <a:gd name="connsiteY12" fmla="*/ 7330 h 10000"/>
                  <a:gd name="connsiteX13" fmla="*/ 9445 w 10000"/>
                  <a:gd name="connsiteY13" fmla="*/ 7941 h 10000"/>
                  <a:gd name="connsiteX14" fmla="*/ 8877 w 10000"/>
                  <a:gd name="connsiteY14" fmla="*/ 8462 h 10000"/>
                  <a:gd name="connsiteX15" fmla="*/ 8280 w 10000"/>
                  <a:gd name="connsiteY15" fmla="*/ 8937 h 10000"/>
                  <a:gd name="connsiteX16" fmla="*/ 7661 w 10000"/>
                  <a:gd name="connsiteY16" fmla="*/ 9321 h 10000"/>
                  <a:gd name="connsiteX17" fmla="*/ 7027 w 10000"/>
                  <a:gd name="connsiteY17" fmla="*/ 9615 h 10000"/>
                  <a:gd name="connsiteX18" fmla="*/ 6380 w 10000"/>
                  <a:gd name="connsiteY18" fmla="*/ 9819 h 10000"/>
                  <a:gd name="connsiteX19" fmla="*/ 5714 w 10000"/>
                  <a:gd name="connsiteY19" fmla="*/ 9955 h 10000"/>
                  <a:gd name="connsiteX20" fmla="*/ 5030 w 10000"/>
                  <a:gd name="connsiteY20" fmla="*/ 10000 h 10000"/>
                  <a:gd name="connsiteX21" fmla="*/ 5030 w 10000"/>
                  <a:gd name="connsiteY21" fmla="*/ 10000 h 10000"/>
                  <a:gd name="connsiteX22" fmla="*/ 4337 w 10000"/>
                  <a:gd name="connsiteY22" fmla="*/ 9955 h 10000"/>
                  <a:gd name="connsiteX23" fmla="*/ 3662 w 10000"/>
                  <a:gd name="connsiteY23" fmla="*/ 9819 h 10000"/>
                  <a:gd name="connsiteX24" fmla="*/ 3005 w 10000"/>
                  <a:gd name="connsiteY24" fmla="*/ 9570 h 10000"/>
                  <a:gd name="connsiteX25" fmla="*/ 2358 w 10000"/>
                  <a:gd name="connsiteY25" fmla="*/ 9276 h 10000"/>
                  <a:gd name="connsiteX26" fmla="*/ 1734 w 10000"/>
                  <a:gd name="connsiteY26" fmla="*/ 8891 h 10000"/>
                  <a:gd name="connsiteX27" fmla="*/ 1137 w 10000"/>
                  <a:gd name="connsiteY27" fmla="*/ 8416 h 10000"/>
                  <a:gd name="connsiteX28" fmla="*/ 550 w 10000"/>
                  <a:gd name="connsiteY28" fmla="*/ 7851 h 10000"/>
                  <a:gd name="connsiteX29" fmla="*/ 0 w 10000"/>
                  <a:gd name="connsiteY29" fmla="*/ 7262 h 10000"/>
                  <a:gd name="connsiteX30" fmla="*/ 2006 w 10000"/>
                  <a:gd name="connsiteY30" fmla="*/ 0 h 10000"/>
                  <a:gd name="connsiteX31" fmla="*/ 2006 w 10000"/>
                  <a:gd name="connsiteY31" fmla="*/ 0 h 10000"/>
                  <a:gd name="connsiteX32" fmla="*/ 2349 w 10000"/>
                  <a:gd name="connsiteY32" fmla="*/ 362 h 10000"/>
                  <a:gd name="connsiteX33" fmla="*/ 2691 w 10000"/>
                  <a:gd name="connsiteY33" fmla="*/ 656 h 10000"/>
                  <a:gd name="connsiteX34" fmla="*/ 3061 w 10000"/>
                  <a:gd name="connsiteY34" fmla="*/ 905 h 10000"/>
                  <a:gd name="connsiteX35" fmla="*/ 3426 w 10000"/>
                  <a:gd name="connsiteY35" fmla="*/ 1131 h 10000"/>
                  <a:gd name="connsiteX36" fmla="*/ 3814 w 10000"/>
                  <a:gd name="connsiteY36" fmla="*/ 1290 h 10000"/>
                  <a:gd name="connsiteX37" fmla="*/ 4198 w 10000"/>
                  <a:gd name="connsiteY37" fmla="*/ 1425 h 10000"/>
                  <a:gd name="connsiteX38" fmla="*/ 4600 w 10000"/>
                  <a:gd name="connsiteY38" fmla="*/ 1471 h 10000"/>
                  <a:gd name="connsiteX39" fmla="*/ 5002 w 10000"/>
                  <a:gd name="connsiteY39" fmla="*/ 1516 h 10000"/>
                  <a:gd name="connsiteX40" fmla="*/ 5002 w 10000"/>
                  <a:gd name="connsiteY40" fmla="*/ 1516 h 10000"/>
                  <a:gd name="connsiteX0" fmla="*/ 5002 w 10000"/>
                  <a:gd name="connsiteY0" fmla="*/ 1516 h 10000"/>
                  <a:gd name="connsiteX1" fmla="*/ 5002 w 10000"/>
                  <a:gd name="connsiteY1" fmla="*/ 1516 h 10000"/>
                  <a:gd name="connsiteX2" fmla="*/ 5409 w 10000"/>
                  <a:gd name="connsiteY2" fmla="*/ 1471 h 10000"/>
                  <a:gd name="connsiteX3" fmla="*/ 5802 w 10000"/>
                  <a:gd name="connsiteY3" fmla="*/ 1425 h 10000"/>
                  <a:gd name="connsiteX4" fmla="*/ 6195 w 10000"/>
                  <a:gd name="connsiteY4" fmla="*/ 1290 h 10000"/>
                  <a:gd name="connsiteX5" fmla="*/ 6574 w 10000"/>
                  <a:gd name="connsiteY5" fmla="*/ 1131 h 10000"/>
                  <a:gd name="connsiteX6" fmla="*/ 6939 w 10000"/>
                  <a:gd name="connsiteY6" fmla="*/ 905 h 10000"/>
                  <a:gd name="connsiteX7" fmla="*/ 7300 w 10000"/>
                  <a:gd name="connsiteY7" fmla="*/ 656 h 10000"/>
                  <a:gd name="connsiteX8" fmla="*/ 7642 w 10000"/>
                  <a:gd name="connsiteY8" fmla="*/ 362 h 10000"/>
                  <a:gd name="connsiteX9" fmla="*/ 7975 w 10000"/>
                  <a:gd name="connsiteY9" fmla="*/ 0 h 10000"/>
                  <a:gd name="connsiteX10" fmla="*/ 9998 w 10000"/>
                  <a:gd name="connsiteY10" fmla="*/ 5280 h 10000"/>
                  <a:gd name="connsiteX11" fmla="*/ 10000 w 10000"/>
                  <a:gd name="connsiteY11" fmla="*/ 7330 h 10000"/>
                  <a:gd name="connsiteX12" fmla="*/ 10000 w 10000"/>
                  <a:gd name="connsiteY12" fmla="*/ 7330 h 10000"/>
                  <a:gd name="connsiteX13" fmla="*/ 9445 w 10000"/>
                  <a:gd name="connsiteY13" fmla="*/ 7941 h 10000"/>
                  <a:gd name="connsiteX14" fmla="*/ 8877 w 10000"/>
                  <a:gd name="connsiteY14" fmla="*/ 8462 h 10000"/>
                  <a:gd name="connsiteX15" fmla="*/ 8280 w 10000"/>
                  <a:gd name="connsiteY15" fmla="*/ 8937 h 10000"/>
                  <a:gd name="connsiteX16" fmla="*/ 7661 w 10000"/>
                  <a:gd name="connsiteY16" fmla="*/ 9321 h 10000"/>
                  <a:gd name="connsiteX17" fmla="*/ 7027 w 10000"/>
                  <a:gd name="connsiteY17" fmla="*/ 9615 h 10000"/>
                  <a:gd name="connsiteX18" fmla="*/ 6380 w 10000"/>
                  <a:gd name="connsiteY18" fmla="*/ 9819 h 10000"/>
                  <a:gd name="connsiteX19" fmla="*/ 5714 w 10000"/>
                  <a:gd name="connsiteY19" fmla="*/ 9955 h 10000"/>
                  <a:gd name="connsiteX20" fmla="*/ 5030 w 10000"/>
                  <a:gd name="connsiteY20" fmla="*/ 10000 h 10000"/>
                  <a:gd name="connsiteX21" fmla="*/ 5030 w 10000"/>
                  <a:gd name="connsiteY21" fmla="*/ 10000 h 10000"/>
                  <a:gd name="connsiteX22" fmla="*/ 4337 w 10000"/>
                  <a:gd name="connsiteY22" fmla="*/ 9955 h 10000"/>
                  <a:gd name="connsiteX23" fmla="*/ 3662 w 10000"/>
                  <a:gd name="connsiteY23" fmla="*/ 9819 h 10000"/>
                  <a:gd name="connsiteX24" fmla="*/ 3005 w 10000"/>
                  <a:gd name="connsiteY24" fmla="*/ 9570 h 10000"/>
                  <a:gd name="connsiteX25" fmla="*/ 2358 w 10000"/>
                  <a:gd name="connsiteY25" fmla="*/ 9276 h 10000"/>
                  <a:gd name="connsiteX26" fmla="*/ 1734 w 10000"/>
                  <a:gd name="connsiteY26" fmla="*/ 8891 h 10000"/>
                  <a:gd name="connsiteX27" fmla="*/ 1137 w 10000"/>
                  <a:gd name="connsiteY27" fmla="*/ 8416 h 10000"/>
                  <a:gd name="connsiteX28" fmla="*/ 550 w 10000"/>
                  <a:gd name="connsiteY28" fmla="*/ 7851 h 10000"/>
                  <a:gd name="connsiteX29" fmla="*/ 0 w 10000"/>
                  <a:gd name="connsiteY29" fmla="*/ 7262 h 10000"/>
                  <a:gd name="connsiteX30" fmla="*/ 2006 w 10000"/>
                  <a:gd name="connsiteY30" fmla="*/ 0 h 10000"/>
                  <a:gd name="connsiteX31" fmla="*/ 2006 w 10000"/>
                  <a:gd name="connsiteY31" fmla="*/ 0 h 10000"/>
                  <a:gd name="connsiteX32" fmla="*/ 2349 w 10000"/>
                  <a:gd name="connsiteY32" fmla="*/ 362 h 10000"/>
                  <a:gd name="connsiteX33" fmla="*/ 2691 w 10000"/>
                  <a:gd name="connsiteY33" fmla="*/ 656 h 10000"/>
                  <a:gd name="connsiteX34" fmla="*/ 3061 w 10000"/>
                  <a:gd name="connsiteY34" fmla="*/ 905 h 10000"/>
                  <a:gd name="connsiteX35" fmla="*/ 3426 w 10000"/>
                  <a:gd name="connsiteY35" fmla="*/ 1131 h 10000"/>
                  <a:gd name="connsiteX36" fmla="*/ 3814 w 10000"/>
                  <a:gd name="connsiteY36" fmla="*/ 1290 h 10000"/>
                  <a:gd name="connsiteX37" fmla="*/ 4198 w 10000"/>
                  <a:gd name="connsiteY37" fmla="*/ 1425 h 10000"/>
                  <a:gd name="connsiteX38" fmla="*/ 4600 w 10000"/>
                  <a:gd name="connsiteY38" fmla="*/ 1471 h 10000"/>
                  <a:gd name="connsiteX39" fmla="*/ 5002 w 10000"/>
                  <a:gd name="connsiteY39" fmla="*/ 1516 h 10000"/>
                  <a:gd name="connsiteX40" fmla="*/ 5002 w 10000"/>
                  <a:gd name="connsiteY40" fmla="*/ 1516 h 10000"/>
                  <a:gd name="connsiteX0" fmla="*/ 5002 w 10000"/>
                  <a:gd name="connsiteY0" fmla="*/ 1516 h 10000"/>
                  <a:gd name="connsiteX1" fmla="*/ 5002 w 10000"/>
                  <a:gd name="connsiteY1" fmla="*/ 1516 h 10000"/>
                  <a:gd name="connsiteX2" fmla="*/ 5409 w 10000"/>
                  <a:gd name="connsiteY2" fmla="*/ 1471 h 10000"/>
                  <a:gd name="connsiteX3" fmla="*/ 5802 w 10000"/>
                  <a:gd name="connsiteY3" fmla="*/ 1425 h 10000"/>
                  <a:gd name="connsiteX4" fmla="*/ 6195 w 10000"/>
                  <a:gd name="connsiteY4" fmla="*/ 1290 h 10000"/>
                  <a:gd name="connsiteX5" fmla="*/ 6574 w 10000"/>
                  <a:gd name="connsiteY5" fmla="*/ 1131 h 10000"/>
                  <a:gd name="connsiteX6" fmla="*/ 6939 w 10000"/>
                  <a:gd name="connsiteY6" fmla="*/ 905 h 10000"/>
                  <a:gd name="connsiteX7" fmla="*/ 7300 w 10000"/>
                  <a:gd name="connsiteY7" fmla="*/ 656 h 10000"/>
                  <a:gd name="connsiteX8" fmla="*/ 7642 w 10000"/>
                  <a:gd name="connsiteY8" fmla="*/ 362 h 10000"/>
                  <a:gd name="connsiteX9" fmla="*/ 7975 w 10000"/>
                  <a:gd name="connsiteY9" fmla="*/ 0 h 10000"/>
                  <a:gd name="connsiteX10" fmla="*/ 9998 w 10000"/>
                  <a:gd name="connsiteY10" fmla="*/ 5280 h 10000"/>
                  <a:gd name="connsiteX11" fmla="*/ 10000 w 10000"/>
                  <a:gd name="connsiteY11" fmla="*/ 7330 h 10000"/>
                  <a:gd name="connsiteX12" fmla="*/ 10000 w 10000"/>
                  <a:gd name="connsiteY12" fmla="*/ 7330 h 10000"/>
                  <a:gd name="connsiteX13" fmla="*/ 9445 w 10000"/>
                  <a:gd name="connsiteY13" fmla="*/ 7941 h 10000"/>
                  <a:gd name="connsiteX14" fmla="*/ 8877 w 10000"/>
                  <a:gd name="connsiteY14" fmla="*/ 8462 h 10000"/>
                  <a:gd name="connsiteX15" fmla="*/ 8280 w 10000"/>
                  <a:gd name="connsiteY15" fmla="*/ 8937 h 10000"/>
                  <a:gd name="connsiteX16" fmla="*/ 7661 w 10000"/>
                  <a:gd name="connsiteY16" fmla="*/ 9321 h 10000"/>
                  <a:gd name="connsiteX17" fmla="*/ 7027 w 10000"/>
                  <a:gd name="connsiteY17" fmla="*/ 9615 h 10000"/>
                  <a:gd name="connsiteX18" fmla="*/ 6380 w 10000"/>
                  <a:gd name="connsiteY18" fmla="*/ 9819 h 10000"/>
                  <a:gd name="connsiteX19" fmla="*/ 5714 w 10000"/>
                  <a:gd name="connsiteY19" fmla="*/ 9955 h 10000"/>
                  <a:gd name="connsiteX20" fmla="*/ 5030 w 10000"/>
                  <a:gd name="connsiteY20" fmla="*/ 10000 h 10000"/>
                  <a:gd name="connsiteX21" fmla="*/ 5030 w 10000"/>
                  <a:gd name="connsiteY21" fmla="*/ 10000 h 10000"/>
                  <a:gd name="connsiteX22" fmla="*/ 4337 w 10000"/>
                  <a:gd name="connsiteY22" fmla="*/ 9955 h 10000"/>
                  <a:gd name="connsiteX23" fmla="*/ 3662 w 10000"/>
                  <a:gd name="connsiteY23" fmla="*/ 9819 h 10000"/>
                  <a:gd name="connsiteX24" fmla="*/ 3005 w 10000"/>
                  <a:gd name="connsiteY24" fmla="*/ 9570 h 10000"/>
                  <a:gd name="connsiteX25" fmla="*/ 2358 w 10000"/>
                  <a:gd name="connsiteY25" fmla="*/ 9276 h 10000"/>
                  <a:gd name="connsiteX26" fmla="*/ 1734 w 10000"/>
                  <a:gd name="connsiteY26" fmla="*/ 8891 h 10000"/>
                  <a:gd name="connsiteX27" fmla="*/ 1137 w 10000"/>
                  <a:gd name="connsiteY27" fmla="*/ 8416 h 10000"/>
                  <a:gd name="connsiteX28" fmla="*/ 550 w 10000"/>
                  <a:gd name="connsiteY28" fmla="*/ 7851 h 10000"/>
                  <a:gd name="connsiteX29" fmla="*/ 0 w 10000"/>
                  <a:gd name="connsiteY29" fmla="*/ 7262 h 10000"/>
                  <a:gd name="connsiteX30" fmla="*/ 294 w 10000"/>
                  <a:gd name="connsiteY30" fmla="*/ 6082 h 10000"/>
                  <a:gd name="connsiteX31" fmla="*/ 2006 w 10000"/>
                  <a:gd name="connsiteY31" fmla="*/ 0 h 10000"/>
                  <a:gd name="connsiteX32" fmla="*/ 2006 w 10000"/>
                  <a:gd name="connsiteY32" fmla="*/ 0 h 10000"/>
                  <a:gd name="connsiteX33" fmla="*/ 2349 w 10000"/>
                  <a:gd name="connsiteY33" fmla="*/ 362 h 10000"/>
                  <a:gd name="connsiteX34" fmla="*/ 2691 w 10000"/>
                  <a:gd name="connsiteY34" fmla="*/ 656 h 10000"/>
                  <a:gd name="connsiteX35" fmla="*/ 3061 w 10000"/>
                  <a:gd name="connsiteY35" fmla="*/ 905 h 10000"/>
                  <a:gd name="connsiteX36" fmla="*/ 3426 w 10000"/>
                  <a:gd name="connsiteY36" fmla="*/ 1131 h 10000"/>
                  <a:gd name="connsiteX37" fmla="*/ 3814 w 10000"/>
                  <a:gd name="connsiteY37" fmla="*/ 1290 h 10000"/>
                  <a:gd name="connsiteX38" fmla="*/ 4198 w 10000"/>
                  <a:gd name="connsiteY38" fmla="*/ 1425 h 10000"/>
                  <a:gd name="connsiteX39" fmla="*/ 4600 w 10000"/>
                  <a:gd name="connsiteY39" fmla="*/ 1471 h 10000"/>
                  <a:gd name="connsiteX40" fmla="*/ 5002 w 10000"/>
                  <a:gd name="connsiteY40" fmla="*/ 1516 h 10000"/>
                  <a:gd name="connsiteX41" fmla="*/ 5002 w 10000"/>
                  <a:gd name="connsiteY41" fmla="*/ 1516 h 10000"/>
                  <a:gd name="connsiteX0" fmla="*/ 5002 w 10000"/>
                  <a:gd name="connsiteY0" fmla="*/ 1516 h 10000"/>
                  <a:gd name="connsiteX1" fmla="*/ 5002 w 10000"/>
                  <a:gd name="connsiteY1" fmla="*/ 1516 h 10000"/>
                  <a:gd name="connsiteX2" fmla="*/ 5409 w 10000"/>
                  <a:gd name="connsiteY2" fmla="*/ 1471 h 10000"/>
                  <a:gd name="connsiteX3" fmla="*/ 5802 w 10000"/>
                  <a:gd name="connsiteY3" fmla="*/ 1425 h 10000"/>
                  <a:gd name="connsiteX4" fmla="*/ 6195 w 10000"/>
                  <a:gd name="connsiteY4" fmla="*/ 1290 h 10000"/>
                  <a:gd name="connsiteX5" fmla="*/ 6574 w 10000"/>
                  <a:gd name="connsiteY5" fmla="*/ 1131 h 10000"/>
                  <a:gd name="connsiteX6" fmla="*/ 6939 w 10000"/>
                  <a:gd name="connsiteY6" fmla="*/ 905 h 10000"/>
                  <a:gd name="connsiteX7" fmla="*/ 7300 w 10000"/>
                  <a:gd name="connsiteY7" fmla="*/ 656 h 10000"/>
                  <a:gd name="connsiteX8" fmla="*/ 7642 w 10000"/>
                  <a:gd name="connsiteY8" fmla="*/ 362 h 10000"/>
                  <a:gd name="connsiteX9" fmla="*/ 7975 w 10000"/>
                  <a:gd name="connsiteY9" fmla="*/ 0 h 10000"/>
                  <a:gd name="connsiteX10" fmla="*/ 9998 w 10000"/>
                  <a:gd name="connsiteY10" fmla="*/ 5280 h 10000"/>
                  <a:gd name="connsiteX11" fmla="*/ 10000 w 10000"/>
                  <a:gd name="connsiteY11" fmla="*/ 7330 h 10000"/>
                  <a:gd name="connsiteX12" fmla="*/ 10000 w 10000"/>
                  <a:gd name="connsiteY12" fmla="*/ 7330 h 10000"/>
                  <a:gd name="connsiteX13" fmla="*/ 9445 w 10000"/>
                  <a:gd name="connsiteY13" fmla="*/ 7941 h 10000"/>
                  <a:gd name="connsiteX14" fmla="*/ 8877 w 10000"/>
                  <a:gd name="connsiteY14" fmla="*/ 8462 h 10000"/>
                  <a:gd name="connsiteX15" fmla="*/ 8280 w 10000"/>
                  <a:gd name="connsiteY15" fmla="*/ 8937 h 10000"/>
                  <a:gd name="connsiteX16" fmla="*/ 7661 w 10000"/>
                  <a:gd name="connsiteY16" fmla="*/ 9321 h 10000"/>
                  <a:gd name="connsiteX17" fmla="*/ 7027 w 10000"/>
                  <a:gd name="connsiteY17" fmla="*/ 9615 h 10000"/>
                  <a:gd name="connsiteX18" fmla="*/ 6380 w 10000"/>
                  <a:gd name="connsiteY18" fmla="*/ 9819 h 10000"/>
                  <a:gd name="connsiteX19" fmla="*/ 5714 w 10000"/>
                  <a:gd name="connsiteY19" fmla="*/ 9955 h 10000"/>
                  <a:gd name="connsiteX20" fmla="*/ 5030 w 10000"/>
                  <a:gd name="connsiteY20" fmla="*/ 10000 h 10000"/>
                  <a:gd name="connsiteX21" fmla="*/ 5030 w 10000"/>
                  <a:gd name="connsiteY21" fmla="*/ 10000 h 10000"/>
                  <a:gd name="connsiteX22" fmla="*/ 4337 w 10000"/>
                  <a:gd name="connsiteY22" fmla="*/ 9955 h 10000"/>
                  <a:gd name="connsiteX23" fmla="*/ 3662 w 10000"/>
                  <a:gd name="connsiteY23" fmla="*/ 9819 h 10000"/>
                  <a:gd name="connsiteX24" fmla="*/ 3005 w 10000"/>
                  <a:gd name="connsiteY24" fmla="*/ 9570 h 10000"/>
                  <a:gd name="connsiteX25" fmla="*/ 2358 w 10000"/>
                  <a:gd name="connsiteY25" fmla="*/ 9276 h 10000"/>
                  <a:gd name="connsiteX26" fmla="*/ 1734 w 10000"/>
                  <a:gd name="connsiteY26" fmla="*/ 8891 h 10000"/>
                  <a:gd name="connsiteX27" fmla="*/ 1137 w 10000"/>
                  <a:gd name="connsiteY27" fmla="*/ 8416 h 10000"/>
                  <a:gd name="connsiteX28" fmla="*/ 550 w 10000"/>
                  <a:gd name="connsiteY28" fmla="*/ 7851 h 10000"/>
                  <a:gd name="connsiteX29" fmla="*/ 0 w 10000"/>
                  <a:gd name="connsiteY29" fmla="*/ 7262 h 10000"/>
                  <a:gd name="connsiteX30" fmla="*/ 35 w 10000"/>
                  <a:gd name="connsiteY30" fmla="*/ 5196 h 10000"/>
                  <a:gd name="connsiteX31" fmla="*/ 2006 w 10000"/>
                  <a:gd name="connsiteY31" fmla="*/ 0 h 10000"/>
                  <a:gd name="connsiteX32" fmla="*/ 2006 w 10000"/>
                  <a:gd name="connsiteY32" fmla="*/ 0 h 10000"/>
                  <a:gd name="connsiteX33" fmla="*/ 2349 w 10000"/>
                  <a:gd name="connsiteY33" fmla="*/ 362 h 10000"/>
                  <a:gd name="connsiteX34" fmla="*/ 2691 w 10000"/>
                  <a:gd name="connsiteY34" fmla="*/ 656 h 10000"/>
                  <a:gd name="connsiteX35" fmla="*/ 3061 w 10000"/>
                  <a:gd name="connsiteY35" fmla="*/ 905 h 10000"/>
                  <a:gd name="connsiteX36" fmla="*/ 3426 w 10000"/>
                  <a:gd name="connsiteY36" fmla="*/ 1131 h 10000"/>
                  <a:gd name="connsiteX37" fmla="*/ 3814 w 10000"/>
                  <a:gd name="connsiteY37" fmla="*/ 1290 h 10000"/>
                  <a:gd name="connsiteX38" fmla="*/ 4198 w 10000"/>
                  <a:gd name="connsiteY38" fmla="*/ 1425 h 10000"/>
                  <a:gd name="connsiteX39" fmla="*/ 4600 w 10000"/>
                  <a:gd name="connsiteY39" fmla="*/ 1471 h 10000"/>
                  <a:gd name="connsiteX40" fmla="*/ 5002 w 10000"/>
                  <a:gd name="connsiteY40" fmla="*/ 1516 h 10000"/>
                  <a:gd name="connsiteX41" fmla="*/ 5002 w 10000"/>
                  <a:gd name="connsiteY41" fmla="*/ 1516 h 10000"/>
                  <a:gd name="connsiteX0" fmla="*/ 5002 w 10000"/>
                  <a:gd name="connsiteY0" fmla="*/ 1516 h 10000"/>
                  <a:gd name="connsiteX1" fmla="*/ 5002 w 10000"/>
                  <a:gd name="connsiteY1" fmla="*/ 1516 h 10000"/>
                  <a:gd name="connsiteX2" fmla="*/ 5409 w 10000"/>
                  <a:gd name="connsiteY2" fmla="*/ 1471 h 10000"/>
                  <a:gd name="connsiteX3" fmla="*/ 5802 w 10000"/>
                  <a:gd name="connsiteY3" fmla="*/ 1425 h 10000"/>
                  <a:gd name="connsiteX4" fmla="*/ 6195 w 10000"/>
                  <a:gd name="connsiteY4" fmla="*/ 1290 h 10000"/>
                  <a:gd name="connsiteX5" fmla="*/ 6574 w 10000"/>
                  <a:gd name="connsiteY5" fmla="*/ 1131 h 10000"/>
                  <a:gd name="connsiteX6" fmla="*/ 6939 w 10000"/>
                  <a:gd name="connsiteY6" fmla="*/ 905 h 10000"/>
                  <a:gd name="connsiteX7" fmla="*/ 7300 w 10000"/>
                  <a:gd name="connsiteY7" fmla="*/ 656 h 10000"/>
                  <a:gd name="connsiteX8" fmla="*/ 7642 w 10000"/>
                  <a:gd name="connsiteY8" fmla="*/ 362 h 10000"/>
                  <a:gd name="connsiteX9" fmla="*/ 7975 w 10000"/>
                  <a:gd name="connsiteY9" fmla="*/ 0 h 10000"/>
                  <a:gd name="connsiteX10" fmla="*/ 9998 w 10000"/>
                  <a:gd name="connsiteY10" fmla="*/ 5280 h 10000"/>
                  <a:gd name="connsiteX11" fmla="*/ 10000 w 10000"/>
                  <a:gd name="connsiteY11" fmla="*/ 7330 h 10000"/>
                  <a:gd name="connsiteX12" fmla="*/ 10000 w 10000"/>
                  <a:gd name="connsiteY12" fmla="*/ 7330 h 10000"/>
                  <a:gd name="connsiteX13" fmla="*/ 9445 w 10000"/>
                  <a:gd name="connsiteY13" fmla="*/ 7941 h 10000"/>
                  <a:gd name="connsiteX14" fmla="*/ 8877 w 10000"/>
                  <a:gd name="connsiteY14" fmla="*/ 8462 h 10000"/>
                  <a:gd name="connsiteX15" fmla="*/ 8280 w 10000"/>
                  <a:gd name="connsiteY15" fmla="*/ 8937 h 10000"/>
                  <a:gd name="connsiteX16" fmla="*/ 7661 w 10000"/>
                  <a:gd name="connsiteY16" fmla="*/ 9321 h 10000"/>
                  <a:gd name="connsiteX17" fmla="*/ 7027 w 10000"/>
                  <a:gd name="connsiteY17" fmla="*/ 9615 h 10000"/>
                  <a:gd name="connsiteX18" fmla="*/ 6380 w 10000"/>
                  <a:gd name="connsiteY18" fmla="*/ 9819 h 10000"/>
                  <a:gd name="connsiteX19" fmla="*/ 5714 w 10000"/>
                  <a:gd name="connsiteY19" fmla="*/ 9955 h 10000"/>
                  <a:gd name="connsiteX20" fmla="*/ 5030 w 10000"/>
                  <a:gd name="connsiteY20" fmla="*/ 10000 h 10000"/>
                  <a:gd name="connsiteX21" fmla="*/ 5030 w 10000"/>
                  <a:gd name="connsiteY21" fmla="*/ 10000 h 10000"/>
                  <a:gd name="connsiteX22" fmla="*/ 4337 w 10000"/>
                  <a:gd name="connsiteY22" fmla="*/ 9955 h 10000"/>
                  <a:gd name="connsiteX23" fmla="*/ 3662 w 10000"/>
                  <a:gd name="connsiteY23" fmla="*/ 9819 h 10000"/>
                  <a:gd name="connsiteX24" fmla="*/ 3005 w 10000"/>
                  <a:gd name="connsiteY24" fmla="*/ 9570 h 10000"/>
                  <a:gd name="connsiteX25" fmla="*/ 2358 w 10000"/>
                  <a:gd name="connsiteY25" fmla="*/ 9276 h 10000"/>
                  <a:gd name="connsiteX26" fmla="*/ 1734 w 10000"/>
                  <a:gd name="connsiteY26" fmla="*/ 8891 h 10000"/>
                  <a:gd name="connsiteX27" fmla="*/ 1137 w 10000"/>
                  <a:gd name="connsiteY27" fmla="*/ 8416 h 10000"/>
                  <a:gd name="connsiteX28" fmla="*/ 550 w 10000"/>
                  <a:gd name="connsiteY28" fmla="*/ 7851 h 10000"/>
                  <a:gd name="connsiteX29" fmla="*/ 0 w 10000"/>
                  <a:gd name="connsiteY29" fmla="*/ 7262 h 10000"/>
                  <a:gd name="connsiteX30" fmla="*/ 9 w 10000"/>
                  <a:gd name="connsiteY30" fmla="*/ 5238 h 10000"/>
                  <a:gd name="connsiteX31" fmla="*/ 2006 w 10000"/>
                  <a:gd name="connsiteY31" fmla="*/ 0 h 10000"/>
                  <a:gd name="connsiteX32" fmla="*/ 2006 w 10000"/>
                  <a:gd name="connsiteY32" fmla="*/ 0 h 10000"/>
                  <a:gd name="connsiteX33" fmla="*/ 2349 w 10000"/>
                  <a:gd name="connsiteY33" fmla="*/ 362 h 10000"/>
                  <a:gd name="connsiteX34" fmla="*/ 2691 w 10000"/>
                  <a:gd name="connsiteY34" fmla="*/ 656 h 10000"/>
                  <a:gd name="connsiteX35" fmla="*/ 3061 w 10000"/>
                  <a:gd name="connsiteY35" fmla="*/ 905 h 10000"/>
                  <a:gd name="connsiteX36" fmla="*/ 3426 w 10000"/>
                  <a:gd name="connsiteY36" fmla="*/ 1131 h 10000"/>
                  <a:gd name="connsiteX37" fmla="*/ 3814 w 10000"/>
                  <a:gd name="connsiteY37" fmla="*/ 1290 h 10000"/>
                  <a:gd name="connsiteX38" fmla="*/ 4198 w 10000"/>
                  <a:gd name="connsiteY38" fmla="*/ 1425 h 10000"/>
                  <a:gd name="connsiteX39" fmla="*/ 4600 w 10000"/>
                  <a:gd name="connsiteY39" fmla="*/ 1471 h 10000"/>
                  <a:gd name="connsiteX40" fmla="*/ 5002 w 10000"/>
                  <a:gd name="connsiteY40" fmla="*/ 1516 h 10000"/>
                  <a:gd name="connsiteX41" fmla="*/ 5002 w 10000"/>
                  <a:gd name="connsiteY41" fmla="*/ 151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00" h="10000">
                    <a:moveTo>
                      <a:pt x="5002" y="1516"/>
                    </a:moveTo>
                    <a:lnTo>
                      <a:pt x="5002" y="1516"/>
                    </a:lnTo>
                    <a:lnTo>
                      <a:pt x="5409" y="1471"/>
                    </a:lnTo>
                    <a:lnTo>
                      <a:pt x="5802" y="1425"/>
                    </a:lnTo>
                    <a:lnTo>
                      <a:pt x="6195" y="1290"/>
                    </a:lnTo>
                    <a:lnTo>
                      <a:pt x="6574" y="1131"/>
                    </a:lnTo>
                    <a:lnTo>
                      <a:pt x="6939" y="905"/>
                    </a:lnTo>
                    <a:lnTo>
                      <a:pt x="7300" y="656"/>
                    </a:lnTo>
                    <a:lnTo>
                      <a:pt x="7642" y="362"/>
                    </a:lnTo>
                    <a:lnTo>
                      <a:pt x="7975" y="0"/>
                    </a:lnTo>
                    <a:lnTo>
                      <a:pt x="9998" y="5280"/>
                    </a:lnTo>
                    <a:cubicBezTo>
                      <a:pt x="9999" y="5963"/>
                      <a:pt x="9999" y="6647"/>
                      <a:pt x="10000" y="7330"/>
                    </a:cubicBezTo>
                    <a:lnTo>
                      <a:pt x="10000" y="7330"/>
                    </a:lnTo>
                    <a:lnTo>
                      <a:pt x="9445" y="7941"/>
                    </a:lnTo>
                    <a:lnTo>
                      <a:pt x="8877" y="8462"/>
                    </a:lnTo>
                    <a:lnTo>
                      <a:pt x="8280" y="8937"/>
                    </a:lnTo>
                    <a:lnTo>
                      <a:pt x="7661" y="9321"/>
                    </a:lnTo>
                    <a:lnTo>
                      <a:pt x="7027" y="9615"/>
                    </a:lnTo>
                    <a:lnTo>
                      <a:pt x="6380" y="9819"/>
                    </a:lnTo>
                    <a:lnTo>
                      <a:pt x="5714" y="9955"/>
                    </a:lnTo>
                    <a:lnTo>
                      <a:pt x="5030" y="10000"/>
                    </a:lnTo>
                    <a:lnTo>
                      <a:pt x="5030" y="10000"/>
                    </a:lnTo>
                    <a:lnTo>
                      <a:pt x="4337" y="9955"/>
                    </a:lnTo>
                    <a:lnTo>
                      <a:pt x="3662" y="9819"/>
                    </a:lnTo>
                    <a:lnTo>
                      <a:pt x="3005" y="9570"/>
                    </a:lnTo>
                    <a:lnTo>
                      <a:pt x="2358" y="9276"/>
                    </a:lnTo>
                    <a:lnTo>
                      <a:pt x="1734" y="8891"/>
                    </a:lnTo>
                    <a:lnTo>
                      <a:pt x="1137" y="8416"/>
                    </a:lnTo>
                    <a:lnTo>
                      <a:pt x="550" y="7851"/>
                    </a:lnTo>
                    <a:lnTo>
                      <a:pt x="0" y="7262"/>
                    </a:lnTo>
                    <a:cubicBezTo>
                      <a:pt x="12" y="6573"/>
                      <a:pt x="-3" y="5927"/>
                      <a:pt x="9" y="5238"/>
                    </a:cubicBezTo>
                    <a:lnTo>
                      <a:pt x="2006" y="0"/>
                    </a:lnTo>
                    <a:lnTo>
                      <a:pt x="2006" y="0"/>
                    </a:lnTo>
                    <a:lnTo>
                      <a:pt x="2349" y="362"/>
                    </a:lnTo>
                    <a:lnTo>
                      <a:pt x="2691" y="656"/>
                    </a:lnTo>
                    <a:lnTo>
                      <a:pt x="3061" y="905"/>
                    </a:lnTo>
                    <a:lnTo>
                      <a:pt x="3426" y="1131"/>
                    </a:lnTo>
                    <a:lnTo>
                      <a:pt x="3814" y="1290"/>
                    </a:lnTo>
                    <a:lnTo>
                      <a:pt x="4198" y="1425"/>
                    </a:lnTo>
                    <a:lnTo>
                      <a:pt x="4600" y="1471"/>
                    </a:lnTo>
                    <a:lnTo>
                      <a:pt x="5002" y="1516"/>
                    </a:lnTo>
                    <a:lnTo>
                      <a:pt x="5002" y="1516"/>
                    </a:lnTo>
                    <a:close/>
                  </a:path>
                </a:pathLst>
              </a:custGeom>
              <a:solidFill>
                <a:srgbClr val="79C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5" name="Group 84"/>
              <p:cNvGrpSpPr/>
              <p:nvPr/>
            </p:nvGrpSpPr>
            <p:grpSpPr>
              <a:xfrm>
                <a:off x="1489433" y="2597150"/>
                <a:ext cx="6340117" cy="2382838"/>
                <a:chOff x="1489433" y="2597150"/>
                <a:chExt cx="6340117" cy="2382838"/>
              </a:xfrm>
              <a:solidFill>
                <a:schemeClr val="bg1">
                  <a:lumMod val="85000"/>
                </a:schemeClr>
              </a:solidFill>
            </p:grpSpPr>
            <p:sp>
              <p:nvSpPr>
                <p:cNvPr id="86" name="Freeform 85"/>
                <p:cNvSpPr>
                  <a:spLocks/>
                </p:cNvSpPr>
                <p:nvPr/>
              </p:nvSpPr>
              <p:spPr bwMode="auto">
                <a:xfrm>
                  <a:off x="5715000" y="3659188"/>
                  <a:ext cx="2114550" cy="1125538"/>
                </a:xfrm>
                <a:custGeom>
                  <a:avLst/>
                  <a:gdLst>
                    <a:gd name="T0" fmla="*/ 435 w 1332"/>
                    <a:gd name="T1" fmla="*/ 709 h 709"/>
                    <a:gd name="T2" fmla="*/ 0 w 1332"/>
                    <a:gd name="T3" fmla="*/ 385 h 709"/>
                    <a:gd name="T4" fmla="*/ 0 w 1332"/>
                    <a:gd name="T5" fmla="*/ 385 h 709"/>
                    <a:gd name="T6" fmla="*/ 64 w 1332"/>
                    <a:gd name="T7" fmla="*/ 370 h 709"/>
                    <a:gd name="T8" fmla="*/ 125 w 1332"/>
                    <a:gd name="T9" fmla="*/ 353 h 709"/>
                    <a:gd name="T10" fmla="*/ 181 w 1332"/>
                    <a:gd name="T11" fmla="*/ 334 h 709"/>
                    <a:gd name="T12" fmla="*/ 238 w 1332"/>
                    <a:gd name="T13" fmla="*/ 315 h 709"/>
                    <a:gd name="T14" fmla="*/ 290 w 1332"/>
                    <a:gd name="T15" fmla="*/ 294 h 709"/>
                    <a:gd name="T16" fmla="*/ 339 w 1332"/>
                    <a:gd name="T17" fmla="*/ 271 h 709"/>
                    <a:gd name="T18" fmla="*/ 384 w 1332"/>
                    <a:gd name="T19" fmla="*/ 248 h 709"/>
                    <a:gd name="T20" fmla="*/ 426 w 1332"/>
                    <a:gd name="T21" fmla="*/ 224 h 709"/>
                    <a:gd name="T22" fmla="*/ 464 w 1332"/>
                    <a:gd name="T23" fmla="*/ 199 h 709"/>
                    <a:gd name="T24" fmla="*/ 498 w 1332"/>
                    <a:gd name="T25" fmla="*/ 172 h 709"/>
                    <a:gd name="T26" fmla="*/ 526 w 1332"/>
                    <a:gd name="T27" fmla="*/ 146 h 709"/>
                    <a:gd name="T28" fmla="*/ 553 w 1332"/>
                    <a:gd name="T29" fmla="*/ 118 h 709"/>
                    <a:gd name="T30" fmla="*/ 574 w 1332"/>
                    <a:gd name="T31" fmla="*/ 89 h 709"/>
                    <a:gd name="T32" fmla="*/ 591 w 1332"/>
                    <a:gd name="T33" fmla="*/ 59 h 709"/>
                    <a:gd name="T34" fmla="*/ 598 w 1332"/>
                    <a:gd name="T35" fmla="*/ 45 h 709"/>
                    <a:gd name="T36" fmla="*/ 604 w 1332"/>
                    <a:gd name="T37" fmla="*/ 30 h 709"/>
                    <a:gd name="T38" fmla="*/ 608 w 1332"/>
                    <a:gd name="T39" fmla="*/ 15 h 709"/>
                    <a:gd name="T40" fmla="*/ 612 w 1332"/>
                    <a:gd name="T41" fmla="*/ 0 h 709"/>
                    <a:gd name="T42" fmla="*/ 1330 w 1332"/>
                    <a:gd name="T43" fmla="*/ 57 h 709"/>
                    <a:gd name="T44" fmla="*/ 1330 w 1332"/>
                    <a:gd name="T45" fmla="*/ 57 h 709"/>
                    <a:gd name="T46" fmla="*/ 1332 w 1332"/>
                    <a:gd name="T47" fmla="*/ 82 h 709"/>
                    <a:gd name="T48" fmla="*/ 1332 w 1332"/>
                    <a:gd name="T49" fmla="*/ 82 h 709"/>
                    <a:gd name="T50" fmla="*/ 1330 w 1332"/>
                    <a:gd name="T51" fmla="*/ 106 h 709"/>
                    <a:gd name="T52" fmla="*/ 1328 w 1332"/>
                    <a:gd name="T53" fmla="*/ 131 h 709"/>
                    <a:gd name="T54" fmla="*/ 1323 w 1332"/>
                    <a:gd name="T55" fmla="*/ 154 h 709"/>
                    <a:gd name="T56" fmla="*/ 1315 w 1332"/>
                    <a:gd name="T57" fmla="*/ 178 h 709"/>
                    <a:gd name="T58" fmla="*/ 1307 w 1332"/>
                    <a:gd name="T59" fmla="*/ 201 h 709"/>
                    <a:gd name="T60" fmla="*/ 1296 w 1332"/>
                    <a:gd name="T61" fmla="*/ 226 h 709"/>
                    <a:gd name="T62" fmla="*/ 1283 w 1332"/>
                    <a:gd name="T63" fmla="*/ 248 h 709"/>
                    <a:gd name="T64" fmla="*/ 1268 w 1332"/>
                    <a:gd name="T65" fmla="*/ 271 h 709"/>
                    <a:gd name="T66" fmla="*/ 1250 w 1332"/>
                    <a:gd name="T67" fmla="*/ 294 h 709"/>
                    <a:gd name="T68" fmla="*/ 1233 w 1332"/>
                    <a:gd name="T69" fmla="*/ 317 h 709"/>
                    <a:gd name="T70" fmla="*/ 1213 w 1332"/>
                    <a:gd name="T71" fmla="*/ 337 h 709"/>
                    <a:gd name="T72" fmla="*/ 1192 w 1332"/>
                    <a:gd name="T73" fmla="*/ 360 h 709"/>
                    <a:gd name="T74" fmla="*/ 1167 w 1332"/>
                    <a:gd name="T75" fmla="*/ 381 h 709"/>
                    <a:gd name="T76" fmla="*/ 1142 w 1332"/>
                    <a:gd name="T77" fmla="*/ 402 h 709"/>
                    <a:gd name="T78" fmla="*/ 1116 w 1332"/>
                    <a:gd name="T79" fmla="*/ 423 h 709"/>
                    <a:gd name="T80" fmla="*/ 1086 w 1332"/>
                    <a:gd name="T81" fmla="*/ 443 h 709"/>
                    <a:gd name="T82" fmla="*/ 1057 w 1332"/>
                    <a:gd name="T83" fmla="*/ 462 h 709"/>
                    <a:gd name="T84" fmla="*/ 1025 w 1332"/>
                    <a:gd name="T85" fmla="*/ 481 h 709"/>
                    <a:gd name="T86" fmla="*/ 957 w 1332"/>
                    <a:gd name="T87" fmla="*/ 519 h 709"/>
                    <a:gd name="T88" fmla="*/ 883 w 1332"/>
                    <a:gd name="T89" fmla="*/ 555 h 709"/>
                    <a:gd name="T90" fmla="*/ 803 w 1332"/>
                    <a:gd name="T91" fmla="*/ 589 h 709"/>
                    <a:gd name="T92" fmla="*/ 720 w 1332"/>
                    <a:gd name="T93" fmla="*/ 624 h 709"/>
                    <a:gd name="T94" fmla="*/ 629 w 1332"/>
                    <a:gd name="T95" fmla="*/ 654 h 709"/>
                    <a:gd name="T96" fmla="*/ 536 w 1332"/>
                    <a:gd name="T97" fmla="*/ 682 h 709"/>
                    <a:gd name="T98" fmla="*/ 435 w 1332"/>
                    <a:gd name="T99" fmla="*/ 709 h 709"/>
                    <a:gd name="T100" fmla="*/ 435 w 1332"/>
                    <a:gd name="T101" fmla="*/ 70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2" h="709">
                      <a:moveTo>
                        <a:pt x="435" y="709"/>
                      </a:moveTo>
                      <a:lnTo>
                        <a:pt x="0" y="385"/>
                      </a:lnTo>
                      <a:lnTo>
                        <a:pt x="0" y="385"/>
                      </a:lnTo>
                      <a:lnTo>
                        <a:pt x="64" y="370"/>
                      </a:lnTo>
                      <a:lnTo>
                        <a:pt x="125" y="353"/>
                      </a:lnTo>
                      <a:lnTo>
                        <a:pt x="181" y="334"/>
                      </a:lnTo>
                      <a:lnTo>
                        <a:pt x="238" y="315"/>
                      </a:lnTo>
                      <a:lnTo>
                        <a:pt x="290" y="294"/>
                      </a:lnTo>
                      <a:lnTo>
                        <a:pt x="339" y="271"/>
                      </a:lnTo>
                      <a:lnTo>
                        <a:pt x="384" y="248"/>
                      </a:lnTo>
                      <a:lnTo>
                        <a:pt x="426" y="224"/>
                      </a:lnTo>
                      <a:lnTo>
                        <a:pt x="464" y="199"/>
                      </a:lnTo>
                      <a:lnTo>
                        <a:pt x="498" y="172"/>
                      </a:lnTo>
                      <a:lnTo>
                        <a:pt x="526" y="146"/>
                      </a:lnTo>
                      <a:lnTo>
                        <a:pt x="553" y="118"/>
                      </a:lnTo>
                      <a:lnTo>
                        <a:pt x="574" y="89"/>
                      </a:lnTo>
                      <a:lnTo>
                        <a:pt x="591" y="59"/>
                      </a:lnTo>
                      <a:lnTo>
                        <a:pt x="598" y="45"/>
                      </a:lnTo>
                      <a:lnTo>
                        <a:pt x="604" y="30"/>
                      </a:lnTo>
                      <a:lnTo>
                        <a:pt x="608" y="15"/>
                      </a:lnTo>
                      <a:lnTo>
                        <a:pt x="612" y="0"/>
                      </a:lnTo>
                      <a:lnTo>
                        <a:pt x="1330" y="57"/>
                      </a:lnTo>
                      <a:lnTo>
                        <a:pt x="1330" y="57"/>
                      </a:lnTo>
                      <a:lnTo>
                        <a:pt x="1332" y="82"/>
                      </a:lnTo>
                      <a:lnTo>
                        <a:pt x="1332" y="82"/>
                      </a:lnTo>
                      <a:lnTo>
                        <a:pt x="1330" y="106"/>
                      </a:lnTo>
                      <a:lnTo>
                        <a:pt x="1328" y="131"/>
                      </a:lnTo>
                      <a:lnTo>
                        <a:pt x="1323" y="154"/>
                      </a:lnTo>
                      <a:lnTo>
                        <a:pt x="1315" y="178"/>
                      </a:lnTo>
                      <a:lnTo>
                        <a:pt x="1307" y="201"/>
                      </a:lnTo>
                      <a:lnTo>
                        <a:pt x="1296" y="226"/>
                      </a:lnTo>
                      <a:lnTo>
                        <a:pt x="1283" y="248"/>
                      </a:lnTo>
                      <a:lnTo>
                        <a:pt x="1268" y="271"/>
                      </a:lnTo>
                      <a:lnTo>
                        <a:pt x="1250" y="294"/>
                      </a:lnTo>
                      <a:lnTo>
                        <a:pt x="1233" y="317"/>
                      </a:lnTo>
                      <a:lnTo>
                        <a:pt x="1213" y="337"/>
                      </a:lnTo>
                      <a:lnTo>
                        <a:pt x="1192" y="360"/>
                      </a:lnTo>
                      <a:lnTo>
                        <a:pt x="1167" y="381"/>
                      </a:lnTo>
                      <a:lnTo>
                        <a:pt x="1142" y="402"/>
                      </a:lnTo>
                      <a:lnTo>
                        <a:pt x="1116" y="423"/>
                      </a:lnTo>
                      <a:lnTo>
                        <a:pt x="1086" y="443"/>
                      </a:lnTo>
                      <a:lnTo>
                        <a:pt x="1057" y="462"/>
                      </a:lnTo>
                      <a:lnTo>
                        <a:pt x="1025" y="481"/>
                      </a:lnTo>
                      <a:lnTo>
                        <a:pt x="957" y="519"/>
                      </a:lnTo>
                      <a:lnTo>
                        <a:pt x="883" y="555"/>
                      </a:lnTo>
                      <a:lnTo>
                        <a:pt x="803" y="589"/>
                      </a:lnTo>
                      <a:lnTo>
                        <a:pt x="720" y="624"/>
                      </a:lnTo>
                      <a:lnTo>
                        <a:pt x="629" y="654"/>
                      </a:lnTo>
                      <a:lnTo>
                        <a:pt x="536" y="682"/>
                      </a:lnTo>
                      <a:lnTo>
                        <a:pt x="435" y="709"/>
                      </a:lnTo>
                      <a:lnTo>
                        <a:pt x="435" y="709"/>
                      </a:lnTo>
                      <a:close/>
                    </a:path>
                  </a:pathLst>
                </a:custGeom>
                <a:gradFill flip="none" rotWithShape="1">
                  <a:gsLst>
                    <a:gs pos="0">
                      <a:srgbClr val="0996FF">
                        <a:tint val="66000"/>
                        <a:satMod val="160000"/>
                      </a:srgbClr>
                    </a:gs>
                    <a:gs pos="50000">
                      <a:srgbClr val="0996FF">
                        <a:tint val="44500"/>
                        <a:satMod val="160000"/>
                      </a:srgbClr>
                    </a:gs>
                    <a:gs pos="100000">
                      <a:srgbClr val="0996FF">
                        <a:tint val="23500"/>
                        <a:satMod val="160000"/>
                      </a:srgb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86"/>
                <p:cNvSpPr>
                  <a:spLocks/>
                </p:cNvSpPr>
                <p:nvPr/>
              </p:nvSpPr>
              <p:spPr bwMode="auto">
                <a:xfrm>
                  <a:off x="6092825" y="2882900"/>
                  <a:ext cx="1730375" cy="836613"/>
                </a:xfrm>
                <a:custGeom>
                  <a:avLst/>
                  <a:gdLst>
                    <a:gd name="T0" fmla="*/ 376 w 1090"/>
                    <a:gd name="T1" fmla="*/ 459 h 527"/>
                    <a:gd name="T2" fmla="*/ 376 w 1090"/>
                    <a:gd name="T3" fmla="*/ 459 h 527"/>
                    <a:gd name="T4" fmla="*/ 374 w 1090"/>
                    <a:gd name="T5" fmla="*/ 432 h 527"/>
                    <a:gd name="T6" fmla="*/ 368 w 1090"/>
                    <a:gd name="T7" fmla="*/ 408 h 527"/>
                    <a:gd name="T8" fmla="*/ 360 w 1090"/>
                    <a:gd name="T9" fmla="*/ 385 h 527"/>
                    <a:gd name="T10" fmla="*/ 349 w 1090"/>
                    <a:gd name="T11" fmla="*/ 360 h 527"/>
                    <a:gd name="T12" fmla="*/ 336 w 1090"/>
                    <a:gd name="T13" fmla="*/ 335 h 527"/>
                    <a:gd name="T14" fmla="*/ 319 w 1090"/>
                    <a:gd name="T15" fmla="*/ 313 h 527"/>
                    <a:gd name="T16" fmla="*/ 298 w 1090"/>
                    <a:gd name="T17" fmla="*/ 290 h 527"/>
                    <a:gd name="T18" fmla="*/ 275 w 1090"/>
                    <a:gd name="T19" fmla="*/ 269 h 527"/>
                    <a:gd name="T20" fmla="*/ 249 w 1090"/>
                    <a:gd name="T21" fmla="*/ 246 h 527"/>
                    <a:gd name="T22" fmla="*/ 222 w 1090"/>
                    <a:gd name="T23" fmla="*/ 226 h 527"/>
                    <a:gd name="T24" fmla="*/ 190 w 1090"/>
                    <a:gd name="T25" fmla="*/ 205 h 527"/>
                    <a:gd name="T26" fmla="*/ 158 w 1090"/>
                    <a:gd name="T27" fmla="*/ 186 h 527"/>
                    <a:gd name="T28" fmla="*/ 122 w 1090"/>
                    <a:gd name="T29" fmla="*/ 167 h 527"/>
                    <a:gd name="T30" fmla="*/ 84 w 1090"/>
                    <a:gd name="T31" fmla="*/ 148 h 527"/>
                    <a:gd name="T32" fmla="*/ 44 w 1090"/>
                    <a:gd name="T33" fmla="*/ 131 h 527"/>
                    <a:gd name="T34" fmla="*/ 0 w 1090"/>
                    <a:gd name="T35" fmla="*/ 114 h 527"/>
                    <a:gd name="T36" fmla="*/ 395 w 1090"/>
                    <a:gd name="T37" fmla="*/ 0 h 527"/>
                    <a:gd name="T38" fmla="*/ 395 w 1090"/>
                    <a:gd name="T39" fmla="*/ 0 h 527"/>
                    <a:gd name="T40" fmla="*/ 469 w 1090"/>
                    <a:gd name="T41" fmla="*/ 25 h 527"/>
                    <a:gd name="T42" fmla="*/ 539 w 1090"/>
                    <a:gd name="T43" fmla="*/ 51 h 527"/>
                    <a:gd name="T44" fmla="*/ 605 w 1090"/>
                    <a:gd name="T45" fmla="*/ 78 h 527"/>
                    <a:gd name="T46" fmla="*/ 668 w 1090"/>
                    <a:gd name="T47" fmla="*/ 106 h 527"/>
                    <a:gd name="T48" fmla="*/ 726 w 1090"/>
                    <a:gd name="T49" fmla="*/ 136 h 527"/>
                    <a:gd name="T50" fmla="*/ 783 w 1090"/>
                    <a:gd name="T51" fmla="*/ 167 h 527"/>
                    <a:gd name="T52" fmla="*/ 834 w 1090"/>
                    <a:gd name="T53" fmla="*/ 199 h 527"/>
                    <a:gd name="T54" fmla="*/ 880 w 1090"/>
                    <a:gd name="T55" fmla="*/ 233 h 527"/>
                    <a:gd name="T56" fmla="*/ 923 w 1090"/>
                    <a:gd name="T57" fmla="*/ 267 h 527"/>
                    <a:gd name="T58" fmla="*/ 961 w 1090"/>
                    <a:gd name="T59" fmla="*/ 301 h 527"/>
                    <a:gd name="T60" fmla="*/ 995 w 1090"/>
                    <a:gd name="T61" fmla="*/ 337 h 527"/>
                    <a:gd name="T62" fmla="*/ 1024 w 1090"/>
                    <a:gd name="T63" fmla="*/ 373 h 527"/>
                    <a:gd name="T64" fmla="*/ 1049 w 1090"/>
                    <a:gd name="T65" fmla="*/ 411 h 527"/>
                    <a:gd name="T66" fmla="*/ 1058 w 1090"/>
                    <a:gd name="T67" fmla="*/ 430 h 527"/>
                    <a:gd name="T68" fmla="*/ 1067 w 1090"/>
                    <a:gd name="T69" fmla="*/ 449 h 527"/>
                    <a:gd name="T70" fmla="*/ 1075 w 1090"/>
                    <a:gd name="T71" fmla="*/ 468 h 527"/>
                    <a:gd name="T72" fmla="*/ 1081 w 1090"/>
                    <a:gd name="T73" fmla="*/ 487 h 527"/>
                    <a:gd name="T74" fmla="*/ 1086 w 1090"/>
                    <a:gd name="T75" fmla="*/ 506 h 527"/>
                    <a:gd name="T76" fmla="*/ 1090 w 1090"/>
                    <a:gd name="T77" fmla="*/ 527 h 527"/>
                    <a:gd name="T78" fmla="*/ 376 w 1090"/>
                    <a:gd name="T79" fmla="*/ 470 h 527"/>
                    <a:gd name="T80" fmla="*/ 376 w 1090"/>
                    <a:gd name="T81" fmla="*/ 470 h 527"/>
                    <a:gd name="T82" fmla="*/ 376 w 1090"/>
                    <a:gd name="T83" fmla="*/ 459 h 527"/>
                    <a:gd name="T84" fmla="*/ 376 w 1090"/>
                    <a:gd name="T85" fmla="*/ 459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0" h="527">
                      <a:moveTo>
                        <a:pt x="376" y="459"/>
                      </a:moveTo>
                      <a:lnTo>
                        <a:pt x="376" y="459"/>
                      </a:lnTo>
                      <a:lnTo>
                        <a:pt x="374" y="432"/>
                      </a:lnTo>
                      <a:lnTo>
                        <a:pt x="368" y="408"/>
                      </a:lnTo>
                      <a:lnTo>
                        <a:pt x="360" y="385"/>
                      </a:lnTo>
                      <a:lnTo>
                        <a:pt x="349" y="360"/>
                      </a:lnTo>
                      <a:lnTo>
                        <a:pt x="336" y="335"/>
                      </a:lnTo>
                      <a:lnTo>
                        <a:pt x="319" y="313"/>
                      </a:lnTo>
                      <a:lnTo>
                        <a:pt x="298" y="290"/>
                      </a:lnTo>
                      <a:lnTo>
                        <a:pt x="275" y="269"/>
                      </a:lnTo>
                      <a:lnTo>
                        <a:pt x="249" y="246"/>
                      </a:lnTo>
                      <a:lnTo>
                        <a:pt x="222" y="226"/>
                      </a:lnTo>
                      <a:lnTo>
                        <a:pt x="190" y="205"/>
                      </a:lnTo>
                      <a:lnTo>
                        <a:pt x="158" y="186"/>
                      </a:lnTo>
                      <a:lnTo>
                        <a:pt x="122" y="167"/>
                      </a:lnTo>
                      <a:lnTo>
                        <a:pt x="84" y="148"/>
                      </a:lnTo>
                      <a:lnTo>
                        <a:pt x="44" y="131"/>
                      </a:lnTo>
                      <a:lnTo>
                        <a:pt x="0" y="114"/>
                      </a:lnTo>
                      <a:lnTo>
                        <a:pt x="395" y="0"/>
                      </a:lnTo>
                      <a:lnTo>
                        <a:pt x="395" y="0"/>
                      </a:lnTo>
                      <a:lnTo>
                        <a:pt x="469" y="25"/>
                      </a:lnTo>
                      <a:lnTo>
                        <a:pt x="539" y="51"/>
                      </a:lnTo>
                      <a:lnTo>
                        <a:pt x="605" y="78"/>
                      </a:lnTo>
                      <a:lnTo>
                        <a:pt x="668" y="106"/>
                      </a:lnTo>
                      <a:lnTo>
                        <a:pt x="726" y="136"/>
                      </a:lnTo>
                      <a:lnTo>
                        <a:pt x="783" y="167"/>
                      </a:lnTo>
                      <a:lnTo>
                        <a:pt x="834" y="199"/>
                      </a:lnTo>
                      <a:lnTo>
                        <a:pt x="880" y="233"/>
                      </a:lnTo>
                      <a:lnTo>
                        <a:pt x="923" y="267"/>
                      </a:lnTo>
                      <a:lnTo>
                        <a:pt x="961" y="301"/>
                      </a:lnTo>
                      <a:lnTo>
                        <a:pt x="995" y="337"/>
                      </a:lnTo>
                      <a:lnTo>
                        <a:pt x="1024" y="373"/>
                      </a:lnTo>
                      <a:lnTo>
                        <a:pt x="1049" y="411"/>
                      </a:lnTo>
                      <a:lnTo>
                        <a:pt x="1058" y="430"/>
                      </a:lnTo>
                      <a:lnTo>
                        <a:pt x="1067" y="449"/>
                      </a:lnTo>
                      <a:lnTo>
                        <a:pt x="1075" y="468"/>
                      </a:lnTo>
                      <a:lnTo>
                        <a:pt x="1081" y="487"/>
                      </a:lnTo>
                      <a:lnTo>
                        <a:pt x="1086" y="506"/>
                      </a:lnTo>
                      <a:lnTo>
                        <a:pt x="1090" y="527"/>
                      </a:lnTo>
                      <a:lnTo>
                        <a:pt x="376" y="470"/>
                      </a:lnTo>
                      <a:lnTo>
                        <a:pt x="376" y="470"/>
                      </a:lnTo>
                      <a:lnTo>
                        <a:pt x="376" y="459"/>
                      </a:lnTo>
                      <a:lnTo>
                        <a:pt x="376" y="459"/>
                      </a:lnTo>
                      <a:close/>
                    </a:path>
                  </a:pathLst>
                </a:cu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87"/>
                <p:cNvSpPr>
                  <a:spLocks/>
                </p:cNvSpPr>
                <p:nvPr/>
              </p:nvSpPr>
              <p:spPr bwMode="auto">
                <a:xfrm>
                  <a:off x="4768850" y="2597150"/>
                  <a:ext cx="1898650" cy="447675"/>
                </a:xfrm>
                <a:custGeom>
                  <a:avLst/>
                  <a:gdLst>
                    <a:gd name="T0" fmla="*/ 0 w 1196"/>
                    <a:gd name="T1" fmla="*/ 152 h 282"/>
                    <a:gd name="T2" fmla="*/ 2 w 1196"/>
                    <a:gd name="T3" fmla="*/ 0 h 282"/>
                    <a:gd name="T4" fmla="*/ 2 w 1196"/>
                    <a:gd name="T5" fmla="*/ 0 h 282"/>
                    <a:gd name="T6" fmla="*/ 88 w 1196"/>
                    <a:gd name="T7" fmla="*/ 2 h 282"/>
                    <a:gd name="T8" fmla="*/ 171 w 1196"/>
                    <a:gd name="T9" fmla="*/ 6 h 282"/>
                    <a:gd name="T10" fmla="*/ 252 w 1196"/>
                    <a:gd name="T11" fmla="*/ 9 h 282"/>
                    <a:gd name="T12" fmla="*/ 334 w 1196"/>
                    <a:gd name="T13" fmla="*/ 15 h 282"/>
                    <a:gd name="T14" fmla="*/ 414 w 1196"/>
                    <a:gd name="T15" fmla="*/ 23 h 282"/>
                    <a:gd name="T16" fmla="*/ 493 w 1196"/>
                    <a:gd name="T17" fmla="*/ 30 h 282"/>
                    <a:gd name="T18" fmla="*/ 571 w 1196"/>
                    <a:gd name="T19" fmla="*/ 40 h 282"/>
                    <a:gd name="T20" fmla="*/ 647 w 1196"/>
                    <a:gd name="T21" fmla="*/ 49 h 282"/>
                    <a:gd name="T22" fmla="*/ 721 w 1196"/>
                    <a:gd name="T23" fmla="*/ 61 h 282"/>
                    <a:gd name="T24" fmla="*/ 795 w 1196"/>
                    <a:gd name="T25" fmla="*/ 74 h 282"/>
                    <a:gd name="T26" fmla="*/ 867 w 1196"/>
                    <a:gd name="T27" fmla="*/ 87 h 282"/>
                    <a:gd name="T28" fmla="*/ 935 w 1196"/>
                    <a:gd name="T29" fmla="*/ 102 h 282"/>
                    <a:gd name="T30" fmla="*/ 1003 w 1196"/>
                    <a:gd name="T31" fmla="*/ 118 h 282"/>
                    <a:gd name="T32" fmla="*/ 1069 w 1196"/>
                    <a:gd name="T33" fmla="*/ 135 h 282"/>
                    <a:gd name="T34" fmla="*/ 1134 w 1196"/>
                    <a:gd name="T35" fmla="*/ 152 h 282"/>
                    <a:gd name="T36" fmla="*/ 1196 w 1196"/>
                    <a:gd name="T37" fmla="*/ 171 h 282"/>
                    <a:gd name="T38" fmla="*/ 806 w 1196"/>
                    <a:gd name="T39" fmla="*/ 282 h 282"/>
                    <a:gd name="T40" fmla="*/ 806 w 1196"/>
                    <a:gd name="T41" fmla="*/ 282 h 282"/>
                    <a:gd name="T42" fmla="*/ 723 w 1196"/>
                    <a:gd name="T43" fmla="*/ 256 h 282"/>
                    <a:gd name="T44" fmla="*/ 633 w 1196"/>
                    <a:gd name="T45" fmla="*/ 231 h 282"/>
                    <a:gd name="T46" fmla="*/ 539 w 1196"/>
                    <a:gd name="T47" fmla="*/ 208 h 282"/>
                    <a:gd name="T48" fmla="*/ 440 w 1196"/>
                    <a:gd name="T49" fmla="*/ 191 h 282"/>
                    <a:gd name="T50" fmla="*/ 336 w 1196"/>
                    <a:gd name="T51" fmla="*/ 176 h 282"/>
                    <a:gd name="T52" fmla="*/ 228 w 1196"/>
                    <a:gd name="T53" fmla="*/ 163 h 282"/>
                    <a:gd name="T54" fmla="*/ 116 w 1196"/>
                    <a:gd name="T55" fmla="*/ 155 h 282"/>
                    <a:gd name="T56" fmla="*/ 0 w 1196"/>
                    <a:gd name="T57" fmla="*/ 152 h 282"/>
                    <a:gd name="T58" fmla="*/ 0 w 1196"/>
                    <a:gd name="T59" fmla="*/ 15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96" h="282">
                      <a:moveTo>
                        <a:pt x="0" y="152"/>
                      </a:moveTo>
                      <a:lnTo>
                        <a:pt x="2" y="0"/>
                      </a:lnTo>
                      <a:lnTo>
                        <a:pt x="2" y="0"/>
                      </a:lnTo>
                      <a:lnTo>
                        <a:pt x="88" y="2"/>
                      </a:lnTo>
                      <a:lnTo>
                        <a:pt x="171" y="6"/>
                      </a:lnTo>
                      <a:lnTo>
                        <a:pt x="252" y="9"/>
                      </a:lnTo>
                      <a:lnTo>
                        <a:pt x="334" y="15"/>
                      </a:lnTo>
                      <a:lnTo>
                        <a:pt x="414" y="23"/>
                      </a:lnTo>
                      <a:lnTo>
                        <a:pt x="493" y="30"/>
                      </a:lnTo>
                      <a:lnTo>
                        <a:pt x="571" y="40"/>
                      </a:lnTo>
                      <a:lnTo>
                        <a:pt x="647" y="49"/>
                      </a:lnTo>
                      <a:lnTo>
                        <a:pt x="721" y="61"/>
                      </a:lnTo>
                      <a:lnTo>
                        <a:pt x="795" y="74"/>
                      </a:lnTo>
                      <a:lnTo>
                        <a:pt x="867" y="87"/>
                      </a:lnTo>
                      <a:lnTo>
                        <a:pt x="935" y="102"/>
                      </a:lnTo>
                      <a:lnTo>
                        <a:pt x="1003" y="118"/>
                      </a:lnTo>
                      <a:lnTo>
                        <a:pt x="1069" y="135"/>
                      </a:lnTo>
                      <a:lnTo>
                        <a:pt x="1134" y="152"/>
                      </a:lnTo>
                      <a:lnTo>
                        <a:pt x="1196" y="171"/>
                      </a:lnTo>
                      <a:lnTo>
                        <a:pt x="806" y="282"/>
                      </a:lnTo>
                      <a:lnTo>
                        <a:pt x="806" y="282"/>
                      </a:lnTo>
                      <a:lnTo>
                        <a:pt x="723" y="256"/>
                      </a:lnTo>
                      <a:lnTo>
                        <a:pt x="633" y="231"/>
                      </a:lnTo>
                      <a:lnTo>
                        <a:pt x="539" y="208"/>
                      </a:lnTo>
                      <a:lnTo>
                        <a:pt x="440" y="191"/>
                      </a:lnTo>
                      <a:lnTo>
                        <a:pt x="336" y="176"/>
                      </a:lnTo>
                      <a:lnTo>
                        <a:pt x="228" y="163"/>
                      </a:lnTo>
                      <a:lnTo>
                        <a:pt x="116" y="155"/>
                      </a:lnTo>
                      <a:lnTo>
                        <a:pt x="0" y="152"/>
                      </a:lnTo>
                      <a:lnTo>
                        <a:pt x="0" y="152"/>
                      </a:lnTo>
                      <a:close/>
                    </a:path>
                  </a:pathLst>
                </a:custGeom>
                <a:gradFill flip="none" rotWithShape="1">
                  <a:gsLst>
                    <a:gs pos="0">
                      <a:srgbClr val="005696">
                        <a:tint val="66000"/>
                        <a:satMod val="160000"/>
                      </a:srgbClr>
                    </a:gs>
                    <a:gs pos="50000">
                      <a:srgbClr val="005696">
                        <a:tint val="44500"/>
                        <a:satMod val="160000"/>
                      </a:srgbClr>
                    </a:gs>
                    <a:gs pos="100000">
                      <a:srgbClr val="005696">
                        <a:tint val="23500"/>
                        <a:satMod val="160000"/>
                      </a:srgb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88"/>
                <p:cNvSpPr>
                  <a:spLocks/>
                </p:cNvSpPr>
                <p:nvPr/>
              </p:nvSpPr>
              <p:spPr bwMode="auto">
                <a:xfrm>
                  <a:off x="2660650" y="2597150"/>
                  <a:ext cx="2081213" cy="444500"/>
                </a:xfrm>
                <a:custGeom>
                  <a:avLst/>
                  <a:gdLst>
                    <a:gd name="T0" fmla="*/ 1309 w 1311"/>
                    <a:gd name="T1" fmla="*/ 152 h 280"/>
                    <a:gd name="T2" fmla="*/ 1309 w 1311"/>
                    <a:gd name="T3" fmla="*/ 152 h 280"/>
                    <a:gd name="T4" fmla="*/ 1256 w 1311"/>
                    <a:gd name="T5" fmla="*/ 150 h 280"/>
                    <a:gd name="T6" fmla="*/ 1256 w 1311"/>
                    <a:gd name="T7" fmla="*/ 150 h 280"/>
                    <a:gd name="T8" fmla="*/ 1194 w 1311"/>
                    <a:gd name="T9" fmla="*/ 152 h 280"/>
                    <a:gd name="T10" fmla="*/ 1133 w 1311"/>
                    <a:gd name="T11" fmla="*/ 154 h 280"/>
                    <a:gd name="T12" fmla="*/ 1071 w 1311"/>
                    <a:gd name="T13" fmla="*/ 155 h 280"/>
                    <a:gd name="T14" fmla="*/ 1012 w 1311"/>
                    <a:gd name="T15" fmla="*/ 159 h 280"/>
                    <a:gd name="T16" fmla="*/ 894 w 1311"/>
                    <a:gd name="T17" fmla="*/ 171 h 280"/>
                    <a:gd name="T18" fmla="*/ 781 w 1311"/>
                    <a:gd name="T19" fmla="*/ 186 h 280"/>
                    <a:gd name="T20" fmla="*/ 726 w 1311"/>
                    <a:gd name="T21" fmla="*/ 195 h 280"/>
                    <a:gd name="T22" fmla="*/ 673 w 1311"/>
                    <a:gd name="T23" fmla="*/ 205 h 280"/>
                    <a:gd name="T24" fmla="*/ 621 w 1311"/>
                    <a:gd name="T25" fmla="*/ 214 h 280"/>
                    <a:gd name="T26" fmla="*/ 570 w 1311"/>
                    <a:gd name="T27" fmla="*/ 226 h 280"/>
                    <a:gd name="T28" fmla="*/ 523 w 1311"/>
                    <a:gd name="T29" fmla="*/ 239 h 280"/>
                    <a:gd name="T30" fmla="*/ 475 w 1311"/>
                    <a:gd name="T31" fmla="*/ 252 h 280"/>
                    <a:gd name="T32" fmla="*/ 430 w 1311"/>
                    <a:gd name="T33" fmla="*/ 265 h 280"/>
                    <a:gd name="T34" fmla="*/ 386 w 1311"/>
                    <a:gd name="T35" fmla="*/ 280 h 280"/>
                    <a:gd name="T36" fmla="*/ 0 w 1311"/>
                    <a:gd name="T37" fmla="*/ 171 h 280"/>
                    <a:gd name="T38" fmla="*/ 0 w 1311"/>
                    <a:gd name="T39" fmla="*/ 171 h 280"/>
                    <a:gd name="T40" fmla="*/ 64 w 1311"/>
                    <a:gd name="T41" fmla="*/ 150 h 280"/>
                    <a:gd name="T42" fmla="*/ 132 w 1311"/>
                    <a:gd name="T43" fmla="*/ 133 h 280"/>
                    <a:gd name="T44" fmla="*/ 202 w 1311"/>
                    <a:gd name="T45" fmla="*/ 116 h 280"/>
                    <a:gd name="T46" fmla="*/ 274 w 1311"/>
                    <a:gd name="T47" fmla="*/ 99 h 280"/>
                    <a:gd name="T48" fmla="*/ 348 w 1311"/>
                    <a:gd name="T49" fmla="*/ 83 h 280"/>
                    <a:gd name="T50" fmla="*/ 424 w 1311"/>
                    <a:gd name="T51" fmla="*/ 70 h 280"/>
                    <a:gd name="T52" fmla="*/ 500 w 1311"/>
                    <a:gd name="T53" fmla="*/ 57 h 280"/>
                    <a:gd name="T54" fmla="*/ 580 w 1311"/>
                    <a:gd name="T55" fmla="*/ 45 h 280"/>
                    <a:gd name="T56" fmla="*/ 661 w 1311"/>
                    <a:gd name="T57" fmla="*/ 34 h 280"/>
                    <a:gd name="T58" fmla="*/ 743 w 1311"/>
                    <a:gd name="T59" fmla="*/ 27 h 280"/>
                    <a:gd name="T60" fmla="*/ 826 w 1311"/>
                    <a:gd name="T61" fmla="*/ 17 h 280"/>
                    <a:gd name="T62" fmla="*/ 911 w 1311"/>
                    <a:gd name="T63" fmla="*/ 11 h 280"/>
                    <a:gd name="T64" fmla="*/ 997 w 1311"/>
                    <a:gd name="T65" fmla="*/ 6 h 280"/>
                    <a:gd name="T66" fmla="*/ 1084 w 1311"/>
                    <a:gd name="T67" fmla="*/ 4 h 280"/>
                    <a:gd name="T68" fmla="*/ 1173 w 1311"/>
                    <a:gd name="T69" fmla="*/ 0 h 280"/>
                    <a:gd name="T70" fmla="*/ 1262 w 1311"/>
                    <a:gd name="T71" fmla="*/ 0 h 280"/>
                    <a:gd name="T72" fmla="*/ 1262 w 1311"/>
                    <a:gd name="T73" fmla="*/ 0 h 280"/>
                    <a:gd name="T74" fmla="*/ 1311 w 1311"/>
                    <a:gd name="T75" fmla="*/ 0 h 280"/>
                    <a:gd name="T76" fmla="*/ 1309 w 1311"/>
                    <a:gd name="T77" fmla="*/ 152 h 280"/>
                    <a:gd name="T78" fmla="*/ 1309 w 1311"/>
                    <a:gd name="T79" fmla="*/ 15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1" h="280">
                      <a:moveTo>
                        <a:pt x="1309" y="152"/>
                      </a:moveTo>
                      <a:lnTo>
                        <a:pt x="1309" y="152"/>
                      </a:lnTo>
                      <a:lnTo>
                        <a:pt x="1256" y="150"/>
                      </a:lnTo>
                      <a:lnTo>
                        <a:pt x="1256" y="150"/>
                      </a:lnTo>
                      <a:lnTo>
                        <a:pt x="1194" y="152"/>
                      </a:lnTo>
                      <a:lnTo>
                        <a:pt x="1133" y="154"/>
                      </a:lnTo>
                      <a:lnTo>
                        <a:pt x="1071" y="155"/>
                      </a:lnTo>
                      <a:lnTo>
                        <a:pt x="1012" y="159"/>
                      </a:lnTo>
                      <a:lnTo>
                        <a:pt x="894" y="171"/>
                      </a:lnTo>
                      <a:lnTo>
                        <a:pt x="781" y="186"/>
                      </a:lnTo>
                      <a:lnTo>
                        <a:pt x="726" y="195"/>
                      </a:lnTo>
                      <a:lnTo>
                        <a:pt x="673" y="205"/>
                      </a:lnTo>
                      <a:lnTo>
                        <a:pt x="621" y="214"/>
                      </a:lnTo>
                      <a:lnTo>
                        <a:pt x="570" y="226"/>
                      </a:lnTo>
                      <a:lnTo>
                        <a:pt x="523" y="239"/>
                      </a:lnTo>
                      <a:lnTo>
                        <a:pt x="475" y="252"/>
                      </a:lnTo>
                      <a:lnTo>
                        <a:pt x="430" y="265"/>
                      </a:lnTo>
                      <a:lnTo>
                        <a:pt x="386" y="280"/>
                      </a:lnTo>
                      <a:lnTo>
                        <a:pt x="0" y="171"/>
                      </a:lnTo>
                      <a:lnTo>
                        <a:pt x="0" y="171"/>
                      </a:lnTo>
                      <a:lnTo>
                        <a:pt x="64" y="150"/>
                      </a:lnTo>
                      <a:lnTo>
                        <a:pt x="132" y="133"/>
                      </a:lnTo>
                      <a:lnTo>
                        <a:pt x="202" y="116"/>
                      </a:lnTo>
                      <a:lnTo>
                        <a:pt x="274" y="99"/>
                      </a:lnTo>
                      <a:lnTo>
                        <a:pt x="348" y="83"/>
                      </a:lnTo>
                      <a:lnTo>
                        <a:pt x="424" y="70"/>
                      </a:lnTo>
                      <a:lnTo>
                        <a:pt x="500" y="57"/>
                      </a:lnTo>
                      <a:lnTo>
                        <a:pt x="580" y="45"/>
                      </a:lnTo>
                      <a:lnTo>
                        <a:pt x="661" y="34"/>
                      </a:lnTo>
                      <a:lnTo>
                        <a:pt x="743" y="27"/>
                      </a:lnTo>
                      <a:lnTo>
                        <a:pt x="826" y="17"/>
                      </a:lnTo>
                      <a:lnTo>
                        <a:pt x="911" y="11"/>
                      </a:lnTo>
                      <a:lnTo>
                        <a:pt x="997" y="6"/>
                      </a:lnTo>
                      <a:lnTo>
                        <a:pt x="1084" y="4"/>
                      </a:lnTo>
                      <a:lnTo>
                        <a:pt x="1173" y="0"/>
                      </a:lnTo>
                      <a:lnTo>
                        <a:pt x="1262" y="0"/>
                      </a:lnTo>
                      <a:lnTo>
                        <a:pt x="1262" y="0"/>
                      </a:lnTo>
                      <a:lnTo>
                        <a:pt x="1311" y="0"/>
                      </a:lnTo>
                      <a:lnTo>
                        <a:pt x="1309" y="152"/>
                      </a:lnTo>
                      <a:lnTo>
                        <a:pt x="1309" y="152"/>
                      </a:lnTo>
                      <a:close/>
                    </a:path>
                  </a:pathLst>
                </a:custGeom>
                <a:solidFill>
                  <a:srgbClr val="A7D9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89"/>
                <p:cNvSpPr>
                  <a:spLocks/>
                </p:cNvSpPr>
                <p:nvPr/>
              </p:nvSpPr>
              <p:spPr bwMode="auto">
                <a:xfrm>
                  <a:off x="1489433" y="2887152"/>
                  <a:ext cx="1720850" cy="833438"/>
                </a:xfrm>
                <a:custGeom>
                  <a:avLst/>
                  <a:gdLst>
                    <a:gd name="T0" fmla="*/ 705 w 1084"/>
                    <a:gd name="T1" fmla="*/ 459 h 525"/>
                    <a:gd name="T2" fmla="*/ 705 w 1084"/>
                    <a:gd name="T3" fmla="*/ 459 h 525"/>
                    <a:gd name="T4" fmla="*/ 705 w 1084"/>
                    <a:gd name="T5" fmla="*/ 470 h 525"/>
                    <a:gd name="T6" fmla="*/ 0 w 1084"/>
                    <a:gd name="T7" fmla="*/ 525 h 525"/>
                    <a:gd name="T8" fmla="*/ 0 w 1084"/>
                    <a:gd name="T9" fmla="*/ 525 h 525"/>
                    <a:gd name="T10" fmla="*/ 4 w 1084"/>
                    <a:gd name="T11" fmla="*/ 506 h 525"/>
                    <a:gd name="T12" fmla="*/ 9 w 1084"/>
                    <a:gd name="T13" fmla="*/ 485 h 525"/>
                    <a:gd name="T14" fmla="*/ 15 w 1084"/>
                    <a:gd name="T15" fmla="*/ 466 h 525"/>
                    <a:gd name="T16" fmla="*/ 23 w 1084"/>
                    <a:gd name="T17" fmla="*/ 447 h 525"/>
                    <a:gd name="T18" fmla="*/ 32 w 1084"/>
                    <a:gd name="T19" fmla="*/ 428 h 525"/>
                    <a:gd name="T20" fmla="*/ 41 w 1084"/>
                    <a:gd name="T21" fmla="*/ 409 h 525"/>
                    <a:gd name="T22" fmla="*/ 66 w 1084"/>
                    <a:gd name="T23" fmla="*/ 373 h 525"/>
                    <a:gd name="T24" fmla="*/ 95 w 1084"/>
                    <a:gd name="T25" fmla="*/ 335 h 525"/>
                    <a:gd name="T26" fmla="*/ 129 w 1084"/>
                    <a:gd name="T27" fmla="*/ 301 h 525"/>
                    <a:gd name="T28" fmla="*/ 167 w 1084"/>
                    <a:gd name="T29" fmla="*/ 265 h 525"/>
                    <a:gd name="T30" fmla="*/ 210 w 1084"/>
                    <a:gd name="T31" fmla="*/ 231 h 525"/>
                    <a:gd name="T32" fmla="*/ 258 w 1084"/>
                    <a:gd name="T33" fmla="*/ 199 h 525"/>
                    <a:gd name="T34" fmla="*/ 309 w 1084"/>
                    <a:gd name="T35" fmla="*/ 167 h 525"/>
                    <a:gd name="T36" fmla="*/ 364 w 1084"/>
                    <a:gd name="T37" fmla="*/ 136 h 525"/>
                    <a:gd name="T38" fmla="*/ 422 w 1084"/>
                    <a:gd name="T39" fmla="*/ 106 h 525"/>
                    <a:gd name="T40" fmla="*/ 485 w 1084"/>
                    <a:gd name="T41" fmla="*/ 78 h 525"/>
                    <a:gd name="T42" fmla="*/ 551 w 1084"/>
                    <a:gd name="T43" fmla="*/ 51 h 525"/>
                    <a:gd name="T44" fmla="*/ 621 w 1084"/>
                    <a:gd name="T45" fmla="*/ 25 h 525"/>
                    <a:gd name="T46" fmla="*/ 695 w 1084"/>
                    <a:gd name="T47" fmla="*/ 0 h 525"/>
                    <a:gd name="T48" fmla="*/ 1084 w 1084"/>
                    <a:gd name="T49" fmla="*/ 112 h 525"/>
                    <a:gd name="T50" fmla="*/ 1084 w 1084"/>
                    <a:gd name="T51" fmla="*/ 112 h 525"/>
                    <a:gd name="T52" fmla="*/ 1040 w 1084"/>
                    <a:gd name="T53" fmla="*/ 129 h 525"/>
                    <a:gd name="T54" fmla="*/ 1001 w 1084"/>
                    <a:gd name="T55" fmla="*/ 146 h 525"/>
                    <a:gd name="T56" fmla="*/ 963 w 1084"/>
                    <a:gd name="T57" fmla="*/ 165 h 525"/>
                    <a:gd name="T58" fmla="*/ 927 w 1084"/>
                    <a:gd name="T59" fmla="*/ 184 h 525"/>
                    <a:gd name="T60" fmla="*/ 893 w 1084"/>
                    <a:gd name="T61" fmla="*/ 205 h 525"/>
                    <a:gd name="T62" fmla="*/ 860 w 1084"/>
                    <a:gd name="T63" fmla="*/ 226 h 525"/>
                    <a:gd name="T64" fmla="*/ 832 w 1084"/>
                    <a:gd name="T65" fmla="*/ 246 h 525"/>
                    <a:gd name="T66" fmla="*/ 807 w 1084"/>
                    <a:gd name="T67" fmla="*/ 267 h 525"/>
                    <a:gd name="T68" fmla="*/ 783 w 1084"/>
                    <a:gd name="T69" fmla="*/ 290 h 525"/>
                    <a:gd name="T70" fmla="*/ 764 w 1084"/>
                    <a:gd name="T71" fmla="*/ 313 h 525"/>
                    <a:gd name="T72" fmla="*/ 745 w 1084"/>
                    <a:gd name="T73" fmla="*/ 335 h 525"/>
                    <a:gd name="T74" fmla="*/ 731 w 1084"/>
                    <a:gd name="T75" fmla="*/ 360 h 525"/>
                    <a:gd name="T76" fmla="*/ 720 w 1084"/>
                    <a:gd name="T77" fmla="*/ 383 h 525"/>
                    <a:gd name="T78" fmla="*/ 712 w 1084"/>
                    <a:gd name="T79" fmla="*/ 408 h 525"/>
                    <a:gd name="T80" fmla="*/ 707 w 1084"/>
                    <a:gd name="T81" fmla="*/ 432 h 525"/>
                    <a:gd name="T82" fmla="*/ 705 w 1084"/>
                    <a:gd name="T83" fmla="*/ 459 h 525"/>
                    <a:gd name="T84" fmla="*/ 705 w 1084"/>
                    <a:gd name="T85" fmla="*/ 459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4" h="525">
                      <a:moveTo>
                        <a:pt x="705" y="459"/>
                      </a:moveTo>
                      <a:lnTo>
                        <a:pt x="705" y="459"/>
                      </a:lnTo>
                      <a:lnTo>
                        <a:pt x="705" y="470"/>
                      </a:lnTo>
                      <a:lnTo>
                        <a:pt x="0" y="525"/>
                      </a:lnTo>
                      <a:lnTo>
                        <a:pt x="0" y="525"/>
                      </a:lnTo>
                      <a:lnTo>
                        <a:pt x="4" y="506"/>
                      </a:lnTo>
                      <a:lnTo>
                        <a:pt x="9" y="485"/>
                      </a:lnTo>
                      <a:lnTo>
                        <a:pt x="15" y="466"/>
                      </a:lnTo>
                      <a:lnTo>
                        <a:pt x="23" y="447"/>
                      </a:lnTo>
                      <a:lnTo>
                        <a:pt x="32" y="428"/>
                      </a:lnTo>
                      <a:lnTo>
                        <a:pt x="41" y="409"/>
                      </a:lnTo>
                      <a:lnTo>
                        <a:pt x="66" y="373"/>
                      </a:lnTo>
                      <a:lnTo>
                        <a:pt x="95" y="335"/>
                      </a:lnTo>
                      <a:lnTo>
                        <a:pt x="129" y="301"/>
                      </a:lnTo>
                      <a:lnTo>
                        <a:pt x="167" y="265"/>
                      </a:lnTo>
                      <a:lnTo>
                        <a:pt x="210" y="231"/>
                      </a:lnTo>
                      <a:lnTo>
                        <a:pt x="258" y="199"/>
                      </a:lnTo>
                      <a:lnTo>
                        <a:pt x="309" y="167"/>
                      </a:lnTo>
                      <a:lnTo>
                        <a:pt x="364" y="136"/>
                      </a:lnTo>
                      <a:lnTo>
                        <a:pt x="422" y="106"/>
                      </a:lnTo>
                      <a:lnTo>
                        <a:pt x="485" y="78"/>
                      </a:lnTo>
                      <a:lnTo>
                        <a:pt x="551" y="51"/>
                      </a:lnTo>
                      <a:lnTo>
                        <a:pt x="621" y="25"/>
                      </a:lnTo>
                      <a:lnTo>
                        <a:pt x="695" y="0"/>
                      </a:lnTo>
                      <a:lnTo>
                        <a:pt x="1084" y="112"/>
                      </a:lnTo>
                      <a:lnTo>
                        <a:pt x="1084" y="112"/>
                      </a:lnTo>
                      <a:lnTo>
                        <a:pt x="1040" y="129"/>
                      </a:lnTo>
                      <a:lnTo>
                        <a:pt x="1001" y="146"/>
                      </a:lnTo>
                      <a:lnTo>
                        <a:pt x="963" y="165"/>
                      </a:lnTo>
                      <a:lnTo>
                        <a:pt x="927" y="184"/>
                      </a:lnTo>
                      <a:lnTo>
                        <a:pt x="893" y="205"/>
                      </a:lnTo>
                      <a:lnTo>
                        <a:pt x="860" y="226"/>
                      </a:lnTo>
                      <a:lnTo>
                        <a:pt x="832" y="246"/>
                      </a:lnTo>
                      <a:lnTo>
                        <a:pt x="807" y="267"/>
                      </a:lnTo>
                      <a:lnTo>
                        <a:pt x="783" y="290"/>
                      </a:lnTo>
                      <a:lnTo>
                        <a:pt x="764" y="313"/>
                      </a:lnTo>
                      <a:lnTo>
                        <a:pt x="745" y="335"/>
                      </a:lnTo>
                      <a:lnTo>
                        <a:pt x="731" y="360"/>
                      </a:lnTo>
                      <a:lnTo>
                        <a:pt x="720" y="383"/>
                      </a:lnTo>
                      <a:lnTo>
                        <a:pt x="712" y="408"/>
                      </a:lnTo>
                      <a:lnTo>
                        <a:pt x="707" y="432"/>
                      </a:lnTo>
                      <a:lnTo>
                        <a:pt x="705" y="459"/>
                      </a:lnTo>
                      <a:lnTo>
                        <a:pt x="705" y="459"/>
                      </a:lnTo>
                      <a:close/>
                    </a:path>
                  </a:pathLst>
                </a:custGeom>
                <a:solidFill>
                  <a:srgbClr val="A7D9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90"/>
                <p:cNvSpPr>
                  <a:spLocks/>
                </p:cNvSpPr>
                <p:nvPr/>
              </p:nvSpPr>
              <p:spPr bwMode="auto">
                <a:xfrm>
                  <a:off x="1498600" y="3659188"/>
                  <a:ext cx="2087563" cy="1119188"/>
                </a:xfrm>
                <a:custGeom>
                  <a:avLst/>
                  <a:gdLst>
                    <a:gd name="T0" fmla="*/ 1315 w 1315"/>
                    <a:gd name="T1" fmla="*/ 385 h 705"/>
                    <a:gd name="T2" fmla="*/ 881 w 1315"/>
                    <a:gd name="T3" fmla="*/ 705 h 705"/>
                    <a:gd name="T4" fmla="*/ 881 w 1315"/>
                    <a:gd name="T5" fmla="*/ 705 h 705"/>
                    <a:gd name="T6" fmla="*/ 785 w 1315"/>
                    <a:gd name="T7" fmla="*/ 678 h 705"/>
                    <a:gd name="T8" fmla="*/ 692 w 1315"/>
                    <a:gd name="T9" fmla="*/ 650 h 705"/>
                    <a:gd name="T10" fmla="*/ 603 w 1315"/>
                    <a:gd name="T11" fmla="*/ 620 h 705"/>
                    <a:gd name="T12" fmla="*/ 519 w 1315"/>
                    <a:gd name="T13" fmla="*/ 588 h 705"/>
                    <a:gd name="T14" fmla="*/ 442 w 1315"/>
                    <a:gd name="T15" fmla="*/ 553 h 705"/>
                    <a:gd name="T16" fmla="*/ 370 w 1315"/>
                    <a:gd name="T17" fmla="*/ 517 h 705"/>
                    <a:gd name="T18" fmla="*/ 303 w 1315"/>
                    <a:gd name="T19" fmla="*/ 479 h 705"/>
                    <a:gd name="T20" fmla="*/ 271 w 1315"/>
                    <a:gd name="T21" fmla="*/ 461 h 705"/>
                    <a:gd name="T22" fmla="*/ 241 w 1315"/>
                    <a:gd name="T23" fmla="*/ 440 h 705"/>
                    <a:gd name="T24" fmla="*/ 214 w 1315"/>
                    <a:gd name="T25" fmla="*/ 419 h 705"/>
                    <a:gd name="T26" fmla="*/ 188 w 1315"/>
                    <a:gd name="T27" fmla="*/ 400 h 705"/>
                    <a:gd name="T28" fmla="*/ 161 w 1315"/>
                    <a:gd name="T29" fmla="*/ 379 h 705"/>
                    <a:gd name="T30" fmla="*/ 138 w 1315"/>
                    <a:gd name="T31" fmla="*/ 356 h 705"/>
                    <a:gd name="T32" fmla="*/ 118 w 1315"/>
                    <a:gd name="T33" fmla="*/ 335 h 705"/>
                    <a:gd name="T34" fmla="*/ 97 w 1315"/>
                    <a:gd name="T35" fmla="*/ 315 h 705"/>
                    <a:gd name="T36" fmla="*/ 80 w 1315"/>
                    <a:gd name="T37" fmla="*/ 292 h 705"/>
                    <a:gd name="T38" fmla="*/ 63 w 1315"/>
                    <a:gd name="T39" fmla="*/ 269 h 705"/>
                    <a:gd name="T40" fmla="*/ 49 w 1315"/>
                    <a:gd name="T41" fmla="*/ 246 h 705"/>
                    <a:gd name="T42" fmla="*/ 36 w 1315"/>
                    <a:gd name="T43" fmla="*/ 224 h 705"/>
                    <a:gd name="T44" fmla="*/ 25 w 1315"/>
                    <a:gd name="T45" fmla="*/ 201 h 705"/>
                    <a:gd name="T46" fmla="*/ 15 w 1315"/>
                    <a:gd name="T47" fmla="*/ 178 h 705"/>
                    <a:gd name="T48" fmla="*/ 9 w 1315"/>
                    <a:gd name="T49" fmla="*/ 154 h 705"/>
                    <a:gd name="T50" fmla="*/ 4 w 1315"/>
                    <a:gd name="T51" fmla="*/ 129 h 705"/>
                    <a:gd name="T52" fmla="*/ 2 w 1315"/>
                    <a:gd name="T53" fmla="*/ 106 h 705"/>
                    <a:gd name="T54" fmla="*/ 0 w 1315"/>
                    <a:gd name="T55" fmla="*/ 82 h 705"/>
                    <a:gd name="T56" fmla="*/ 0 w 1315"/>
                    <a:gd name="T57" fmla="*/ 82 h 705"/>
                    <a:gd name="T58" fmla="*/ 2 w 1315"/>
                    <a:gd name="T59" fmla="*/ 55 h 705"/>
                    <a:gd name="T60" fmla="*/ 711 w 1315"/>
                    <a:gd name="T61" fmla="*/ 0 h 705"/>
                    <a:gd name="T62" fmla="*/ 711 w 1315"/>
                    <a:gd name="T63" fmla="*/ 0 h 705"/>
                    <a:gd name="T64" fmla="*/ 715 w 1315"/>
                    <a:gd name="T65" fmla="*/ 15 h 705"/>
                    <a:gd name="T66" fmla="*/ 718 w 1315"/>
                    <a:gd name="T67" fmla="*/ 30 h 705"/>
                    <a:gd name="T68" fmla="*/ 724 w 1315"/>
                    <a:gd name="T69" fmla="*/ 44 h 705"/>
                    <a:gd name="T70" fmla="*/ 732 w 1315"/>
                    <a:gd name="T71" fmla="*/ 59 h 705"/>
                    <a:gd name="T72" fmla="*/ 747 w 1315"/>
                    <a:gd name="T73" fmla="*/ 89 h 705"/>
                    <a:gd name="T74" fmla="*/ 768 w 1315"/>
                    <a:gd name="T75" fmla="*/ 116 h 705"/>
                    <a:gd name="T76" fmla="*/ 794 w 1315"/>
                    <a:gd name="T77" fmla="*/ 144 h 705"/>
                    <a:gd name="T78" fmla="*/ 825 w 1315"/>
                    <a:gd name="T79" fmla="*/ 171 h 705"/>
                    <a:gd name="T80" fmla="*/ 857 w 1315"/>
                    <a:gd name="T81" fmla="*/ 197 h 705"/>
                    <a:gd name="T82" fmla="*/ 895 w 1315"/>
                    <a:gd name="T83" fmla="*/ 222 h 705"/>
                    <a:gd name="T84" fmla="*/ 936 w 1315"/>
                    <a:gd name="T85" fmla="*/ 246 h 705"/>
                    <a:gd name="T86" fmla="*/ 980 w 1315"/>
                    <a:gd name="T87" fmla="*/ 269 h 705"/>
                    <a:gd name="T88" fmla="*/ 1029 w 1315"/>
                    <a:gd name="T89" fmla="*/ 292 h 705"/>
                    <a:gd name="T90" fmla="*/ 1080 w 1315"/>
                    <a:gd name="T91" fmla="*/ 313 h 705"/>
                    <a:gd name="T92" fmla="*/ 1135 w 1315"/>
                    <a:gd name="T93" fmla="*/ 332 h 705"/>
                    <a:gd name="T94" fmla="*/ 1192 w 1315"/>
                    <a:gd name="T95" fmla="*/ 351 h 705"/>
                    <a:gd name="T96" fmla="*/ 1253 w 1315"/>
                    <a:gd name="T97" fmla="*/ 368 h 705"/>
                    <a:gd name="T98" fmla="*/ 1315 w 1315"/>
                    <a:gd name="T99" fmla="*/ 385 h 705"/>
                    <a:gd name="T100" fmla="*/ 1315 w 1315"/>
                    <a:gd name="T101" fmla="*/ 38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15" h="705">
                      <a:moveTo>
                        <a:pt x="1315" y="385"/>
                      </a:moveTo>
                      <a:lnTo>
                        <a:pt x="881" y="705"/>
                      </a:lnTo>
                      <a:lnTo>
                        <a:pt x="881" y="705"/>
                      </a:lnTo>
                      <a:lnTo>
                        <a:pt x="785" y="678"/>
                      </a:lnTo>
                      <a:lnTo>
                        <a:pt x="692" y="650"/>
                      </a:lnTo>
                      <a:lnTo>
                        <a:pt x="603" y="620"/>
                      </a:lnTo>
                      <a:lnTo>
                        <a:pt x="519" y="588"/>
                      </a:lnTo>
                      <a:lnTo>
                        <a:pt x="442" y="553"/>
                      </a:lnTo>
                      <a:lnTo>
                        <a:pt x="370" y="517"/>
                      </a:lnTo>
                      <a:lnTo>
                        <a:pt x="303" y="479"/>
                      </a:lnTo>
                      <a:lnTo>
                        <a:pt x="271" y="461"/>
                      </a:lnTo>
                      <a:lnTo>
                        <a:pt x="241" y="440"/>
                      </a:lnTo>
                      <a:lnTo>
                        <a:pt x="214" y="419"/>
                      </a:lnTo>
                      <a:lnTo>
                        <a:pt x="188" y="400"/>
                      </a:lnTo>
                      <a:lnTo>
                        <a:pt x="161" y="379"/>
                      </a:lnTo>
                      <a:lnTo>
                        <a:pt x="138" y="356"/>
                      </a:lnTo>
                      <a:lnTo>
                        <a:pt x="118" y="335"/>
                      </a:lnTo>
                      <a:lnTo>
                        <a:pt x="97" y="315"/>
                      </a:lnTo>
                      <a:lnTo>
                        <a:pt x="80" y="292"/>
                      </a:lnTo>
                      <a:lnTo>
                        <a:pt x="63" y="269"/>
                      </a:lnTo>
                      <a:lnTo>
                        <a:pt x="49" y="246"/>
                      </a:lnTo>
                      <a:lnTo>
                        <a:pt x="36" y="224"/>
                      </a:lnTo>
                      <a:lnTo>
                        <a:pt x="25" y="201"/>
                      </a:lnTo>
                      <a:lnTo>
                        <a:pt x="15" y="178"/>
                      </a:lnTo>
                      <a:lnTo>
                        <a:pt x="9" y="154"/>
                      </a:lnTo>
                      <a:lnTo>
                        <a:pt x="4" y="129"/>
                      </a:lnTo>
                      <a:lnTo>
                        <a:pt x="2" y="106"/>
                      </a:lnTo>
                      <a:lnTo>
                        <a:pt x="0" y="82"/>
                      </a:lnTo>
                      <a:lnTo>
                        <a:pt x="0" y="82"/>
                      </a:lnTo>
                      <a:lnTo>
                        <a:pt x="2" y="55"/>
                      </a:lnTo>
                      <a:lnTo>
                        <a:pt x="711" y="0"/>
                      </a:lnTo>
                      <a:lnTo>
                        <a:pt x="711" y="0"/>
                      </a:lnTo>
                      <a:lnTo>
                        <a:pt x="715" y="15"/>
                      </a:lnTo>
                      <a:lnTo>
                        <a:pt x="718" y="30"/>
                      </a:lnTo>
                      <a:lnTo>
                        <a:pt x="724" y="44"/>
                      </a:lnTo>
                      <a:lnTo>
                        <a:pt x="732" y="59"/>
                      </a:lnTo>
                      <a:lnTo>
                        <a:pt x="747" y="89"/>
                      </a:lnTo>
                      <a:lnTo>
                        <a:pt x="768" y="116"/>
                      </a:lnTo>
                      <a:lnTo>
                        <a:pt x="794" y="144"/>
                      </a:lnTo>
                      <a:lnTo>
                        <a:pt x="825" y="171"/>
                      </a:lnTo>
                      <a:lnTo>
                        <a:pt x="857" y="197"/>
                      </a:lnTo>
                      <a:lnTo>
                        <a:pt x="895" y="222"/>
                      </a:lnTo>
                      <a:lnTo>
                        <a:pt x="936" y="246"/>
                      </a:lnTo>
                      <a:lnTo>
                        <a:pt x="980" y="269"/>
                      </a:lnTo>
                      <a:lnTo>
                        <a:pt x="1029" y="292"/>
                      </a:lnTo>
                      <a:lnTo>
                        <a:pt x="1080" y="313"/>
                      </a:lnTo>
                      <a:lnTo>
                        <a:pt x="1135" y="332"/>
                      </a:lnTo>
                      <a:lnTo>
                        <a:pt x="1192" y="351"/>
                      </a:lnTo>
                      <a:lnTo>
                        <a:pt x="1253" y="368"/>
                      </a:lnTo>
                      <a:lnTo>
                        <a:pt x="1315" y="385"/>
                      </a:lnTo>
                      <a:lnTo>
                        <a:pt x="1315" y="385"/>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91"/>
                <p:cNvSpPr>
                  <a:spLocks/>
                </p:cNvSpPr>
                <p:nvPr/>
              </p:nvSpPr>
              <p:spPr bwMode="auto">
                <a:xfrm>
                  <a:off x="2936875" y="4278313"/>
                  <a:ext cx="3433763" cy="701675"/>
                </a:xfrm>
                <a:custGeom>
                  <a:avLst/>
                  <a:gdLst>
                    <a:gd name="T0" fmla="*/ 1082 w 2163"/>
                    <a:gd name="T1" fmla="*/ 67 h 442"/>
                    <a:gd name="T2" fmla="*/ 1082 w 2163"/>
                    <a:gd name="T3" fmla="*/ 67 h 442"/>
                    <a:gd name="T4" fmla="*/ 1170 w 2163"/>
                    <a:gd name="T5" fmla="*/ 65 h 442"/>
                    <a:gd name="T6" fmla="*/ 1255 w 2163"/>
                    <a:gd name="T7" fmla="*/ 63 h 442"/>
                    <a:gd name="T8" fmla="*/ 1340 w 2163"/>
                    <a:gd name="T9" fmla="*/ 57 h 442"/>
                    <a:gd name="T10" fmla="*/ 1422 w 2163"/>
                    <a:gd name="T11" fmla="*/ 50 h 442"/>
                    <a:gd name="T12" fmla="*/ 1501 w 2163"/>
                    <a:gd name="T13" fmla="*/ 40 h 442"/>
                    <a:gd name="T14" fmla="*/ 1579 w 2163"/>
                    <a:gd name="T15" fmla="*/ 29 h 442"/>
                    <a:gd name="T16" fmla="*/ 1653 w 2163"/>
                    <a:gd name="T17" fmla="*/ 16 h 442"/>
                    <a:gd name="T18" fmla="*/ 1725 w 2163"/>
                    <a:gd name="T19" fmla="*/ 0 h 442"/>
                    <a:gd name="T20" fmla="*/ 2163 w 2163"/>
                    <a:gd name="T21" fmla="*/ 324 h 442"/>
                    <a:gd name="T22" fmla="*/ 2163 w 2163"/>
                    <a:gd name="T23" fmla="*/ 324 h 442"/>
                    <a:gd name="T24" fmla="*/ 2043 w 2163"/>
                    <a:gd name="T25" fmla="*/ 351 h 442"/>
                    <a:gd name="T26" fmla="*/ 1920 w 2163"/>
                    <a:gd name="T27" fmla="*/ 374 h 442"/>
                    <a:gd name="T28" fmla="*/ 1791 w 2163"/>
                    <a:gd name="T29" fmla="*/ 395 h 442"/>
                    <a:gd name="T30" fmla="*/ 1657 w 2163"/>
                    <a:gd name="T31" fmla="*/ 412 h 442"/>
                    <a:gd name="T32" fmla="*/ 1520 w 2163"/>
                    <a:gd name="T33" fmla="*/ 425 h 442"/>
                    <a:gd name="T34" fmla="*/ 1380 w 2163"/>
                    <a:gd name="T35" fmla="*/ 434 h 442"/>
                    <a:gd name="T36" fmla="*/ 1236 w 2163"/>
                    <a:gd name="T37" fmla="*/ 440 h 442"/>
                    <a:gd name="T38" fmla="*/ 1088 w 2163"/>
                    <a:gd name="T39" fmla="*/ 442 h 442"/>
                    <a:gd name="T40" fmla="*/ 1088 w 2163"/>
                    <a:gd name="T41" fmla="*/ 442 h 442"/>
                    <a:gd name="T42" fmla="*/ 938 w 2163"/>
                    <a:gd name="T43" fmla="*/ 440 h 442"/>
                    <a:gd name="T44" fmla="*/ 792 w 2163"/>
                    <a:gd name="T45" fmla="*/ 434 h 442"/>
                    <a:gd name="T46" fmla="*/ 650 w 2163"/>
                    <a:gd name="T47" fmla="*/ 423 h 442"/>
                    <a:gd name="T48" fmla="*/ 510 w 2163"/>
                    <a:gd name="T49" fmla="*/ 410 h 442"/>
                    <a:gd name="T50" fmla="*/ 375 w 2163"/>
                    <a:gd name="T51" fmla="*/ 393 h 442"/>
                    <a:gd name="T52" fmla="*/ 246 w 2163"/>
                    <a:gd name="T53" fmla="*/ 372 h 442"/>
                    <a:gd name="T54" fmla="*/ 119 w 2163"/>
                    <a:gd name="T55" fmla="*/ 347 h 442"/>
                    <a:gd name="T56" fmla="*/ 0 w 2163"/>
                    <a:gd name="T57" fmla="*/ 321 h 442"/>
                    <a:gd name="T58" fmla="*/ 434 w 2163"/>
                    <a:gd name="T59" fmla="*/ 0 h 442"/>
                    <a:gd name="T60" fmla="*/ 434 w 2163"/>
                    <a:gd name="T61" fmla="*/ 0 h 442"/>
                    <a:gd name="T62" fmla="*/ 508 w 2163"/>
                    <a:gd name="T63" fmla="*/ 16 h 442"/>
                    <a:gd name="T64" fmla="*/ 582 w 2163"/>
                    <a:gd name="T65" fmla="*/ 29 h 442"/>
                    <a:gd name="T66" fmla="*/ 662 w 2163"/>
                    <a:gd name="T67" fmla="*/ 40 h 442"/>
                    <a:gd name="T68" fmla="*/ 741 w 2163"/>
                    <a:gd name="T69" fmla="*/ 50 h 442"/>
                    <a:gd name="T70" fmla="*/ 825 w 2163"/>
                    <a:gd name="T71" fmla="*/ 57 h 442"/>
                    <a:gd name="T72" fmla="*/ 908 w 2163"/>
                    <a:gd name="T73" fmla="*/ 63 h 442"/>
                    <a:gd name="T74" fmla="*/ 995 w 2163"/>
                    <a:gd name="T75" fmla="*/ 65 h 442"/>
                    <a:gd name="T76" fmla="*/ 1082 w 2163"/>
                    <a:gd name="T77" fmla="*/ 67 h 442"/>
                    <a:gd name="T78" fmla="*/ 1082 w 2163"/>
                    <a:gd name="T79" fmla="*/ 67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63" h="442">
                      <a:moveTo>
                        <a:pt x="1082" y="67"/>
                      </a:moveTo>
                      <a:lnTo>
                        <a:pt x="1082" y="67"/>
                      </a:lnTo>
                      <a:lnTo>
                        <a:pt x="1170" y="65"/>
                      </a:lnTo>
                      <a:lnTo>
                        <a:pt x="1255" y="63"/>
                      </a:lnTo>
                      <a:lnTo>
                        <a:pt x="1340" y="57"/>
                      </a:lnTo>
                      <a:lnTo>
                        <a:pt x="1422" y="50"/>
                      </a:lnTo>
                      <a:lnTo>
                        <a:pt x="1501" y="40"/>
                      </a:lnTo>
                      <a:lnTo>
                        <a:pt x="1579" y="29"/>
                      </a:lnTo>
                      <a:lnTo>
                        <a:pt x="1653" y="16"/>
                      </a:lnTo>
                      <a:lnTo>
                        <a:pt x="1725" y="0"/>
                      </a:lnTo>
                      <a:lnTo>
                        <a:pt x="2163" y="324"/>
                      </a:lnTo>
                      <a:lnTo>
                        <a:pt x="2163" y="324"/>
                      </a:lnTo>
                      <a:lnTo>
                        <a:pt x="2043" y="351"/>
                      </a:lnTo>
                      <a:lnTo>
                        <a:pt x="1920" y="374"/>
                      </a:lnTo>
                      <a:lnTo>
                        <a:pt x="1791" y="395"/>
                      </a:lnTo>
                      <a:lnTo>
                        <a:pt x="1657" y="412"/>
                      </a:lnTo>
                      <a:lnTo>
                        <a:pt x="1520" y="425"/>
                      </a:lnTo>
                      <a:lnTo>
                        <a:pt x="1380" y="434"/>
                      </a:lnTo>
                      <a:lnTo>
                        <a:pt x="1236" y="440"/>
                      </a:lnTo>
                      <a:lnTo>
                        <a:pt x="1088" y="442"/>
                      </a:lnTo>
                      <a:lnTo>
                        <a:pt x="1088" y="442"/>
                      </a:lnTo>
                      <a:lnTo>
                        <a:pt x="938" y="440"/>
                      </a:lnTo>
                      <a:lnTo>
                        <a:pt x="792" y="434"/>
                      </a:lnTo>
                      <a:lnTo>
                        <a:pt x="650" y="423"/>
                      </a:lnTo>
                      <a:lnTo>
                        <a:pt x="510" y="410"/>
                      </a:lnTo>
                      <a:lnTo>
                        <a:pt x="375" y="393"/>
                      </a:lnTo>
                      <a:lnTo>
                        <a:pt x="246" y="372"/>
                      </a:lnTo>
                      <a:lnTo>
                        <a:pt x="119" y="347"/>
                      </a:lnTo>
                      <a:lnTo>
                        <a:pt x="0" y="321"/>
                      </a:lnTo>
                      <a:lnTo>
                        <a:pt x="434" y="0"/>
                      </a:lnTo>
                      <a:lnTo>
                        <a:pt x="434" y="0"/>
                      </a:lnTo>
                      <a:lnTo>
                        <a:pt x="508" y="16"/>
                      </a:lnTo>
                      <a:lnTo>
                        <a:pt x="582" y="29"/>
                      </a:lnTo>
                      <a:lnTo>
                        <a:pt x="662" y="40"/>
                      </a:lnTo>
                      <a:lnTo>
                        <a:pt x="741" y="50"/>
                      </a:lnTo>
                      <a:lnTo>
                        <a:pt x="825" y="57"/>
                      </a:lnTo>
                      <a:lnTo>
                        <a:pt x="908" y="63"/>
                      </a:lnTo>
                      <a:lnTo>
                        <a:pt x="995" y="65"/>
                      </a:lnTo>
                      <a:lnTo>
                        <a:pt x="1082" y="67"/>
                      </a:lnTo>
                      <a:lnTo>
                        <a:pt x="1082" y="67"/>
                      </a:lnTo>
                      <a:close/>
                    </a:path>
                  </a:pathLst>
                </a:custGeom>
                <a:gradFill flip="none" rotWithShape="1">
                  <a:gsLst>
                    <a:gs pos="0">
                      <a:srgbClr val="79C6FF">
                        <a:tint val="66000"/>
                        <a:satMod val="160000"/>
                      </a:srgbClr>
                    </a:gs>
                    <a:gs pos="50000">
                      <a:srgbClr val="79C6FF">
                        <a:tint val="44500"/>
                        <a:satMod val="160000"/>
                      </a:srgbClr>
                    </a:gs>
                    <a:gs pos="100000">
                      <a:srgbClr val="79C6FF">
                        <a:tint val="23500"/>
                        <a:satMod val="160000"/>
                      </a:srgb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9" name="Group 8"/>
            <p:cNvGrpSpPr/>
            <p:nvPr/>
          </p:nvGrpSpPr>
          <p:grpSpPr>
            <a:xfrm>
              <a:off x="4704346" y="2095952"/>
              <a:ext cx="1517909" cy="643464"/>
              <a:chOff x="2911516" y="2377563"/>
              <a:chExt cx="1517909" cy="643464"/>
            </a:xfrm>
            <a:effectLst>
              <a:reflection blurRad="6350" stA="52000" endA="300" endPos="35000" dir="5400000" sy="-100000" algn="bl" rotWithShape="0"/>
            </a:effectLst>
          </p:grpSpPr>
          <p:grpSp>
            <p:nvGrpSpPr>
              <p:cNvPr id="68" name="Group 67"/>
              <p:cNvGrpSpPr/>
              <p:nvPr/>
            </p:nvGrpSpPr>
            <p:grpSpPr>
              <a:xfrm>
                <a:off x="3452601" y="2598453"/>
                <a:ext cx="422574" cy="422574"/>
                <a:chOff x="2414428" y="1325367"/>
                <a:chExt cx="3092520" cy="3092520"/>
              </a:xfrm>
            </p:grpSpPr>
            <p:sp>
              <p:nvSpPr>
                <p:cNvPr id="70" name="Oval 69"/>
                <p:cNvSpPr/>
                <p:nvPr/>
              </p:nvSpPr>
              <p:spPr bwMode="auto">
                <a:xfrm>
                  <a:off x="2414428" y="1325367"/>
                  <a:ext cx="3092520" cy="3092520"/>
                </a:xfrm>
                <a:prstGeom prst="ellipse">
                  <a:avLst/>
                </a:prstGeom>
                <a:solidFill>
                  <a:srgbClr val="0070C0"/>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Oval 70"/>
                <p:cNvSpPr/>
                <p:nvPr/>
              </p:nvSpPr>
              <p:spPr bwMode="auto">
                <a:xfrm>
                  <a:off x="2507751" y="1418690"/>
                  <a:ext cx="2905874" cy="2905874"/>
                </a:xfrm>
                <a:prstGeom prst="ellipse">
                  <a:avLst/>
                </a:prstGeom>
                <a:gradFill flip="none" rotWithShape="1">
                  <a:gsLst>
                    <a:gs pos="0">
                      <a:srgbClr val="0070C0">
                        <a:shade val="30000"/>
                        <a:satMod val="115000"/>
                        <a:alpha val="10000"/>
                      </a:srgbClr>
                    </a:gs>
                    <a:gs pos="50000">
                      <a:srgbClr val="0070C0">
                        <a:shade val="67500"/>
                        <a:satMod val="115000"/>
                        <a:lumMod val="81000"/>
                        <a:lumOff val="19000"/>
                        <a:alpha val="47000"/>
                      </a:srgbClr>
                    </a:gs>
                    <a:gs pos="100000">
                      <a:srgbClr val="0070C0">
                        <a:shade val="100000"/>
                        <a:satMod val="115000"/>
                        <a:lumMod val="28000"/>
                        <a:lumOff val="72000"/>
                      </a:srgbClr>
                    </a:gs>
                  </a:gsLst>
                  <a:lin ang="13500000" scaled="1"/>
                  <a:tileRect/>
                </a:gra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9" name="TextBox 68"/>
              <p:cNvSpPr txBox="1"/>
              <p:nvPr/>
            </p:nvSpPr>
            <p:spPr>
              <a:xfrm>
                <a:off x="2911516" y="2377563"/>
                <a:ext cx="1517909" cy="1854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Hereford Medical Group (HMG)</a:t>
                </a:r>
              </a:p>
            </p:txBody>
          </p:sp>
        </p:grpSp>
        <p:grpSp>
          <p:nvGrpSpPr>
            <p:cNvPr id="10" name="Group 9"/>
            <p:cNvGrpSpPr/>
            <p:nvPr/>
          </p:nvGrpSpPr>
          <p:grpSpPr>
            <a:xfrm>
              <a:off x="6744048" y="2886987"/>
              <a:ext cx="1052996" cy="422574"/>
              <a:chOff x="3452604" y="2598455"/>
              <a:chExt cx="1052996" cy="422574"/>
            </a:xfrm>
            <a:effectLst>
              <a:reflection blurRad="6350" stA="52000" endA="300" endPos="35000" dir="5400000" sy="-100000" algn="bl" rotWithShape="0"/>
            </a:effectLst>
          </p:grpSpPr>
          <p:grpSp>
            <p:nvGrpSpPr>
              <p:cNvPr id="64" name="Group 63"/>
              <p:cNvGrpSpPr/>
              <p:nvPr/>
            </p:nvGrpSpPr>
            <p:grpSpPr>
              <a:xfrm>
                <a:off x="3452604" y="2598455"/>
                <a:ext cx="422574" cy="422574"/>
                <a:chOff x="2414428" y="1325367"/>
                <a:chExt cx="3092520" cy="3092520"/>
              </a:xfrm>
            </p:grpSpPr>
            <p:sp>
              <p:nvSpPr>
                <p:cNvPr id="66" name="Oval 65"/>
                <p:cNvSpPr/>
                <p:nvPr/>
              </p:nvSpPr>
              <p:spPr bwMode="auto">
                <a:xfrm>
                  <a:off x="2414428" y="1325367"/>
                  <a:ext cx="3092520" cy="3092520"/>
                </a:xfrm>
                <a:prstGeom prst="ellipse">
                  <a:avLst/>
                </a:prstGeom>
                <a:solidFill>
                  <a:srgbClr val="0070C0"/>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Oval 66"/>
                <p:cNvSpPr/>
                <p:nvPr/>
              </p:nvSpPr>
              <p:spPr bwMode="auto">
                <a:xfrm>
                  <a:off x="2507751" y="1418690"/>
                  <a:ext cx="2905874" cy="2905874"/>
                </a:xfrm>
                <a:prstGeom prst="ellipse">
                  <a:avLst/>
                </a:prstGeom>
                <a:gradFill flip="none" rotWithShape="1">
                  <a:gsLst>
                    <a:gs pos="0">
                      <a:srgbClr val="0070C0">
                        <a:shade val="30000"/>
                        <a:satMod val="115000"/>
                        <a:alpha val="10000"/>
                      </a:srgbClr>
                    </a:gs>
                    <a:gs pos="50000">
                      <a:srgbClr val="0070C0">
                        <a:shade val="67500"/>
                        <a:satMod val="115000"/>
                        <a:lumMod val="81000"/>
                        <a:lumOff val="19000"/>
                        <a:alpha val="47000"/>
                      </a:srgbClr>
                    </a:gs>
                    <a:gs pos="100000">
                      <a:srgbClr val="0070C0">
                        <a:shade val="100000"/>
                        <a:satMod val="115000"/>
                        <a:lumMod val="28000"/>
                        <a:lumOff val="72000"/>
                      </a:srgbClr>
                    </a:gs>
                  </a:gsLst>
                  <a:lin ang="13500000" scaled="1"/>
                  <a:tileRect/>
                </a:gra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TextBox 64"/>
              <p:cNvSpPr txBox="1"/>
              <p:nvPr/>
            </p:nvSpPr>
            <p:spPr>
              <a:xfrm>
                <a:off x="3968284" y="2621996"/>
                <a:ext cx="537316" cy="1854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WBC PCN</a:t>
                </a:r>
              </a:p>
            </p:txBody>
          </p:sp>
        </p:grpSp>
        <p:grpSp>
          <p:nvGrpSpPr>
            <p:cNvPr id="60" name="Group 59"/>
            <p:cNvGrpSpPr/>
            <p:nvPr/>
          </p:nvGrpSpPr>
          <p:grpSpPr>
            <a:xfrm>
              <a:off x="6487387" y="3830797"/>
              <a:ext cx="422574" cy="422574"/>
              <a:chOff x="2414428" y="1325367"/>
              <a:chExt cx="3092520" cy="3092520"/>
            </a:xfrm>
          </p:grpSpPr>
          <p:sp>
            <p:nvSpPr>
              <p:cNvPr id="62" name="Oval 61"/>
              <p:cNvSpPr/>
              <p:nvPr/>
            </p:nvSpPr>
            <p:spPr bwMode="auto">
              <a:xfrm>
                <a:off x="2414428" y="1325367"/>
                <a:ext cx="3092520" cy="3092520"/>
              </a:xfrm>
              <a:prstGeom prst="ellipse">
                <a:avLst/>
              </a:prstGeom>
              <a:solidFill>
                <a:srgbClr val="0070C0"/>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Oval 62"/>
              <p:cNvSpPr/>
              <p:nvPr/>
            </p:nvSpPr>
            <p:spPr bwMode="auto">
              <a:xfrm>
                <a:off x="2507751" y="1418690"/>
                <a:ext cx="2905874" cy="2905874"/>
              </a:xfrm>
              <a:prstGeom prst="ellipse">
                <a:avLst/>
              </a:prstGeom>
              <a:gradFill flip="none" rotWithShape="1">
                <a:gsLst>
                  <a:gs pos="0">
                    <a:srgbClr val="0070C0">
                      <a:shade val="30000"/>
                      <a:satMod val="115000"/>
                      <a:alpha val="10000"/>
                    </a:srgbClr>
                  </a:gs>
                  <a:gs pos="50000">
                    <a:srgbClr val="0070C0">
                      <a:shade val="67500"/>
                      <a:satMod val="115000"/>
                      <a:lumMod val="81000"/>
                      <a:lumOff val="19000"/>
                      <a:alpha val="47000"/>
                    </a:srgbClr>
                  </a:gs>
                  <a:gs pos="100000">
                    <a:srgbClr val="0070C0">
                      <a:shade val="100000"/>
                      <a:satMod val="115000"/>
                      <a:lumMod val="28000"/>
                      <a:lumOff val="72000"/>
                    </a:srgbClr>
                  </a:gs>
                </a:gsLst>
                <a:lin ang="13500000" scaled="1"/>
                <a:tileRect/>
              </a:gra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1"/>
            <p:cNvGrpSpPr/>
            <p:nvPr/>
          </p:nvGrpSpPr>
          <p:grpSpPr>
            <a:xfrm>
              <a:off x="2158449" y="4168745"/>
              <a:ext cx="2571403" cy="429253"/>
              <a:chOff x="1303772" y="2591774"/>
              <a:chExt cx="2571403" cy="429253"/>
            </a:xfrm>
            <a:effectLst>
              <a:reflection blurRad="6350" stA="52000" endA="300" endPos="35000" dir="5400000" sy="-100000" algn="bl" rotWithShape="0"/>
            </a:effectLst>
          </p:grpSpPr>
          <p:grpSp>
            <p:nvGrpSpPr>
              <p:cNvPr id="56" name="Group 55"/>
              <p:cNvGrpSpPr/>
              <p:nvPr/>
            </p:nvGrpSpPr>
            <p:grpSpPr>
              <a:xfrm>
                <a:off x="3452599" y="2591774"/>
                <a:ext cx="422576" cy="429253"/>
                <a:chOff x="2414415" y="1276490"/>
                <a:chExt cx="3092533" cy="3141397"/>
              </a:xfrm>
            </p:grpSpPr>
            <p:sp>
              <p:nvSpPr>
                <p:cNvPr id="58" name="Oval 57"/>
                <p:cNvSpPr/>
                <p:nvPr/>
              </p:nvSpPr>
              <p:spPr bwMode="auto">
                <a:xfrm>
                  <a:off x="2414428" y="1325367"/>
                  <a:ext cx="3092520" cy="3092520"/>
                </a:xfrm>
                <a:prstGeom prst="ellipse">
                  <a:avLst/>
                </a:prstGeom>
                <a:solidFill>
                  <a:srgbClr val="0070C0"/>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Oval 58"/>
                <p:cNvSpPr/>
                <p:nvPr/>
              </p:nvSpPr>
              <p:spPr bwMode="auto">
                <a:xfrm>
                  <a:off x="2414415" y="1276490"/>
                  <a:ext cx="2905872" cy="2905872"/>
                </a:xfrm>
                <a:prstGeom prst="ellipse">
                  <a:avLst/>
                </a:prstGeom>
                <a:gradFill flip="none" rotWithShape="1">
                  <a:gsLst>
                    <a:gs pos="0">
                      <a:srgbClr val="0070C0">
                        <a:shade val="30000"/>
                        <a:satMod val="115000"/>
                        <a:alpha val="10000"/>
                      </a:srgbClr>
                    </a:gs>
                    <a:gs pos="50000">
                      <a:srgbClr val="0070C0">
                        <a:shade val="67500"/>
                        <a:satMod val="115000"/>
                        <a:lumMod val="81000"/>
                        <a:lumOff val="19000"/>
                        <a:alpha val="47000"/>
                      </a:srgbClr>
                    </a:gs>
                    <a:gs pos="100000">
                      <a:srgbClr val="0070C0">
                        <a:shade val="100000"/>
                        <a:satMod val="115000"/>
                        <a:lumMod val="28000"/>
                        <a:lumOff val="72000"/>
                      </a:srgbClr>
                    </a:gs>
                  </a:gsLst>
                  <a:lin ang="13500000" scaled="1"/>
                  <a:tileRect/>
                </a:gra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7" name="TextBox 56"/>
              <p:cNvSpPr txBox="1"/>
              <p:nvPr/>
            </p:nvSpPr>
            <p:spPr>
              <a:xfrm>
                <a:off x="1303772" y="2671496"/>
                <a:ext cx="505764" cy="1854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34A90">
                        <a:lumMod val="50000"/>
                      </a:srgbClr>
                    </a:solidFill>
                    <a:effectLst>
                      <a:outerShdw blurRad="38100" dist="38100" dir="2700000" algn="tl">
                        <a:srgbClr val="000000">
                          <a:alpha val="43137"/>
                        </a:srgbClr>
                      </a:outerShdw>
                    </a:effectLst>
                    <a:uLnTx/>
                    <a:uFillTx/>
                    <a:latin typeface="Calibri" panose="020F0502020204030204"/>
                    <a:ea typeface="+mn-ea"/>
                    <a:cs typeface="+mn-cs"/>
                  </a:rPr>
                  <a:t>East PCN</a:t>
                </a:r>
              </a:p>
            </p:txBody>
          </p:sp>
        </p:grpSp>
        <p:grpSp>
          <p:nvGrpSpPr>
            <p:cNvPr id="52" name="Group 51"/>
            <p:cNvGrpSpPr/>
            <p:nvPr/>
          </p:nvGrpSpPr>
          <p:grpSpPr>
            <a:xfrm>
              <a:off x="2102804" y="3824557"/>
              <a:ext cx="422574" cy="422574"/>
              <a:chOff x="2414428" y="1325367"/>
              <a:chExt cx="3092520" cy="3092520"/>
            </a:xfrm>
          </p:grpSpPr>
          <p:sp>
            <p:nvSpPr>
              <p:cNvPr id="54" name="Oval 53"/>
              <p:cNvSpPr/>
              <p:nvPr/>
            </p:nvSpPr>
            <p:spPr bwMode="auto">
              <a:xfrm>
                <a:off x="2414428" y="1325367"/>
                <a:ext cx="3092520" cy="3092520"/>
              </a:xfrm>
              <a:prstGeom prst="ellipse">
                <a:avLst/>
              </a:prstGeom>
              <a:solidFill>
                <a:srgbClr val="0070C0"/>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Oval 54"/>
              <p:cNvSpPr/>
              <p:nvPr/>
            </p:nvSpPr>
            <p:spPr bwMode="auto">
              <a:xfrm>
                <a:off x="2507751" y="1418690"/>
                <a:ext cx="2905874" cy="2905874"/>
              </a:xfrm>
              <a:prstGeom prst="ellipse">
                <a:avLst/>
              </a:prstGeom>
              <a:gradFill flip="none" rotWithShape="1">
                <a:gsLst>
                  <a:gs pos="0">
                    <a:srgbClr val="0070C0">
                      <a:shade val="30000"/>
                      <a:satMod val="115000"/>
                      <a:alpha val="10000"/>
                    </a:srgbClr>
                  </a:gs>
                  <a:gs pos="50000">
                    <a:srgbClr val="0070C0">
                      <a:shade val="67500"/>
                      <a:satMod val="115000"/>
                      <a:lumMod val="81000"/>
                      <a:lumOff val="19000"/>
                      <a:alpha val="47000"/>
                    </a:srgbClr>
                  </a:gs>
                  <a:gs pos="100000">
                    <a:srgbClr val="0070C0">
                      <a:shade val="100000"/>
                      <a:satMod val="115000"/>
                      <a:lumMod val="28000"/>
                      <a:lumOff val="72000"/>
                    </a:srgbClr>
                  </a:gs>
                </a:gsLst>
                <a:lin ang="13500000" scaled="1"/>
                <a:tileRect/>
              </a:gra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p:cNvGrpSpPr/>
            <p:nvPr/>
          </p:nvGrpSpPr>
          <p:grpSpPr>
            <a:xfrm>
              <a:off x="904544" y="2703207"/>
              <a:ext cx="1480838" cy="587106"/>
              <a:chOff x="2394337" y="2433921"/>
              <a:chExt cx="1480838" cy="587106"/>
            </a:xfrm>
            <a:effectLst>
              <a:reflection blurRad="6350" stA="52000" endA="300" endPos="35000" dir="5400000" sy="-100000" algn="bl" rotWithShape="0"/>
            </a:effectLst>
          </p:grpSpPr>
          <p:grpSp>
            <p:nvGrpSpPr>
              <p:cNvPr id="48" name="Group 47"/>
              <p:cNvGrpSpPr/>
              <p:nvPr/>
            </p:nvGrpSpPr>
            <p:grpSpPr>
              <a:xfrm>
                <a:off x="3452601" y="2598453"/>
                <a:ext cx="422574" cy="422574"/>
                <a:chOff x="2414428" y="1325367"/>
                <a:chExt cx="3092520" cy="3092520"/>
              </a:xfrm>
            </p:grpSpPr>
            <p:sp>
              <p:nvSpPr>
                <p:cNvPr id="50" name="Oval 49"/>
                <p:cNvSpPr/>
                <p:nvPr/>
              </p:nvSpPr>
              <p:spPr bwMode="auto">
                <a:xfrm>
                  <a:off x="2414428" y="1325367"/>
                  <a:ext cx="3092520" cy="3092520"/>
                </a:xfrm>
                <a:prstGeom prst="ellipse">
                  <a:avLst/>
                </a:prstGeom>
                <a:solidFill>
                  <a:srgbClr val="0070C0"/>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Oval 50"/>
                <p:cNvSpPr/>
                <p:nvPr/>
              </p:nvSpPr>
              <p:spPr bwMode="auto">
                <a:xfrm>
                  <a:off x="2507751" y="1418690"/>
                  <a:ext cx="2905874" cy="2905874"/>
                </a:xfrm>
                <a:prstGeom prst="ellipse">
                  <a:avLst/>
                </a:prstGeom>
                <a:gradFill flip="none" rotWithShape="1">
                  <a:gsLst>
                    <a:gs pos="0">
                      <a:srgbClr val="0070C0">
                        <a:shade val="30000"/>
                        <a:satMod val="115000"/>
                        <a:alpha val="10000"/>
                      </a:srgbClr>
                    </a:gs>
                    <a:gs pos="50000">
                      <a:srgbClr val="0070C0">
                        <a:shade val="67500"/>
                        <a:satMod val="115000"/>
                        <a:lumMod val="81000"/>
                        <a:lumOff val="19000"/>
                        <a:alpha val="47000"/>
                      </a:srgbClr>
                    </a:gs>
                    <a:gs pos="100000">
                      <a:srgbClr val="0070C0">
                        <a:shade val="100000"/>
                        <a:satMod val="115000"/>
                        <a:lumMod val="28000"/>
                        <a:lumOff val="72000"/>
                      </a:srgbClr>
                    </a:gs>
                  </a:gsLst>
                  <a:lin ang="13500000" scaled="1"/>
                  <a:tileRect/>
                </a:gra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TextBox 48"/>
              <p:cNvSpPr txBox="1"/>
              <p:nvPr/>
            </p:nvSpPr>
            <p:spPr>
              <a:xfrm>
                <a:off x="2394337" y="2433921"/>
                <a:ext cx="1259280" cy="3152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Clinical Services Network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scale delivery)</a:t>
                </a:r>
              </a:p>
            </p:txBody>
          </p:sp>
        </p:grpSp>
        <p:grpSp>
          <p:nvGrpSpPr>
            <p:cNvPr id="15" name="Group 14"/>
            <p:cNvGrpSpPr/>
            <p:nvPr/>
          </p:nvGrpSpPr>
          <p:grpSpPr>
            <a:xfrm>
              <a:off x="3110315" y="2101063"/>
              <a:ext cx="964316" cy="631770"/>
              <a:chOff x="3112025" y="2389257"/>
              <a:chExt cx="964316" cy="631770"/>
            </a:xfrm>
            <a:effectLst>
              <a:reflection blurRad="6350" stA="52000" endA="300" endPos="35000" dir="5400000" sy="-100000" algn="bl" rotWithShape="0"/>
            </a:effectLst>
          </p:grpSpPr>
          <p:grpSp>
            <p:nvGrpSpPr>
              <p:cNvPr id="44" name="Group 43"/>
              <p:cNvGrpSpPr/>
              <p:nvPr/>
            </p:nvGrpSpPr>
            <p:grpSpPr>
              <a:xfrm>
                <a:off x="3452601" y="2598453"/>
                <a:ext cx="422574" cy="422574"/>
                <a:chOff x="2414428" y="1325367"/>
                <a:chExt cx="3092520" cy="3092520"/>
              </a:xfrm>
            </p:grpSpPr>
            <p:sp>
              <p:nvSpPr>
                <p:cNvPr id="46" name="Oval 45"/>
                <p:cNvSpPr/>
                <p:nvPr/>
              </p:nvSpPr>
              <p:spPr bwMode="auto">
                <a:xfrm>
                  <a:off x="2414428" y="1325367"/>
                  <a:ext cx="3092520" cy="3092520"/>
                </a:xfrm>
                <a:prstGeom prst="ellipse">
                  <a:avLst/>
                </a:prstGeom>
                <a:solidFill>
                  <a:srgbClr val="0070C0"/>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Oval 46"/>
                <p:cNvSpPr/>
                <p:nvPr/>
              </p:nvSpPr>
              <p:spPr bwMode="auto">
                <a:xfrm>
                  <a:off x="2507751" y="1418690"/>
                  <a:ext cx="2905874" cy="2905874"/>
                </a:xfrm>
                <a:prstGeom prst="ellipse">
                  <a:avLst/>
                </a:prstGeom>
                <a:gradFill flip="none" rotWithShape="1">
                  <a:gsLst>
                    <a:gs pos="0">
                      <a:srgbClr val="0070C0">
                        <a:shade val="30000"/>
                        <a:satMod val="115000"/>
                        <a:alpha val="10000"/>
                      </a:srgbClr>
                    </a:gs>
                    <a:gs pos="50000">
                      <a:srgbClr val="0070C0">
                        <a:shade val="67500"/>
                        <a:satMod val="115000"/>
                        <a:lumMod val="81000"/>
                        <a:lumOff val="19000"/>
                        <a:alpha val="47000"/>
                      </a:srgbClr>
                    </a:gs>
                    <a:gs pos="100000">
                      <a:srgbClr val="0070C0">
                        <a:shade val="100000"/>
                        <a:satMod val="115000"/>
                        <a:lumMod val="28000"/>
                        <a:lumOff val="72000"/>
                      </a:srgbClr>
                    </a:gs>
                  </a:gsLst>
                  <a:lin ang="13500000" scaled="1"/>
                  <a:tileRect/>
                </a:gra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5" name="TextBox 44"/>
              <p:cNvSpPr txBox="1"/>
              <p:nvPr/>
            </p:nvSpPr>
            <p:spPr>
              <a:xfrm>
                <a:off x="3112025" y="2389257"/>
                <a:ext cx="964316" cy="1854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Federative Support</a:t>
                </a:r>
              </a:p>
            </p:txBody>
          </p:sp>
        </p:grpSp>
        <p:sp>
          <p:nvSpPr>
            <p:cNvPr id="3" name="Oval 2"/>
            <p:cNvSpPr/>
            <p:nvPr/>
          </p:nvSpPr>
          <p:spPr bwMode="auto">
            <a:xfrm>
              <a:off x="3263143" y="3313104"/>
              <a:ext cx="2680603" cy="691668"/>
            </a:xfrm>
            <a:prstGeom prst="ellipse">
              <a:avLst/>
            </a:prstGeom>
            <a:solidFill>
              <a:schemeClr val="bg1">
                <a:lumMod val="50000"/>
              </a:schemeClr>
            </a:solidFill>
            <a:ln>
              <a:noFill/>
            </a:ln>
          </p:spPr>
          <p:txBody>
            <a:bodyPr vert="horz" wrap="square" lIns="91440" tIns="45720" rIns="91440" bIns="4572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19 GP PRACTICES</a:t>
              </a:r>
            </a:p>
          </p:txBody>
        </p:sp>
      </p:grpSp>
      <p:sp>
        <p:nvSpPr>
          <p:cNvPr id="2" name="Title 1"/>
          <p:cNvSpPr>
            <a:spLocks noGrp="1"/>
          </p:cNvSpPr>
          <p:nvPr>
            <p:ph type="title"/>
          </p:nvPr>
        </p:nvSpPr>
        <p:spPr>
          <a:xfrm>
            <a:off x="136042" y="105562"/>
            <a:ext cx="10515600" cy="439200"/>
          </a:xfrm>
        </p:spPr>
        <p:txBody>
          <a:bodyPr/>
          <a:lstStyle/>
          <a:p>
            <a:r>
              <a:rPr lang="en-US" sz="3200" dirty="0">
                <a:latin typeface="+mn-lt"/>
              </a:rPr>
              <a:t>Our Delivery Model</a:t>
            </a:r>
          </a:p>
        </p:txBody>
      </p:sp>
      <p:sp>
        <p:nvSpPr>
          <p:cNvPr id="73" name="TextBox 72">
            <a:extLst>
              <a:ext uri="{FF2B5EF4-FFF2-40B4-BE49-F238E27FC236}">
                <a16:creationId xmlns:a16="http://schemas.microsoft.com/office/drawing/2014/main" id="{F3F60C13-758C-E580-4A6E-8BD066E04AD2}"/>
              </a:ext>
            </a:extLst>
          </p:cNvPr>
          <p:cNvSpPr txBox="1"/>
          <p:nvPr/>
        </p:nvSpPr>
        <p:spPr>
          <a:xfrm>
            <a:off x="5318833" y="5612635"/>
            <a:ext cx="17119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34A90">
                    <a:lumMod val="50000"/>
                  </a:srgbClr>
                </a:solidFill>
                <a:effectLst>
                  <a:outerShdw blurRad="38100" dist="38100" dir="2700000" algn="tl">
                    <a:srgbClr val="000000">
                      <a:alpha val="43137"/>
                    </a:srgbClr>
                  </a:outerShdw>
                </a:effectLst>
                <a:uLnTx/>
                <a:uFillTx/>
                <a:latin typeface="Calibri" panose="020F0502020204030204"/>
                <a:ea typeface="+mn-ea"/>
                <a:cs typeface="+mn-cs"/>
              </a:rPr>
              <a:t>North and West PCN</a:t>
            </a:r>
          </a:p>
        </p:txBody>
      </p:sp>
      <p:sp>
        <p:nvSpPr>
          <p:cNvPr id="75" name="TextBox 74">
            <a:extLst>
              <a:ext uri="{FF2B5EF4-FFF2-40B4-BE49-F238E27FC236}">
                <a16:creationId xmlns:a16="http://schemas.microsoft.com/office/drawing/2014/main" id="{189C9388-475C-D1D0-247F-4BAA89AEF21B}"/>
              </a:ext>
            </a:extLst>
          </p:cNvPr>
          <p:cNvSpPr txBox="1"/>
          <p:nvPr/>
        </p:nvSpPr>
        <p:spPr>
          <a:xfrm>
            <a:off x="153600" y="576706"/>
            <a:ext cx="111003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F7F7F">
                    <a:lumMod val="50000"/>
                  </a:srgbClr>
                </a:solidFill>
                <a:effectLst/>
                <a:uLnTx/>
                <a:uFillTx/>
                <a:latin typeface="Calibri" panose="020F0502020204030204"/>
                <a:ea typeface="+mn-ea"/>
                <a:cs typeface="+mn-cs"/>
              </a:rPr>
              <a:t>How does it all fit together?</a:t>
            </a:r>
            <a:endParaRPr kumimoji="0" lang="en-GB" sz="1800" b="0" i="0" u="none" strike="noStrike" kern="1200" cap="none" spc="0" normalizeH="0" baseline="0" noProof="0" dirty="0">
              <a:ln>
                <a:noFill/>
              </a:ln>
              <a:solidFill>
                <a:srgbClr val="7F7F7F">
                  <a:lumMod val="50000"/>
                </a:srgbClr>
              </a:solidFill>
              <a:effectLst/>
              <a:uLnTx/>
              <a:uFillTx/>
              <a:latin typeface="Calibri" panose="020F0502020204030204"/>
              <a:ea typeface="+mn-ea"/>
              <a:cs typeface="+mn-cs"/>
            </a:endParaRPr>
          </a:p>
        </p:txBody>
      </p:sp>
      <p:cxnSp>
        <p:nvCxnSpPr>
          <p:cNvPr id="76" name="Straight Connector 75">
            <a:extLst>
              <a:ext uri="{FF2B5EF4-FFF2-40B4-BE49-F238E27FC236}">
                <a16:creationId xmlns:a16="http://schemas.microsoft.com/office/drawing/2014/main" id="{C0346126-C7C0-13F9-BFEA-0D6BDE4CCE40}"/>
              </a:ext>
            </a:extLst>
          </p:cNvPr>
          <p:cNvCxnSpPr/>
          <p:nvPr/>
        </p:nvCxnSpPr>
        <p:spPr>
          <a:xfrm>
            <a:off x="193049" y="1019297"/>
            <a:ext cx="1134494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39D8FD72-C15E-0FC5-AE39-E8DEE16DFE5B}"/>
              </a:ext>
            </a:extLst>
          </p:cNvPr>
          <p:cNvSpPr txBox="1"/>
          <p:nvPr/>
        </p:nvSpPr>
        <p:spPr>
          <a:xfrm>
            <a:off x="9625140" y="5062634"/>
            <a:ext cx="17103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South and West PCN</a:t>
            </a:r>
          </a:p>
        </p:txBody>
      </p:sp>
      <p:sp>
        <p:nvSpPr>
          <p:cNvPr id="8" name="TextBox 7">
            <a:extLst>
              <a:ext uri="{FF2B5EF4-FFF2-40B4-BE49-F238E27FC236}">
                <a16:creationId xmlns:a16="http://schemas.microsoft.com/office/drawing/2014/main" id="{C2ACBE0B-3587-3157-D283-05EEFC2DDC08}"/>
              </a:ext>
            </a:extLst>
          </p:cNvPr>
          <p:cNvSpPr txBox="1"/>
          <p:nvPr/>
        </p:nvSpPr>
        <p:spPr>
          <a:xfrm>
            <a:off x="5382226" y="3082499"/>
            <a:ext cx="191129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Infrastructure Support</a:t>
            </a:r>
          </a:p>
        </p:txBody>
      </p:sp>
    </p:spTree>
    <p:extLst>
      <p:ext uri="{BB962C8B-B14F-4D97-AF65-F5344CB8AC3E}">
        <p14:creationId xmlns:p14="http://schemas.microsoft.com/office/powerpoint/2010/main" val="965135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E1DEC2D-29C0-1FA6-895B-830F30E7D9A7}"/>
              </a:ext>
            </a:extLst>
          </p:cNvPr>
          <p:cNvCxnSpPr/>
          <p:nvPr/>
        </p:nvCxnSpPr>
        <p:spPr>
          <a:xfrm>
            <a:off x="317204" y="1307803"/>
            <a:ext cx="1134494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0C6AACB-2A53-26C8-274C-4E4597EF0E86}"/>
              </a:ext>
            </a:extLst>
          </p:cNvPr>
          <p:cNvSpPr txBox="1"/>
          <p:nvPr/>
        </p:nvSpPr>
        <p:spPr>
          <a:xfrm>
            <a:off x="233917" y="245959"/>
            <a:ext cx="99006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The rationale for change</a:t>
            </a:r>
            <a:endParaRPr kumimoji="0" lang="en-GB" sz="3200" b="1"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AEE5CC4-7C46-8819-3E7A-D6BD7377CF73}"/>
              </a:ext>
            </a:extLst>
          </p:cNvPr>
          <p:cNvSpPr txBox="1"/>
          <p:nvPr/>
        </p:nvSpPr>
        <p:spPr>
          <a:xfrm>
            <a:off x="317204" y="1596262"/>
            <a:ext cx="11623159" cy="4293483"/>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General Practice is keen to cement its position as a </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peer at both place and across ICS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CCG to ICS has reduced the </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infrastructure &amp; leadership/ support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of general practice</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This </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formalises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the previously informal approach of GP Leadership Team</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Formalises the </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voice of general practice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between LMC, Taurus, Clinical directors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Enables a platform ready to </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host and deliver new general practice contracts</a:t>
            </a:r>
          </a:p>
        </p:txBody>
      </p:sp>
      <p:pic>
        <p:nvPicPr>
          <p:cNvPr id="42" name="Picture 41" descr="A screenshot of a cell phone&#10;&#10;Description automatically generated">
            <a:extLst>
              <a:ext uri="{FF2B5EF4-FFF2-40B4-BE49-F238E27FC236}">
                <a16:creationId xmlns:a16="http://schemas.microsoft.com/office/drawing/2014/main" id="{2AD7A075-F858-8926-22D6-D61A5E73AEC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839468" y="377550"/>
            <a:ext cx="1988758" cy="400253"/>
          </a:xfrm>
          <a:prstGeom prst="rect">
            <a:avLst/>
          </a:prstGeom>
        </p:spPr>
      </p:pic>
    </p:spTree>
    <p:extLst>
      <p:ext uri="{BB962C8B-B14F-4D97-AF65-F5344CB8AC3E}">
        <p14:creationId xmlns:p14="http://schemas.microsoft.com/office/powerpoint/2010/main" val="2920387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E1DEC2D-29C0-1FA6-895B-830F30E7D9A7}"/>
              </a:ext>
            </a:extLst>
          </p:cNvPr>
          <p:cNvCxnSpPr/>
          <p:nvPr/>
        </p:nvCxnSpPr>
        <p:spPr>
          <a:xfrm>
            <a:off x="317204" y="1307803"/>
            <a:ext cx="1134494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0C6AACB-2A53-26C8-274C-4E4597EF0E86}"/>
              </a:ext>
            </a:extLst>
          </p:cNvPr>
          <p:cNvSpPr txBox="1"/>
          <p:nvPr/>
        </p:nvSpPr>
        <p:spPr>
          <a:xfrm>
            <a:off x="233917" y="245959"/>
            <a:ext cx="99006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Governance</a:t>
            </a: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F58A08A-EE37-E4D8-B48A-F039D3552963}"/>
              </a:ext>
            </a:extLst>
          </p:cNvPr>
          <p:cNvSpPr txBox="1"/>
          <p:nvPr/>
        </p:nvSpPr>
        <p:spPr>
          <a:xfrm>
            <a:off x="233917" y="830734"/>
            <a:ext cx="111003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How does the decision making, and the information flows work?</a:t>
            </a:r>
            <a:endParaRPr kumimoji="0" lang="en-GB" sz="18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36C144F-3D2F-8F3A-4961-8E542C4CDEE5}"/>
              </a:ext>
            </a:extLst>
          </p:cNvPr>
          <p:cNvPicPr>
            <a:picLocks noChangeAspect="1"/>
          </p:cNvPicPr>
          <p:nvPr/>
        </p:nvPicPr>
        <p:blipFill>
          <a:blip r:embed="rId2"/>
          <a:stretch>
            <a:fillRect/>
          </a:stretch>
        </p:blipFill>
        <p:spPr>
          <a:xfrm>
            <a:off x="81774" y="1015400"/>
            <a:ext cx="12028451" cy="6151397"/>
          </a:xfrm>
          <a:prstGeom prst="rect">
            <a:avLst/>
          </a:prstGeom>
        </p:spPr>
      </p:pic>
    </p:spTree>
    <p:extLst>
      <p:ext uri="{BB962C8B-B14F-4D97-AF65-F5344CB8AC3E}">
        <p14:creationId xmlns:p14="http://schemas.microsoft.com/office/powerpoint/2010/main" val="2648973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E1DEC2D-29C0-1FA6-895B-830F30E7D9A7}"/>
              </a:ext>
            </a:extLst>
          </p:cNvPr>
          <p:cNvCxnSpPr/>
          <p:nvPr/>
        </p:nvCxnSpPr>
        <p:spPr>
          <a:xfrm>
            <a:off x="317204" y="1307803"/>
            <a:ext cx="1134494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0C6AACB-2A53-26C8-274C-4E4597EF0E86}"/>
              </a:ext>
            </a:extLst>
          </p:cNvPr>
          <p:cNvSpPr txBox="1"/>
          <p:nvPr/>
        </p:nvSpPr>
        <p:spPr>
          <a:xfrm>
            <a:off x="233917" y="245959"/>
            <a:ext cx="99006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HGP Collaborative</a:t>
            </a: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F58A08A-EE37-E4D8-B48A-F039D3552963}"/>
              </a:ext>
            </a:extLst>
          </p:cNvPr>
          <p:cNvSpPr txBox="1"/>
          <p:nvPr/>
        </p:nvSpPr>
        <p:spPr>
          <a:xfrm>
            <a:off x="233917" y="830734"/>
            <a:ext cx="111003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What are we trying to achieve?</a:t>
            </a:r>
            <a:endParaRPr kumimoji="0" lang="en-GB" sz="18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endParaRPr>
          </a:p>
        </p:txBody>
      </p:sp>
      <p:graphicFrame>
        <p:nvGraphicFramePr>
          <p:cNvPr id="37" name="Diagram 36">
            <a:extLst>
              <a:ext uri="{FF2B5EF4-FFF2-40B4-BE49-F238E27FC236}">
                <a16:creationId xmlns:a16="http://schemas.microsoft.com/office/drawing/2014/main" id="{650018E7-1FB0-EABE-DCE0-27BB1D48C7F1}"/>
              </a:ext>
            </a:extLst>
          </p:cNvPr>
          <p:cNvGraphicFramePr/>
          <p:nvPr/>
        </p:nvGraphicFramePr>
        <p:xfrm>
          <a:off x="478465" y="1307802"/>
          <a:ext cx="11183679" cy="55501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5818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4"/>
          <p:cNvSpPr>
            <a:spLocks noChangeArrowheads="1"/>
          </p:cNvSpPr>
          <p:nvPr/>
        </p:nvSpPr>
        <p:spPr bwMode="auto">
          <a:xfrm>
            <a:off x="131135" y="7604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A screenshot of a cell phone&#10;&#10;Description automatically generated">
            <a:extLst>
              <a:ext uri="{FF2B5EF4-FFF2-40B4-BE49-F238E27FC236}">
                <a16:creationId xmlns:a16="http://schemas.microsoft.com/office/drawing/2014/main" id="{936A824B-D5E8-431B-A120-43C639D08E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20" y="113876"/>
            <a:ext cx="2338226" cy="470586"/>
          </a:xfrm>
          <a:prstGeom prst="rect">
            <a:avLst/>
          </a:prstGeom>
        </p:spPr>
      </p:pic>
      <p:sp>
        <p:nvSpPr>
          <p:cNvPr id="9" name="Title 1"/>
          <p:cNvSpPr>
            <a:spLocks noGrp="1"/>
          </p:cNvSpPr>
          <p:nvPr>
            <p:ph type="title"/>
          </p:nvPr>
        </p:nvSpPr>
        <p:spPr>
          <a:xfrm>
            <a:off x="838200" y="500062"/>
            <a:ext cx="10515600" cy="830797"/>
          </a:xfrm>
        </p:spPr>
        <p:txBody>
          <a:bodyPr>
            <a:normAutofit/>
          </a:bodyPr>
          <a:lstStyle/>
          <a:p>
            <a:r>
              <a:rPr lang="en-US" sz="2800" b="1" dirty="0">
                <a:latin typeface="+mn-lt"/>
                <a:cs typeface="Arial"/>
              </a:rPr>
              <a:t>How does general practice link into the ICS?</a:t>
            </a:r>
            <a:endParaRPr lang="en-GB" sz="2800" dirty="0">
              <a:latin typeface="+mn-lt"/>
            </a:endParaRPr>
          </a:p>
        </p:txBody>
      </p:sp>
      <p:pic>
        <p:nvPicPr>
          <p:cNvPr id="13" name="Content Placeholder 12">
            <a:extLst>
              <a:ext uri="{FF2B5EF4-FFF2-40B4-BE49-F238E27FC236}">
                <a16:creationId xmlns:a16="http://schemas.microsoft.com/office/drawing/2014/main" id="{646A0E20-0F78-6E9E-EDE0-5149742D9241}"/>
              </a:ext>
            </a:extLst>
          </p:cNvPr>
          <p:cNvPicPr>
            <a:picLocks noGrp="1" noChangeAspect="1"/>
          </p:cNvPicPr>
          <p:nvPr>
            <p:ph idx="1"/>
          </p:nvPr>
        </p:nvPicPr>
        <p:blipFill>
          <a:blip r:embed="rId4"/>
          <a:stretch>
            <a:fillRect/>
          </a:stretch>
        </p:blipFill>
        <p:spPr>
          <a:xfrm>
            <a:off x="1278133" y="1366979"/>
            <a:ext cx="9785202" cy="5299117"/>
          </a:xfrm>
          <a:prstGeom prst="rect">
            <a:avLst/>
          </a:prstGeom>
        </p:spPr>
      </p:pic>
    </p:spTree>
    <p:extLst>
      <p:ext uri="{BB962C8B-B14F-4D97-AF65-F5344CB8AC3E}">
        <p14:creationId xmlns:p14="http://schemas.microsoft.com/office/powerpoint/2010/main" val="4063911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51ABD-1524-1B39-8E47-CA3E6DE6B6D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FA59B3C-B219-7557-2EE0-F4742E0220D3}"/>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3E1412E-BB54-3B4F-965C-7E264B05FF79}"/>
              </a:ext>
            </a:extLst>
          </p:cNvPr>
          <p:cNvPicPr>
            <a:picLocks noChangeAspect="1"/>
          </p:cNvPicPr>
          <p:nvPr/>
        </p:nvPicPr>
        <p:blipFill>
          <a:blip r:embed="rId2"/>
          <a:stretch>
            <a:fillRect/>
          </a:stretch>
        </p:blipFill>
        <p:spPr>
          <a:xfrm>
            <a:off x="9465" y="0"/>
            <a:ext cx="12182535" cy="6858000"/>
          </a:xfrm>
          <a:prstGeom prst="rect">
            <a:avLst/>
          </a:prstGeom>
        </p:spPr>
      </p:pic>
      <p:sp>
        <p:nvSpPr>
          <p:cNvPr id="5" name="Rectangle 4">
            <a:extLst>
              <a:ext uri="{FF2B5EF4-FFF2-40B4-BE49-F238E27FC236}">
                <a16:creationId xmlns:a16="http://schemas.microsoft.com/office/drawing/2014/main" id="{2407B44B-7216-376D-46FA-9BCA0F38BC8F}"/>
              </a:ext>
            </a:extLst>
          </p:cNvPr>
          <p:cNvSpPr/>
          <p:nvPr/>
        </p:nvSpPr>
        <p:spPr>
          <a:xfrm>
            <a:off x="150418" y="164757"/>
            <a:ext cx="7188200" cy="6279540"/>
          </a:xfrm>
          <a:prstGeom prst="rect">
            <a:avLst/>
          </a:prstGeom>
          <a:noFill/>
        </p:spPr>
        <p:txBody>
          <a:bodyPr wrap="square" lIns="91440" tIns="45720" rIns="91440" bIns="45720">
            <a:spAutoFit/>
          </a:bodyPr>
          <a:lstStyle/>
          <a:p>
            <a:pPr marL="19050" marR="0" lvl="1" indent="0" defTabSz="914400" rtl="0" eaLnBrk="1" fontAlgn="auto" latinLnBrk="0" hangingPunct="1">
              <a:lnSpc>
                <a:spcPct val="107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rPr>
              <a:t>Community led research engagement</a:t>
            </a:r>
            <a:endParaRPr lang="en-GB" sz="36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lang="en-GB" sz="2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r>
              <a:rPr lang="en-GB" sz="3200" b="1"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Can you help to connect us with people in rural communities?</a:t>
            </a:r>
          </a:p>
          <a:p>
            <a:pPr marL="19050" marR="0" lvl="1" indent="0" defTabSz="914400" rtl="0" eaLnBrk="1" fontAlgn="auto" latinLnBrk="0" hangingPunct="1">
              <a:lnSpc>
                <a:spcPct val="107000"/>
              </a:lnSpc>
              <a:spcBef>
                <a:spcPts val="0"/>
              </a:spcBef>
              <a:spcAft>
                <a:spcPts val="0"/>
              </a:spcAft>
              <a:buClrTx/>
              <a:buSzTx/>
              <a:buFontTx/>
              <a:buNone/>
              <a:tabLst/>
              <a:defRPr/>
            </a:pPr>
            <a:endParaRPr lang="en-GB" sz="3200" b="1"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r>
              <a:rPr lang="en-GB" sz="3200" b="1"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Phase 2 work coming soon ….</a:t>
            </a:r>
          </a:p>
          <a:p>
            <a:pPr marL="19050" marR="0" lvl="1" indent="0" defTabSz="914400" rtl="0" eaLnBrk="1" fontAlgn="auto" latinLnBrk="0" hangingPunct="1">
              <a:lnSpc>
                <a:spcPct val="107000"/>
              </a:lnSpc>
              <a:spcBef>
                <a:spcPts val="0"/>
              </a:spcBef>
              <a:spcAft>
                <a:spcPts val="0"/>
              </a:spcAft>
              <a:buClrTx/>
              <a:buSzTx/>
              <a:buFontTx/>
              <a:buNone/>
              <a:tabLst/>
              <a:defRPr/>
            </a:pPr>
            <a:endParaRPr lang="en-GB" sz="900" b="1"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r>
              <a:rPr lang="en-GB" sz="2800" b="1"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Community Engagement officer required for freelance sessional hours over next 6 months. </a:t>
            </a:r>
          </a:p>
          <a:p>
            <a:pPr marL="19050" marR="0" lvl="1" indent="0" defTabSz="914400" rtl="0" eaLnBrk="1" fontAlgn="auto" latinLnBrk="0" hangingPunct="1">
              <a:lnSpc>
                <a:spcPct val="107000"/>
              </a:lnSpc>
              <a:spcBef>
                <a:spcPts val="0"/>
              </a:spcBef>
              <a:spcAft>
                <a:spcPts val="0"/>
              </a:spcAft>
              <a:buClrTx/>
              <a:buSzTx/>
              <a:buFontTx/>
              <a:buNone/>
              <a:tabLst/>
              <a:defRPr/>
            </a:pPr>
            <a:endParaRPr lang="en-GB" sz="2800" b="1"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r>
              <a:rPr lang="en-GB" sz="2800" b="1"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If you are interested, please email christine@healthwatchherefordshire.co.uk</a:t>
            </a: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EF8F218-CD4C-2952-DD83-751F1E4E9365}"/>
              </a:ext>
            </a:extLst>
          </p:cNvPr>
          <p:cNvPicPr>
            <a:picLocks noChangeAspect="1"/>
          </p:cNvPicPr>
          <p:nvPr/>
        </p:nvPicPr>
        <p:blipFill>
          <a:blip r:embed="rId3"/>
          <a:stretch>
            <a:fillRect/>
          </a:stretch>
        </p:blipFill>
        <p:spPr>
          <a:xfrm>
            <a:off x="7338617" y="0"/>
            <a:ext cx="4848650" cy="6858000"/>
          </a:xfrm>
          <a:prstGeom prst="rect">
            <a:avLst/>
          </a:prstGeom>
        </p:spPr>
      </p:pic>
    </p:spTree>
    <p:extLst>
      <p:ext uri="{BB962C8B-B14F-4D97-AF65-F5344CB8AC3E}">
        <p14:creationId xmlns:p14="http://schemas.microsoft.com/office/powerpoint/2010/main" val="894814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A4834-93DF-185D-4345-88F54915E231}"/>
              </a:ext>
            </a:extLst>
          </p:cNvPr>
          <p:cNvSpPr>
            <a:spLocks noGrp="1"/>
          </p:cNvSpPr>
          <p:nvPr>
            <p:ph type="title"/>
          </p:nvPr>
        </p:nvSpPr>
        <p:spPr/>
        <p:txBody>
          <a:bodyPr>
            <a:normAutofit/>
          </a:bodyPr>
          <a:lstStyle/>
          <a:p>
            <a:r>
              <a:rPr lang="en-US" sz="3600" b="1" dirty="0">
                <a:latin typeface="+mn-lt"/>
              </a:rPr>
              <a:t>What are the challenges facing </a:t>
            </a:r>
            <a:br>
              <a:rPr lang="en-US" sz="3600" b="1" dirty="0">
                <a:latin typeface="+mn-lt"/>
              </a:rPr>
            </a:br>
            <a:r>
              <a:rPr lang="en-US" sz="3600" b="1" dirty="0">
                <a:latin typeface="+mn-lt"/>
              </a:rPr>
              <a:t>Herefordshire General Practice? </a:t>
            </a:r>
            <a:endParaRPr lang="en-GB" sz="3600" b="1" dirty="0">
              <a:solidFill>
                <a:schemeClr val="bg1">
                  <a:lumMod val="65000"/>
                </a:schemeClr>
              </a:solidFill>
              <a:latin typeface="+mn-lt"/>
            </a:endParaRPr>
          </a:p>
        </p:txBody>
      </p:sp>
      <p:sp>
        <p:nvSpPr>
          <p:cNvPr id="3" name="Content Placeholder 2"/>
          <p:cNvSpPr>
            <a:spLocks noGrp="1"/>
          </p:cNvSpPr>
          <p:nvPr>
            <p:ph idx="1"/>
          </p:nvPr>
        </p:nvSpPr>
        <p:spPr/>
        <p:txBody>
          <a:bodyPr/>
          <a:lstStyle/>
          <a:p>
            <a:r>
              <a:rPr lang="en-US" dirty="0"/>
              <a:t>Changes to funding arrangements and budgetary pressures</a:t>
            </a:r>
          </a:p>
          <a:p>
            <a:r>
              <a:rPr lang="en-US" dirty="0"/>
              <a:t>Recruitment challenges, falling number of GP partners, pressure on existing team</a:t>
            </a:r>
          </a:p>
          <a:p>
            <a:r>
              <a:rPr lang="en-US" dirty="0"/>
              <a:t>Increasing workloads, </a:t>
            </a:r>
            <a:r>
              <a:rPr lang="en-US" dirty="0" err="1"/>
              <a:t>eg</a:t>
            </a:r>
            <a:r>
              <a:rPr lang="en-US" dirty="0"/>
              <a:t> ‘left shift’ from secondary care especially with the backlog</a:t>
            </a:r>
            <a:endParaRPr lang="en-GB" dirty="0"/>
          </a:p>
          <a:p>
            <a:r>
              <a:rPr lang="en-US" dirty="0"/>
              <a:t>Increasingly complex population health needs</a:t>
            </a:r>
          </a:p>
          <a:p>
            <a:r>
              <a:rPr lang="en-US" dirty="0"/>
              <a:t>Public perceptions and understanding regarding General Practice</a:t>
            </a:r>
          </a:p>
          <a:p>
            <a:r>
              <a:rPr lang="en-US" dirty="0"/>
              <a:t>Negative publicity around access to GP services “I want to see my GP”</a:t>
            </a:r>
          </a:p>
          <a:p>
            <a:r>
              <a:rPr lang="en-US" dirty="0"/>
              <a:t>Fire-fighting, limiting move towards prevention</a:t>
            </a:r>
          </a:p>
          <a:p>
            <a:endParaRPr lang="en-US" dirty="0"/>
          </a:p>
        </p:txBody>
      </p:sp>
      <p:pic>
        <p:nvPicPr>
          <p:cNvPr id="4" name="Picture 3">
            <a:extLst>
              <a:ext uri="{FF2B5EF4-FFF2-40B4-BE49-F238E27FC236}">
                <a16:creationId xmlns:a16="http://schemas.microsoft.com/office/drawing/2014/main" id="{0A010D45-888E-4589-3EC8-876258482947}"/>
              </a:ext>
            </a:extLst>
          </p:cNvPr>
          <p:cNvPicPr>
            <a:picLocks noChangeAspect="1"/>
          </p:cNvPicPr>
          <p:nvPr/>
        </p:nvPicPr>
        <p:blipFill>
          <a:blip r:embed="rId2"/>
          <a:stretch>
            <a:fillRect/>
          </a:stretch>
        </p:blipFill>
        <p:spPr>
          <a:xfrm>
            <a:off x="9396880" y="172179"/>
            <a:ext cx="2389839" cy="481626"/>
          </a:xfrm>
          <a:prstGeom prst="rect">
            <a:avLst/>
          </a:prstGeom>
        </p:spPr>
      </p:pic>
    </p:spTree>
    <p:extLst>
      <p:ext uri="{BB962C8B-B14F-4D97-AF65-F5344CB8AC3E}">
        <p14:creationId xmlns:p14="http://schemas.microsoft.com/office/powerpoint/2010/main" val="2726452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A4834-93DF-185D-4345-88F54915E231}"/>
              </a:ext>
            </a:extLst>
          </p:cNvPr>
          <p:cNvSpPr>
            <a:spLocks noGrp="1"/>
          </p:cNvSpPr>
          <p:nvPr>
            <p:ph type="title"/>
          </p:nvPr>
        </p:nvSpPr>
        <p:spPr/>
        <p:txBody>
          <a:bodyPr>
            <a:normAutofit/>
          </a:bodyPr>
          <a:lstStyle/>
          <a:p>
            <a:r>
              <a:rPr lang="en-US" sz="3600" b="1" dirty="0">
                <a:latin typeface="+mn-lt"/>
              </a:rPr>
              <a:t>What is Herefordshire General Practice</a:t>
            </a:r>
            <a:br>
              <a:rPr lang="en-US" sz="3600" b="1" dirty="0">
                <a:latin typeface="+mn-lt"/>
              </a:rPr>
            </a:br>
            <a:r>
              <a:rPr lang="en-US" sz="3600" b="1" dirty="0">
                <a:latin typeface="+mn-lt"/>
              </a:rPr>
              <a:t>doing to address these challenges? (continued)</a:t>
            </a:r>
            <a:endParaRPr lang="en-GB" sz="3600" b="1" dirty="0">
              <a:solidFill>
                <a:schemeClr val="bg1">
                  <a:lumMod val="65000"/>
                </a:schemeClr>
              </a:solidFill>
              <a:latin typeface="+mn-lt"/>
            </a:endParaRPr>
          </a:p>
        </p:txBody>
      </p:sp>
      <p:sp>
        <p:nvSpPr>
          <p:cNvPr id="7" name="Content Placeholder 6"/>
          <p:cNvSpPr>
            <a:spLocks noGrp="1"/>
          </p:cNvSpPr>
          <p:nvPr>
            <p:ph idx="1"/>
          </p:nvPr>
        </p:nvSpPr>
        <p:spPr>
          <a:xfrm>
            <a:off x="838200" y="1542474"/>
            <a:ext cx="10515600" cy="5070762"/>
          </a:xfrm>
        </p:spPr>
        <p:txBody>
          <a:bodyPr>
            <a:normAutofit fontScale="40000" lnSpcReduction="20000"/>
          </a:bodyPr>
          <a:lstStyle/>
          <a:p>
            <a:pPr marL="0" indent="0">
              <a:buNone/>
            </a:pPr>
            <a:r>
              <a:rPr lang="en-US" sz="5000" dirty="0"/>
              <a:t>1. At scale where it makes sense</a:t>
            </a:r>
          </a:p>
          <a:p>
            <a:pPr lvl="1"/>
            <a:r>
              <a:rPr lang="en-US" sz="4000" dirty="0">
                <a:solidFill>
                  <a:prstClr val="black"/>
                </a:solidFill>
              </a:rPr>
              <a:t>We run out of hours services so all services are joined up across 24/7 to improve continuity</a:t>
            </a:r>
          </a:p>
          <a:p>
            <a:pPr lvl="1"/>
            <a:r>
              <a:rPr lang="en-US" sz="4000" dirty="0"/>
              <a:t>Evening and weekend appointments available at 9 hubs throughout the county</a:t>
            </a:r>
          </a:p>
          <a:p>
            <a:pPr lvl="1"/>
            <a:r>
              <a:rPr lang="en-US" sz="4000" dirty="0"/>
              <a:t>Herefordshire Remote Health service (HRH) – an innovative approach to supporting patient’s on the day consultation needs</a:t>
            </a:r>
          </a:p>
          <a:p>
            <a:pPr marL="0" indent="0">
              <a:buNone/>
            </a:pPr>
            <a:r>
              <a:rPr lang="en-US" sz="5000" dirty="0"/>
              <a:t>2. New additional roles </a:t>
            </a:r>
            <a:r>
              <a:rPr lang="en-US" sz="4000" dirty="0" err="1"/>
              <a:t>eg</a:t>
            </a:r>
            <a:r>
              <a:rPr lang="en-US" sz="4000" dirty="0"/>
              <a:t> social prescribers, wellbeing coaches, safeguarding coordinators, nursing home coordinators/ support, physios, pharmacists</a:t>
            </a:r>
          </a:p>
          <a:p>
            <a:pPr marL="0" indent="0">
              <a:buNone/>
            </a:pPr>
            <a:endParaRPr lang="en-US" sz="3300" dirty="0"/>
          </a:p>
          <a:p>
            <a:pPr marL="0" indent="0">
              <a:buNone/>
            </a:pPr>
            <a:r>
              <a:rPr lang="en-US" sz="5000" dirty="0"/>
              <a:t>3. Data: </a:t>
            </a:r>
            <a:r>
              <a:rPr lang="en-US" sz="4000" dirty="0"/>
              <a:t>Business intelligence: we can search across all GP surgeries for activity, diseases, spotting trends </a:t>
            </a:r>
            <a:r>
              <a:rPr lang="en-US" sz="4000" dirty="0" err="1"/>
              <a:t>etc</a:t>
            </a:r>
            <a:endParaRPr lang="en-US" sz="4000" dirty="0"/>
          </a:p>
          <a:p>
            <a:pPr marL="0" indent="0">
              <a:buNone/>
            </a:pPr>
            <a:r>
              <a:rPr lang="en-US" sz="5000" dirty="0"/>
              <a:t>4. Communication</a:t>
            </a:r>
          </a:p>
          <a:p>
            <a:pPr lvl="1"/>
            <a:r>
              <a:rPr lang="en-US" sz="4000" dirty="0"/>
              <a:t>Campaign based communications activities: new roles and PCNs explained on </a:t>
            </a:r>
            <a:r>
              <a:rPr lang="en-US" sz="3300" dirty="0">
                <a:hlinkClick r:id="rId2"/>
              </a:rPr>
              <a:t>https://www.herefordshiregeneralpractice.co.uk/our-practices/primary-care-network-management</a:t>
            </a:r>
            <a:r>
              <a:rPr lang="en-US" sz="3300" dirty="0"/>
              <a:t> </a:t>
            </a:r>
          </a:p>
          <a:p>
            <a:pPr lvl="1"/>
            <a:r>
              <a:rPr lang="en-US" sz="4000" dirty="0"/>
              <a:t>Engagement/representation activities across Herefordshire General Practice &amp; Pathway change</a:t>
            </a:r>
          </a:p>
          <a:p>
            <a:pPr marL="0" indent="0">
              <a:buNone/>
            </a:pPr>
            <a:r>
              <a:rPr lang="en-US" sz="5000" dirty="0"/>
              <a:t>5. Access recovery Plan</a:t>
            </a:r>
          </a:p>
          <a:p>
            <a:pPr marL="0" indent="0">
              <a:buNone/>
            </a:pPr>
            <a:endParaRPr lang="en-US" sz="3300" dirty="0"/>
          </a:p>
          <a:p>
            <a:pPr marL="0" indent="0">
              <a:buNone/>
            </a:pPr>
            <a:r>
              <a:rPr lang="en-US" sz="5000" dirty="0"/>
              <a:t>6. Prevention</a:t>
            </a:r>
          </a:p>
          <a:p>
            <a:pPr marL="0" indent="0">
              <a:buNone/>
            </a:pPr>
            <a:endParaRPr lang="en-US" sz="3300" dirty="0"/>
          </a:p>
          <a:p>
            <a:pPr marL="0" indent="0">
              <a:buNone/>
            </a:pPr>
            <a:r>
              <a:rPr lang="en-US" sz="5000" dirty="0"/>
              <a:t>7. Partnership working</a:t>
            </a:r>
          </a:p>
          <a:p>
            <a:pPr marL="0" indent="0">
              <a:buNone/>
            </a:pPr>
            <a:endParaRPr lang="en-GB" dirty="0"/>
          </a:p>
        </p:txBody>
      </p:sp>
      <p:pic>
        <p:nvPicPr>
          <p:cNvPr id="4" name="Picture 3">
            <a:extLst>
              <a:ext uri="{FF2B5EF4-FFF2-40B4-BE49-F238E27FC236}">
                <a16:creationId xmlns:a16="http://schemas.microsoft.com/office/drawing/2014/main" id="{0A010D45-888E-4589-3EC8-876258482947}"/>
              </a:ext>
            </a:extLst>
          </p:cNvPr>
          <p:cNvPicPr>
            <a:picLocks noChangeAspect="1"/>
          </p:cNvPicPr>
          <p:nvPr/>
        </p:nvPicPr>
        <p:blipFill>
          <a:blip r:embed="rId3"/>
          <a:stretch>
            <a:fillRect/>
          </a:stretch>
        </p:blipFill>
        <p:spPr>
          <a:xfrm>
            <a:off x="9396880" y="172179"/>
            <a:ext cx="2389839" cy="481626"/>
          </a:xfrm>
          <a:prstGeom prst="rect">
            <a:avLst/>
          </a:prstGeom>
        </p:spPr>
      </p:pic>
    </p:spTree>
    <p:extLst>
      <p:ext uri="{BB962C8B-B14F-4D97-AF65-F5344CB8AC3E}">
        <p14:creationId xmlns:p14="http://schemas.microsoft.com/office/powerpoint/2010/main" val="4081398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040A1-98F5-CD92-FA7D-0A6C181CE56F}"/>
              </a:ext>
            </a:extLst>
          </p:cNvPr>
          <p:cNvSpPr>
            <a:spLocks noGrp="1"/>
          </p:cNvSpPr>
          <p:nvPr>
            <p:ph type="title"/>
          </p:nvPr>
        </p:nvSpPr>
        <p:spPr/>
        <p:txBody>
          <a:bodyPr/>
          <a:lstStyle/>
          <a:p>
            <a:r>
              <a:rPr lang="en-US" dirty="0"/>
              <a:t>Key principles of our model across 24/7:</a:t>
            </a:r>
            <a:endParaRPr lang="en-GB" dirty="0"/>
          </a:p>
        </p:txBody>
      </p:sp>
      <p:sp>
        <p:nvSpPr>
          <p:cNvPr id="3" name="Content Placeholder 2">
            <a:extLst>
              <a:ext uri="{FF2B5EF4-FFF2-40B4-BE49-F238E27FC236}">
                <a16:creationId xmlns:a16="http://schemas.microsoft.com/office/drawing/2014/main" id="{BA0CD6E3-28A4-3F0C-0421-F334F2489E35}"/>
              </a:ext>
            </a:extLst>
          </p:cNvPr>
          <p:cNvSpPr>
            <a:spLocks noGrp="1"/>
          </p:cNvSpPr>
          <p:nvPr>
            <p:ph idx="1"/>
          </p:nvPr>
        </p:nvSpPr>
        <p:spPr/>
        <p:txBody>
          <a:bodyPr>
            <a:normAutofit fontScale="85000" lnSpcReduction="20000"/>
          </a:bodyPr>
          <a:lstStyle/>
          <a:p>
            <a:r>
              <a:rPr lang="en-GB" dirty="0"/>
              <a:t>There is a continuum between urgent and planned care –</a:t>
            </a:r>
          </a:p>
          <a:p>
            <a:pPr lvl="1"/>
            <a:r>
              <a:rPr lang="en-GB" dirty="0"/>
              <a:t>The distinction is for service providers, not patients</a:t>
            </a:r>
          </a:p>
          <a:p>
            <a:pPr lvl="1"/>
            <a:r>
              <a:rPr lang="en-GB" dirty="0"/>
              <a:t>Right care at the right time</a:t>
            </a:r>
          </a:p>
          <a:p>
            <a:pPr lvl="1"/>
            <a:r>
              <a:rPr lang="en-GB" dirty="0"/>
              <a:t>Same day access vs continuity within a team</a:t>
            </a:r>
            <a:endParaRPr lang="en-US" dirty="0"/>
          </a:p>
          <a:p>
            <a:r>
              <a:rPr lang="en-US" dirty="0"/>
              <a:t>MECC and services that work together rather than in isolation (OOH, EA and HRH service) builds resilience and improves </a:t>
            </a:r>
            <a:r>
              <a:rPr lang="en-GB" dirty="0"/>
              <a:t>sustainability for core general practice</a:t>
            </a:r>
          </a:p>
          <a:p>
            <a:r>
              <a:rPr lang="en-US" dirty="0"/>
              <a:t>Continuity of care (especially for complex patients) reduces costs to the system and improves quality</a:t>
            </a:r>
          </a:p>
          <a:p>
            <a:r>
              <a:rPr lang="en-US" dirty="0"/>
              <a:t>Integration with place</a:t>
            </a:r>
          </a:p>
          <a:p>
            <a:r>
              <a:rPr lang="en-US" dirty="0"/>
              <a:t>Appropriate use of digital and virtual support, can free up our GP practice and PCN teams to deliver more face to face: They are our hubs</a:t>
            </a:r>
          </a:p>
          <a:p>
            <a:r>
              <a:rPr lang="en-US" dirty="0"/>
              <a:t>Use of the patient record in emis across 24/7, supports continuity and proactive personalized care – critical to reducing inefficiency/managing risk</a:t>
            </a:r>
          </a:p>
        </p:txBody>
      </p:sp>
    </p:spTree>
    <p:extLst>
      <p:ext uri="{BB962C8B-B14F-4D97-AF65-F5344CB8AC3E}">
        <p14:creationId xmlns:p14="http://schemas.microsoft.com/office/powerpoint/2010/main" val="4261586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7731765" y="1514764"/>
            <a:ext cx="3678833" cy="5247083"/>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294058" y="1425923"/>
            <a:ext cx="3678833" cy="4967106"/>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B86892-96DE-4BD9-EBD7-6E69DCA0D829}"/>
              </a:ext>
            </a:extLst>
          </p:cNvPr>
          <p:cNvSpPr>
            <a:spLocks noGrp="1"/>
          </p:cNvSpPr>
          <p:nvPr>
            <p:ph type="title"/>
          </p:nvPr>
        </p:nvSpPr>
        <p:spPr/>
        <p:txBody>
          <a:bodyPr/>
          <a:lstStyle/>
          <a:p>
            <a:r>
              <a:rPr lang="en-US" dirty="0"/>
              <a:t>Next Steps: </a:t>
            </a:r>
            <a:r>
              <a:rPr lang="en-US"/>
              <a:t>Access “Recovery” </a:t>
            </a:r>
            <a:r>
              <a:rPr lang="en-US" dirty="0"/>
              <a:t>Program</a:t>
            </a:r>
            <a:endParaRPr lang="en-GB" dirty="0"/>
          </a:p>
        </p:txBody>
      </p:sp>
      <p:sp>
        <p:nvSpPr>
          <p:cNvPr id="3" name="Content Placeholder 2">
            <a:extLst>
              <a:ext uri="{FF2B5EF4-FFF2-40B4-BE49-F238E27FC236}">
                <a16:creationId xmlns:a16="http://schemas.microsoft.com/office/drawing/2014/main" id="{1C8CCE50-051B-D3A1-5756-CF4AAF3463A7}"/>
              </a:ext>
            </a:extLst>
          </p:cNvPr>
          <p:cNvSpPr>
            <a:spLocks noGrp="1"/>
          </p:cNvSpPr>
          <p:nvPr>
            <p:ph idx="1"/>
          </p:nvPr>
        </p:nvSpPr>
        <p:spPr/>
        <p:txBody>
          <a:bodyPr>
            <a:normAutofit/>
          </a:bodyPr>
          <a:lstStyle/>
          <a:p>
            <a:pPr marL="0" indent="0">
              <a:buNone/>
            </a:pPr>
            <a:endParaRPr lang="en-US" dirty="0"/>
          </a:p>
          <a:p>
            <a:pPr lvl="1"/>
            <a:endParaRPr lang="en-US" dirty="0"/>
          </a:p>
        </p:txBody>
      </p:sp>
      <p:sp>
        <p:nvSpPr>
          <p:cNvPr id="4" name="TextBox 3"/>
          <p:cNvSpPr txBox="1"/>
          <p:nvPr/>
        </p:nvSpPr>
        <p:spPr>
          <a:xfrm>
            <a:off x="960582" y="1825625"/>
            <a:ext cx="100584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3DD9962-9356-B000-C345-86B9ACBD299B}"/>
              </a:ext>
            </a:extLst>
          </p:cNvPr>
          <p:cNvPicPr>
            <a:picLocks noChangeAspect="1"/>
          </p:cNvPicPr>
          <p:nvPr/>
        </p:nvPicPr>
        <p:blipFill>
          <a:blip r:embed="rId2"/>
          <a:stretch>
            <a:fillRect/>
          </a:stretch>
        </p:blipFill>
        <p:spPr>
          <a:xfrm>
            <a:off x="4124482" y="2019286"/>
            <a:ext cx="3455691" cy="3455691"/>
          </a:xfrm>
          <a:prstGeom prst="rect">
            <a:avLst/>
          </a:prstGeom>
        </p:spPr>
      </p:pic>
      <p:sp>
        <p:nvSpPr>
          <p:cNvPr id="8" name="Rounded Rectangle 7"/>
          <p:cNvSpPr/>
          <p:nvPr/>
        </p:nvSpPr>
        <p:spPr>
          <a:xfrm>
            <a:off x="7970982" y="3350184"/>
            <a:ext cx="3140364" cy="1588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Integrated Urgent Care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Localised</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111</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HRH expansion with CIRH/ hospice, VW </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etc</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8001000" y="1689486"/>
            <a:ext cx="3140364" cy="1588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Integrated Neighbourhood Teams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As part of Fuller</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480291" y="1672979"/>
            <a:ext cx="3242415" cy="19293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Reducing Demand</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Digital front door</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Secondary care/ primary care interface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Care navigation</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480291" y="3909476"/>
            <a:ext cx="3235137" cy="2144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Improve Pathways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MECC/ Care </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nav</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Standard website approach</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Increase continuity where needed</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Cross- org appointments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DOS in community (LIVE)</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7970982" y="5022307"/>
            <a:ext cx="3140364" cy="15886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Increase Capacity</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Integration with partners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Increased HRH remote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Use of HRH for clinical admin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Flexible workforce roles</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7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7B6FA-65C9-1C46-B230-C1C427E97A07}"/>
              </a:ext>
            </a:extLst>
          </p:cNvPr>
          <p:cNvSpPr>
            <a:spLocks noGrp="1"/>
          </p:cNvSpPr>
          <p:nvPr>
            <p:ph type="title"/>
          </p:nvPr>
        </p:nvSpPr>
        <p:spPr/>
        <p:txBody>
          <a:bodyPr/>
          <a:lstStyle/>
          <a:p>
            <a:r>
              <a:rPr lang="en-US" b="1" dirty="0">
                <a:solidFill>
                  <a:schemeClr val="accent1"/>
                </a:solidFill>
              </a:rPr>
              <a:t>Herefordshire Remote Health (HRH)</a:t>
            </a:r>
            <a:endParaRPr lang="en-GB" b="1" dirty="0">
              <a:solidFill>
                <a:schemeClr val="accent1"/>
              </a:solidFill>
            </a:endParaRPr>
          </a:p>
        </p:txBody>
      </p:sp>
      <p:sp>
        <p:nvSpPr>
          <p:cNvPr id="3" name="Content Placeholder 2">
            <a:extLst>
              <a:ext uri="{FF2B5EF4-FFF2-40B4-BE49-F238E27FC236}">
                <a16:creationId xmlns:a16="http://schemas.microsoft.com/office/drawing/2014/main" id="{45496785-1D47-F081-E450-47DD36F59533}"/>
              </a:ext>
            </a:extLst>
          </p:cNvPr>
          <p:cNvSpPr>
            <a:spLocks noGrp="1"/>
          </p:cNvSpPr>
          <p:nvPr>
            <p:ph idx="1"/>
          </p:nvPr>
        </p:nvSpPr>
        <p:spPr/>
        <p:txBody>
          <a:bodyPr>
            <a:normAutofit lnSpcReduction="10000"/>
          </a:bodyPr>
          <a:lstStyle/>
          <a:p>
            <a:r>
              <a:rPr lang="en-US" dirty="0"/>
              <a:t>A team of GPs, Physician Associates and Advanced</a:t>
            </a:r>
          </a:p>
          <a:p>
            <a:pPr marL="0" indent="0">
              <a:buNone/>
            </a:pPr>
            <a:r>
              <a:rPr lang="en-US" dirty="0"/>
              <a:t> Practitioners, supported by admin and IT </a:t>
            </a:r>
          </a:p>
          <a:p>
            <a:r>
              <a:rPr lang="en-US" dirty="0"/>
              <a:t>Who helicopter between practices</a:t>
            </a:r>
          </a:p>
          <a:p>
            <a:r>
              <a:rPr lang="en-US" dirty="0"/>
              <a:t>Providing additional support to the duty day</a:t>
            </a:r>
          </a:p>
          <a:p>
            <a:pPr lvl="1"/>
            <a:r>
              <a:rPr lang="en-US" dirty="0"/>
              <a:t>“Do you feel your issue can be managed on the telephone/via video?” Yes</a:t>
            </a:r>
          </a:p>
          <a:p>
            <a:pPr lvl="1"/>
            <a:r>
              <a:rPr lang="en-US" dirty="0"/>
              <a:t>“Do you need to see a particular member of your usual practice team for this?” No</a:t>
            </a:r>
          </a:p>
          <a:p>
            <a:pPr lvl="1"/>
            <a:r>
              <a:rPr lang="en-US" dirty="0"/>
              <a:t>= HRH will support</a:t>
            </a:r>
          </a:p>
          <a:p>
            <a:r>
              <a:rPr lang="en-US" dirty="0"/>
              <a:t>Can provide same day increase in appointments / network to </a:t>
            </a:r>
            <a:r>
              <a:rPr lang="en-US" dirty="0" err="1"/>
              <a:t>prioritise</a:t>
            </a:r>
            <a:r>
              <a:rPr lang="en-US" dirty="0"/>
              <a:t> practices in urgent need</a:t>
            </a:r>
            <a:endParaRPr lang="en-GB" dirty="0"/>
          </a:p>
        </p:txBody>
      </p:sp>
      <p:pic>
        <p:nvPicPr>
          <p:cNvPr id="4" name="Picture 3" descr="A person sitting at a desk&#10;&#10;Description automatically generated with medium confidence">
            <a:extLst>
              <a:ext uri="{FF2B5EF4-FFF2-40B4-BE49-F238E27FC236}">
                <a16:creationId xmlns:a16="http://schemas.microsoft.com/office/drawing/2014/main" id="{6DDDB04F-2521-72CA-74F1-15CFAFBA35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364"/>
          <a:stretch/>
        </p:blipFill>
        <p:spPr>
          <a:xfrm>
            <a:off x="9553503" y="72571"/>
            <a:ext cx="2584068" cy="3356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473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CAB526-F473-910F-1F0B-814A33DD5FEB}"/>
              </a:ext>
            </a:extLst>
          </p:cNvPr>
          <p:cNvPicPr>
            <a:picLocks noChangeAspect="1"/>
          </p:cNvPicPr>
          <p:nvPr/>
        </p:nvPicPr>
        <p:blipFill rotWithShape="1">
          <a:blip r:embed="rId2"/>
          <a:srcRect r="247"/>
          <a:stretch/>
        </p:blipFill>
        <p:spPr>
          <a:xfrm>
            <a:off x="6096000" y="9403"/>
            <a:ext cx="6095696" cy="4583103"/>
          </a:xfrm>
          <a:custGeom>
            <a:avLst/>
            <a:gdLst/>
            <a:ahLst/>
            <a:cxnLst/>
            <a:rect l="l" t="t" r="r" b="b"/>
            <a:pathLst>
              <a:path w="6095696" h="4583103">
                <a:moveTo>
                  <a:pt x="0" y="0"/>
                </a:moveTo>
                <a:lnTo>
                  <a:pt x="6095696" y="0"/>
                </a:lnTo>
                <a:lnTo>
                  <a:pt x="6095696" y="4057991"/>
                </a:lnTo>
                <a:lnTo>
                  <a:pt x="5818946" y="4110187"/>
                </a:lnTo>
                <a:lnTo>
                  <a:pt x="5543413" y="4159931"/>
                </a:lnTo>
                <a:lnTo>
                  <a:pt x="5266662" y="4208624"/>
                </a:lnTo>
                <a:lnTo>
                  <a:pt x="4988691" y="4250310"/>
                </a:lnTo>
                <a:lnTo>
                  <a:pt x="4711940" y="4292347"/>
                </a:lnTo>
                <a:lnTo>
                  <a:pt x="4433969" y="4331582"/>
                </a:lnTo>
                <a:lnTo>
                  <a:pt x="4159656" y="4365211"/>
                </a:lnTo>
                <a:lnTo>
                  <a:pt x="3881685" y="4397089"/>
                </a:lnTo>
                <a:lnTo>
                  <a:pt x="3604934" y="4426165"/>
                </a:lnTo>
                <a:lnTo>
                  <a:pt x="3333059" y="4451387"/>
                </a:lnTo>
                <a:lnTo>
                  <a:pt x="3057527" y="4476609"/>
                </a:lnTo>
                <a:lnTo>
                  <a:pt x="2785652" y="4497628"/>
                </a:lnTo>
                <a:lnTo>
                  <a:pt x="2513777" y="4514092"/>
                </a:lnTo>
                <a:lnTo>
                  <a:pt x="2243122" y="4531258"/>
                </a:lnTo>
                <a:lnTo>
                  <a:pt x="1974904" y="4545620"/>
                </a:lnTo>
                <a:lnTo>
                  <a:pt x="1709125" y="4555779"/>
                </a:lnTo>
                <a:lnTo>
                  <a:pt x="1443346" y="4564537"/>
                </a:lnTo>
                <a:lnTo>
                  <a:pt x="1180006" y="4572944"/>
                </a:lnTo>
                <a:lnTo>
                  <a:pt x="920323" y="4576798"/>
                </a:lnTo>
                <a:lnTo>
                  <a:pt x="660640" y="4581001"/>
                </a:lnTo>
                <a:lnTo>
                  <a:pt x="404614" y="4583103"/>
                </a:lnTo>
                <a:lnTo>
                  <a:pt x="151027" y="4581001"/>
                </a:lnTo>
                <a:lnTo>
                  <a:pt x="0" y="4581001"/>
                </a:lnTo>
                <a:close/>
              </a:path>
            </a:pathLst>
          </a:custGeom>
        </p:spPr>
      </p:pic>
      <p:sp>
        <p:nvSpPr>
          <p:cNvPr id="2" name="Title 1">
            <a:extLst>
              <a:ext uri="{FF2B5EF4-FFF2-40B4-BE49-F238E27FC236}">
                <a16:creationId xmlns:a16="http://schemas.microsoft.com/office/drawing/2014/main" id="{1B448756-BCF2-5599-4E2C-C7BD8BB045F8}"/>
              </a:ext>
            </a:extLst>
          </p:cNvPr>
          <p:cNvSpPr>
            <a:spLocks noGrp="1"/>
          </p:cNvSpPr>
          <p:nvPr>
            <p:ph type="ctrTitle"/>
          </p:nvPr>
        </p:nvSpPr>
        <p:spPr>
          <a:xfrm>
            <a:off x="636916" y="4854346"/>
            <a:ext cx="10407602" cy="868026"/>
          </a:xfrm>
        </p:spPr>
        <p:txBody>
          <a:bodyPr>
            <a:normAutofit/>
          </a:bodyPr>
          <a:lstStyle/>
          <a:p>
            <a:r>
              <a:rPr lang="en-US" sz="4800">
                <a:solidFill>
                  <a:srgbClr val="EBEBEB"/>
                </a:solidFill>
                <a:latin typeface="Calibri" panose="020F0502020204030204" pitchFamily="34" charset="0"/>
                <a:cs typeface="Calibri" panose="020F0502020204030204" pitchFamily="34" charset="0"/>
              </a:rPr>
              <a:t>Talk Wellbeing </a:t>
            </a:r>
            <a:endParaRPr lang="en-GB" sz="4800">
              <a:solidFill>
                <a:srgbClr val="EBEBEB"/>
              </a:solidFill>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6EFBA4E7-1ADD-88DD-AFFA-D9CA0876CFF4}"/>
              </a:ext>
            </a:extLst>
          </p:cNvPr>
          <p:cNvSpPr>
            <a:spLocks noGrp="1"/>
          </p:cNvSpPr>
          <p:nvPr>
            <p:ph type="subTitle" idx="1"/>
          </p:nvPr>
        </p:nvSpPr>
        <p:spPr>
          <a:xfrm>
            <a:off x="636916" y="5722372"/>
            <a:ext cx="10407602" cy="487924"/>
          </a:xfrm>
        </p:spPr>
        <p:txBody>
          <a:bodyPr>
            <a:normAutofit/>
          </a:bodyPr>
          <a:lstStyle/>
          <a:p>
            <a:r>
              <a:rPr lang="en-US">
                <a:solidFill>
                  <a:schemeClr val="tx2">
                    <a:lumMod val="40000"/>
                    <a:lumOff val="60000"/>
                  </a:schemeClr>
                </a:solidFill>
                <a:latin typeface="Calibri" panose="020F0502020204030204" pitchFamily="34" charset="0"/>
                <a:cs typeface="Calibri" panose="020F0502020204030204" pitchFamily="34" charset="0"/>
              </a:rPr>
              <a:t>Update September 2023</a:t>
            </a:r>
            <a:endParaRPr lang="en-GB">
              <a:solidFill>
                <a:schemeClr val="tx2">
                  <a:lumMod val="40000"/>
                  <a:lumOff val="60000"/>
                </a:schemeClr>
              </a:solidFill>
              <a:latin typeface="Calibri" panose="020F0502020204030204" pitchFamily="34" charset="0"/>
              <a:cs typeface="Calibri" panose="020F0502020204030204" pitchFamily="34" charset="0"/>
            </a:endParaRPr>
          </a:p>
        </p:txBody>
      </p:sp>
      <p:pic>
        <p:nvPicPr>
          <p:cNvPr id="13" name="Picture 12" descr="A blue and green text on a black background&#10;&#10;Description automatically generated">
            <a:extLst>
              <a:ext uri="{FF2B5EF4-FFF2-40B4-BE49-F238E27FC236}">
                <a16:creationId xmlns:a16="http://schemas.microsoft.com/office/drawing/2014/main" id="{C6E063AE-4F3F-97FD-7CB4-F7A212297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308"/>
            <a:ext cx="6453247" cy="4839935"/>
          </a:xfrm>
          <a:prstGeom prst="rect">
            <a:avLst/>
          </a:prstGeom>
        </p:spPr>
      </p:pic>
    </p:spTree>
    <p:extLst>
      <p:ext uri="{BB962C8B-B14F-4D97-AF65-F5344CB8AC3E}">
        <p14:creationId xmlns:p14="http://schemas.microsoft.com/office/powerpoint/2010/main" val="197777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D674-17AF-CA54-810E-50D354F8C786}"/>
              </a:ext>
            </a:extLst>
          </p:cNvPr>
          <p:cNvSpPr>
            <a:spLocks noGrp="1"/>
          </p:cNvSpPr>
          <p:nvPr>
            <p:ph type="title"/>
          </p:nvPr>
        </p:nvSpPr>
        <p:spPr/>
        <p:txBody>
          <a:bodyPr/>
          <a:lstStyle/>
          <a:p>
            <a:r>
              <a:rPr lang="en-GB" dirty="0"/>
              <a:t>Purpose </a:t>
            </a:r>
          </a:p>
        </p:txBody>
      </p:sp>
      <p:sp>
        <p:nvSpPr>
          <p:cNvPr id="3" name="Content Placeholder 2">
            <a:extLst>
              <a:ext uri="{FF2B5EF4-FFF2-40B4-BE49-F238E27FC236}">
                <a16:creationId xmlns:a16="http://schemas.microsoft.com/office/drawing/2014/main" id="{BF109F1C-2614-2B50-50EE-AC541CAE7F68}"/>
              </a:ext>
            </a:extLst>
          </p:cNvPr>
          <p:cNvSpPr>
            <a:spLocks noGrp="1"/>
          </p:cNvSpPr>
          <p:nvPr>
            <p:ph idx="1"/>
          </p:nvPr>
        </p:nvSpPr>
        <p:spPr>
          <a:xfrm>
            <a:off x="645132" y="1504950"/>
            <a:ext cx="10765818" cy="5124450"/>
          </a:xfrm>
        </p:spPr>
        <p:txBody>
          <a:bodyPr/>
          <a:lstStyle/>
          <a:p>
            <a:pPr marL="0" indent="0">
              <a:buNone/>
            </a:pPr>
            <a:r>
              <a:rPr lang="en-GB" dirty="0">
                <a:latin typeface="Calibri" panose="020F0502020204030204" pitchFamily="34" charset="0"/>
                <a:cs typeface="Calibri" panose="020F0502020204030204" pitchFamily="34" charset="0"/>
              </a:rPr>
              <a:t>Bringing  together a range of prevention pathways to support a more effective and accessible approach to providing healthcare interventions to our underserved communities, delivering a positive patient experience.</a:t>
            </a:r>
          </a:p>
          <a:p>
            <a:pPr marL="0" indent="0">
              <a:buNone/>
            </a:pPr>
            <a:r>
              <a:rPr lang="en-GB" b="1" dirty="0">
                <a:latin typeface="Calibri" panose="020F0502020204030204" pitchFamily="34" charset="0"/>
                <a:cs typeface="Calibri" panose="020F0502020204030204" pitchFamily="34" charset="0"/>
              </a:rPr>
              <a:t>Target populations </a:t>
            </a:r>
          </a:p>
          <a:p>
            <a:pPr marL="447675" indent="0">
              <a:buNone/>
            </a:pPr>
            <a:r>
              <a:rPr lang="en-GB" dirty="0">
                <a:latin typeface="Calibri" panose="020F0502020204030204" pitchFamily="34" charset="0"/>
                <a:cs typeface="Calibri" panose="020F0502020204030204" pitchFamily="34" charset="0"/>
              </a:rPr>
              <a:t>• Unregistered populations</a:t>
            </a:r>
          </a:p>
          <a:p>
            <a:pPr marL="447675" indent="0">
              <a:buNone/>
            </a:pPr>
            <a:r>
              <a:rPr lang="en-GB" dirty="0">
                <a:latin typeface="Calibri" panose="020F0502020204030204" pitchFamily="34" charset="0"/>
                <a:cs typeface="Calibri" panose="020F0502020204030204" pitchFamily="34" charset="0"/>
              </a:rPr>
              <a:t>• Seasonal and Farming communities</a:t>
            </a:r>
          </a:p>
          <a:p>
            <a:pPr marL="447675" indent="0">
              <a:buNone/>
            </a:pPr>
            <a:r>
              <a:rPr lang="en-GB" dirty="0">
                <a:latin typeface="Calibri" panose="020F0502020204030204" pitchFamily="34" charset="0"/>
                <a:cs typeface="Calibri" panose="020F0502020204030204" pitchFamily="34" charset="0"/>
              </a:rPr>
              <a:t>• Those living in areas of high deprivation</a:t>
            </a:r>
          </a:p>
          <a:p>
            <a:pPr marL="447675" indent="0">
              <a:buNone/>
            </a:pPr>
            <a:r>
              <a:rPr lang="en-GB" dirty="0">
                <a:latin typeface="Calibri" panose="020F0502020204030204" pitchFamily="34" charset="0"/>
                <a:cs typeface="Calibri" panose="020F0502020204030204" pitchFamily="34" charset="0"/>
              </a:rPr>
              <a:t>• Those for whom English is not their first language</a:t>
            </a:r>
          </a:p>
          <a:p>
            <a:pPr marL="447675" indent="0">
              <a:buNone/>
            </a:pPr>
            <a:r>
              <a:rPr lang="en-GB" dirty="0">
                <a:latin typeface="Calibri" panose="020F0502020204030204" pitchFamily="34" charset="0"/>
                <a:cs typeface="Calibri" panose="020F0502020204030204" pitchFamily="34" charset="0"/>
              </a:rPr>
              <a:t>• Hesitant populations</a:t>
            </a:r>
          </a:p>
          <a:p>
            <a:pPr marL="447675" indent="0">
              <a:buNone/>
            </a:pPr>
            <a:r>
              <a:rPr lang="en-GB" dirty="0">
                <a:latin typeface="Calibri" panose="020F0502020204030204" pitchFamily="34" charset="0"/>
                <a:cs typeface="Calibri" panose="020F0502020204030204" pitchFamily="34" charset="0"/>
              </a:rPr>
              <a:t>• Migrant communities</a:t>
            </a:r>
          </a:p>
          <a:p>
            <a:pPr marL="447675" indent="0">
              <a:buNone/>
            </a:pPr>
            <a:r>
              <a:rPr lang="en-GB" dirty="0">
                <a:latin typeface="Calibri" panose="020F0502020204030204" pitchFamily="34" charset="0"/>
                <a:cs typeface="Calibri" panose="020F0502020204030204" pitchFamily="34" charset="0"/>
              </a:rPr>
              <a:t>• Rural communities</a:t>
            </a:r>
          </a:p>
          <a:p>
            <a:pPr marL="447675" indent="0">
              <a:buNone/>
            </a:pPr>
            <a:r>
              <a:rPr lang="en-GB" dirty="0">
                <a:latin typeface="Calibri" panose="020F0502020204030204" pitchFamily="34" charset="0"/>
                <a:cs typeface="Calibri" panose="020F0502020204030204" pitchFamily="34" charset="0"/>
              </a:rPr>
              <a:t>• Digitally excluded</a:t>
            </a:r>
          </a:p>
          <a:p>
            <a:pPr lvl="1"/>
            <a:endParaRPr lang="en-GB" dirty="0"/>
          </a:p>
        </p:txBody>
      </p:sp>
      <p:pic>
        <p:nvPicPr>
          <p:cNvPr id="4" name="Picture 3" descr="A blue and green text on a black background&#10;&#10;Description automatically generated">
            <a:extLst>
              <a:ext uri="{FF2B5EF4-FFF2-40B4-BE49-F238E27FC236}">
                <a16:creationId xmlns:a16="http://schemas.microsoft.com/office/drawing/2014/main" id="{29688A22-514B-AE6B-D716-44754C87B12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24405" y="113318"/>
            <a:ext cx="3267595" cy="2450696"/>
          </a:xfrm>
          <a:prstGeom prst="rect">
            <a:avLst/>
          </a:prstGeom>
        </p:spPr>
      </p:pic>
    </p:spTree>
    <p:extLst>
      <p:ext uri="{BB962C8B-B14F-4D97-AF65-F5344CB8AC3E}">
        <p14:creationId xmlns:p14="http://schemas.microsoft.com/office/powerpoint/2010/main" val="303354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573C-87F9-22AE-53A2-627406F52A29}"/>
              </a:ext>
            </a:extLst>
          </p:cNvPr>
          <p:cNvSpPr>
            <a:spLocks noGrp="1"/>
          </p:cNvSpPr>
          <p:nvPr>
            <p:ph type="title"/>
          </p:nvPr>
        </p:nvSpPr>
        <p:spPr>
          <a:xfrm>
            <a:off x="646111" y="452718"/>
            <a:ext cx="9404723" cy="1012098"/>
          </a:xfrm>
        </p:spPr>
        <p:txBody>
          <a:bodyPr/>
          <a:lstStyle/>
          <a:p>
            <a:r>
              <a:rPr lang="en-GB"/>
              <a:t>Outcomes </a:t>
            </a:r>
            <a:r>
              <a:rPr lang="en-GB" sz="1800"/>
              <a:t>(total appointments: 202)  </a:t>
            </a:r>
            <a:endParaRPr lang="en-GB"/>
          </a:p>
        </p:txBody>
      </p:sp>
      <p:sp>
        <p:nvSpPr>
          <p:cNvPr id="3" name="Content Placeholder 2">
            <a:extLst>
              <a:ext uri="{FF2B5EF4-FFF2-40B4-BE49-F238E27FC236}">
                <a16:creationId xmlns:a16="http://schemas.microsoft.com/office/drawing/2014/main" id="{2CB354F1-9899-EFFA-20A9-8EF243295C91}"/>
              </a:ext>
            </a:extLst>
          </p:cNvPr>
          <p:cNvSpPr>
            <a:spLocks noGrp="1"/>
          </p:cNvSpPr>
          <p:nvPr>
            <p:ph idx="1"/>
          </p:nvPr>
        </p:nvSpPr>
        <p:spPr>
          <a:xfrm>
            <a:off x="1103312" y="1464816"/>
            <a:ext cx="8946541" cy="4783583"/>
          </a:xfrm>
        </p:spPr>
        <p:txBody>
          <a:bodyPr>
            <a:normAutofit fontScale="92500" lnSpcReduction="20000"/>
          </a:bodyPr>
          <a:lstStyle/>
          <a:p>
            <a:r>
              <a:rPr lang="en-GB" dirty="0">
                <a:latin typeface="Calibri" panose="020F0502020204030204" pitchFamily="34" charset="0"/>
                <a:cs typeface="Calibri" panose="020F0502020204030204" pitchFamily="34" charset="0"/>
              </a:rPr>
              <a:t>3 patients have been registered at a GP Practice through Talk Wellbeing</a:t>
            </a:r>
          </a:p>
          <a:p>
            <a:r>
              <a:rPr lang="en-GB" dirty="0">
                <a:latin typeface="Calibri" panose="020F0502020204030204" pitchFamily="34" charset="0"/>
                <a:cs typeface="Calibri" panose="020F0502020204030204" pitchFamily="34" charset="0"/>
              </a:rPr>
              <a:t>20 patients with moderate/high </a:t>
            </a:r>
            <a:r>
              <a:rPr lang="en-GB" dirty="0" err="1">
                <a:latin typeface="Calibri" panose="020F0502020204030204" pitchFamily="34" charset="0"/>
                <a:cs typeface="Calibri" panose="020F0502020204030204" pitchFamily="34" charset="0"/>
              </a:rPr>
              <a:t>QRisk</a:t>
            </a:r>
            <a:r>
              <a:rPr lang="en-GB" dirty="0">
                <a:latin typeface="Calibri" panose="020F0502020204030204" pitchFamily="34" charset="0"/>
                <a:cs typeface="Calibri" panose="020F0502020204030204" pitchFamily="34" charset="0"/>
              </a:rPr>
              <a:t> status </a:t>
            </a:r>
          </a:p>
          <a:p>
            <a:r>
              <a:rPr lang="en-GB" dirty="0">
                <a:latin typeface="Calibri" panose="020F0502020204030204" pitchFamily="34" charset="0"/>
                <a:cs typeface="Calibri" panose="020F0502020204030204" pitchFamily="34" charset="0"/>
              </a:rPr>
              <a:t>10 patients with a high blood pressure </a:t>
            </a:r>
          </a:p>
          <a:p>
            <a:r>
              <a:rPr lang="en-GB" dirty="0">
                <a:latin typeface="Calibri" panose="020F0502020204030204" pitchFamily="34" charset="0"/>
                <a:cs typeface="Calibri" panose="020F0502020204030204" pitchFamily="34" charset="0"/>
              </a:rPr>
              <a:t>18 patients with high cholesterol </a:t>
            </a:r>
          </a:p>
          <a:p>
            <a:r>
              <a:rPr lang="en-GB" dirty="0">
                <a:latin typeface="Calibri" panose="020F0502020204030204" pitchFamily="34" charset="0"/>
                <a:cs typeface="Calibri" panose="020F0502020204030204" pitchFamily="34" charset="0"/>
              </a:rPr>
              <a:t>112 contacts with a social prescriber </a:t>
            </a:r>
          </a:p>
          <a:p>
            <a:r>
              <a:rPr lang="en-GB" dirty="0">
                <a:latin typeface="Calibri" panose="020F0502020204030204" pitchFamily="34" charset="0"/>
                <a:cs typeface="Calibri" panose="020F0502020204030204" pitchFamily="34" charset="0"/>
              </a:rPr>
              <a:t>68 health checks completed  </a:t>
            </a:r>
          </a:p>
          <a:p>
            <a:pPr marL="0" indent="0">
              <a:buNone/>
            </a:pPr>
            <a:endParaRPr lang="en-GB" dirty="0">
              <a:latin typeface="Calibri" panose="020F0502020204030204" pitchFamily="34" charset="0"/>
              <a:cs typeface="Calibri" panose="020F0502020204030204" pitchFamily="34" charset="0"/>
            </a:endParaRPr>
          </a:p>
          <a:p>
            <a:pPr marL="0" indent="0">
              <a:buNone/>
            </a:pPr>
            <a:r>
              <a:rPr lang="en-GB" b="1" dirty="0">
                <a:latin typeface="Calibri" panose="020F0502020204030204" pitchFamily="34" charset="0"/>
                <a:cs typeface="Calibri" panose="020F0502020204030204" pitchFamily="34" charset="0"/>
              </a:rPr>
              <a:t>Key themes of contacts </a:t>
            </a:r>
          </a:p>
          <a:p>
            <a:r>
              <a:rPr lang="en-GB" dirty="0">
                <a:latin typeface="Calibri" panose="020F0502020204030204" pitchFamily="34" charset="0"/>
                <a:cs typeface="Calibri" panose="020F0502020204030204" pitchFamily="34" charset="0"/>
              </a:rPr>
              <a:t>Homelessness</a:t>
            </a:r>
          </a:p>
          <a:p>
            <a:r>
              <a:rPr lang="en-GB" dirty="0">
                <a:latin typeface="Calibri" panose="020F0502020204030204" pitchFamily="34" charset="0"/>
                <a:cs typeface="Calibri" panose="020F0502020204030204" pitchFamily="34" charset="0"/>
              </a:rPr>
              <a:t>Access to food</a:t>
            </a:r>
          </a:p>
          <a:p>
            <a:r>
              <a:rPr lang="en-GB" dirty="0">
                <a:latin typeface="Calibri" panose="020F0502020204030204" pitchFamily="34" charset="0"/>
                <a:cs typeface="Calibri" panose="020F0502020204030204" pitchFamily="34" charset="0"/>
              </a:rPr>
              <a:t>Advice on housing </a:t>
            </a:r>
          </a:p>
          <a:p>
            <a:r>
              <a:rPr lang="en-GB" dirty="0">
                <a:latin typeface="Calibri" panose="020F0502020204030204" pitchFamily="34" charset="0"/>
                <a:cs typeface="Calibri" panose="020F0502020204030204" pitchFamily="34" charset="0"/>
              </a:rPr>
              <a:t>Signposting to Benefit support and reviews</a:t>
            </a:r>
          </a:p>
          <a:p>
            <a:r>
              <a:rPr lang="en-GB" dirty="0">
                <a:latin typeface="Calibri" panose="020F0502020204030204" pitchFamily="34" charset="0"/>
                <a:cs typeface="Calibri" panose="020F0502020204030204" pitchFamily="34" charset="0"/>
              </a:rPr>
              <a:t>Too busy to go to practice </a:t>
            </a:r>
          </a:p>
          <a:p>
            <a:endParaRPr lang="en-GB" dirty="0"/>
          </a:p>
        </p:txBody>
      </p:sp>
      <p:pic>
        <p:nvPicPr>
          <p:cNvPr id="5" name="Picture 4" descr="Inline image">
            <a:extLst>
              <a:ext uri="{FF2B5EF4-FFF2-40B4-BE49-F238E27FC236}">
                <a16:creationId xmlns:a16="http://schemas.microsoft.com/office/drawing/2014/main" id="{19BA305B-3E50-56B6-BE1A-7974BA7A43D4}"/>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5779010" y="2960030"/>
            <a:ext cx="2674110" cy="2005787"/>
          </a:xfrm>
          <a:prstGeom prst="rect">
            <a:avLst/>
          </a:prstGeom>
          <a:noFill/>
          <a:ln>
            <a:noFill/>
          </a:ln>
        </p:spPr>
      </p:pic>
      <p:pic>
        <p:nvPicPr>
          <p:cNvPr id="6" name="Picture 5" descr="Inline image">
            <a:extLst>
              <a:ext uri="{FF2B5EF4-FFF2-40B4-BE49-F238E27FC236}">
                <a16:creationId xmlns:a16="http://schemas.microsoft.com/office/drawing/2014/main" id="{D287FF04-958A-F9C9-C5F3-578EB2EC3F08}"/>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9467533" y="284507"/>
            <a:ext cx="4903834" cy="3678417"/>
          </a:xfrm>
          <a:prstGeom prst="rect">
            <a:avLst/>
          </a:prstGeom>
          <a:noFill/>
          <a:ln>
            <a:noFill/>
          </a:ln>
        </p:spPr>
      </p:pic>
      <p:sp>
        <p:nvSpPr>
          <p:cNvPr id="4" name="TextBox 3">
            <a:extLst>
              <a:ext uri="{FF2B5EF4-FFF2-40B4-BE49-F238E27FC236}">
                <a16:creationId xmlns:a16="http://schemas.microsoft.com/office/drawing/2014/main" id="{40580C42-874F-4ED4-8C55-2ECE8E2C34C0}"/>
              </a:ext>
            </a:extLst>
          </p:cNvPr>
          <p:cNvSpPr txBox="1"/>
          <p:nvPr/>
        </p:nvSpPr>
        <p:spPr>
          <a:xfrm>
            <a:off x="3502404" y="1080981"/>
            <a:ext cx="193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Century Gothic" panose="020B0502020202020204"/>
                <a:ea typeface="+mn-ea"/>
                <a:cs typeface="+mn-cs"/>
              </a:rPr>
              <a:t>(17.07.23-13.09.23)</a:t>
            </a:r>
            <a:endParaRPr kumimoji="0" lang="en-GB" sz="1400" b="0" i="1"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Picture 6" descr="A blue and green text on a black background&#10;&#10;Description automatically generated">
            <a:extLst>
              <a:ext uri="{FF2B5EF4-FFF2-40B4-BE49-F238E27FC236}">
                <a16:creationId xmlns:a16="http://schemas.microsoft.com/office/drawing/2014/main" id="{D7EF83D7-B860-71EA-BDEF-06B8633E701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24405" y="113318"/>
            <a:ext cx="3267595" cy="2450696"/>
          </a:xfrm>
          <a:prstGeom prst="rect">
            <a:avLst/>
          </a:prstGeom>
        </p:spPr>
      </p:pic>
    </p:spTree>
    <p:extLst>
      <p:ext uri="{BB962C8B-B14F-4D97-AF65-F5344CB8AC3E}">
        <p14:creationId xmlns:p14="http://schemas.microsoft.com/office/powerpoint/2010/main" val="2638511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25625"/>
            <a:ext cx="6416040" cy="4714471"/>
          </a:xfrm>
        </p:spPr>
        <p:txBody>
          <a:bodyPr>
            <a:normAutofit fontScale="92500"/>
          </a:bodyPr>
          <a:lstStyle/>
          <a:p>
            <a:r>
              <a:rPr lang="en-US" dirty="0"/>
              <a:t>Quality reporting across all practices for incidents &amp; learning </a:t>
            </a:r>
            <a:r>
              <a:rPr lang="en-US" dirty="0" err="1"/>
              <a:t>etc</a:t>
            </a:r>
            <a:endParaRPr lang="en-US" dirty="0"/>
          </a:p>
          <a:p>
            <a:r>
              <a:rPr lang="en-US" dirty="0"/>
              <a:t>Demonstrating the value of general practice</a:t>
            </a:r>
          </a:p>
          <a:p>
            <a:r>
              <a:rPr lang="en-US" dirty="0"/>
              <a:t>Resilience of workforce with flexible opportunities and career development</a:t>
            </a:r>
          </a:p>
          <a:p>
            <a:r>
              <a:rPr lang="en-US" dirty="0"/>
              <a:t>Increasing Prevention</a:t>
            </a:r>
          </a:p>
          <a:p>
            <a:r>
              <a:rPr lang="en-US" dirty="0"/>
              <a:t>Holistic, continuity of care at the heart of what we do</a:t>
            </a:r>
          </a:p>
          <a:p>
            <a:r>
              <a:rPr lang="en-US" dirty="0"/>
              <a:t>Future proofing with new structures to allow general practice to hold contracts and act as a leader &amp; peer in the ICS</a:t>
            </a:r>
          </a:p>
          <a:p>
            <a:pPr marL="0" indent="0">
              <a:buNone/>
            </a:pPr>
            <a:endParaRPr lang="en-US" dirty="0"/>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4"/>
          <p:cNvSpPr>
            <a:spLocks noChangeArrowheads="1"/>
          </p:cNvSpPr>
          <p:nvPr/>
        </p:nvSpPr>
        <p:spPr bwMode="auto">
          <a:xfrm>
            <a:off x="131135" y="7604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9222935" y="4567145"/>
            <a:ext cx="4730906" cy="5157663"/>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936A824B-D5E8-431B-A120-43C639D08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20" y="113876"/>
            <a:ext cx="2338226" cy="470586"/>
          </a:xfrm>
          <a:prstGeom prst="rect">
            <a:avLst/>
          </a:prstGeom>
        </p:spPr>
      </p:pic>
      <p:sp>
        <p:nvSpPr>
          <p:cNvPr id="9" name="Title 1"/>
          <p:cNvSpPr>
            <a:spLocks noGrp="1"/>
          </p:cNvSpPr>
          <p:nvPr>
            <p:ph type="title"/>
          </p:nvPr>
        </p:nvSpPr>
        <p:spPr>
          <a:xfrm>
            <a:off x="838200" y="500062"/>
            <a:ext cx="10515600" cy="1325563"/>
          </a:xfrm>
        </p:spPr>
        <p:txBody>
          <a:bodyPr>
            <a:normAutofit/>
          </a:bodyPr>
          <a:lstStyle/>
          <a:p>
            <a:r>
              <a:rPr lang="en-US" sz="3600" b="1" dirty="0">
                <a:solidFill>
                  <a:schemeClr val="accent1">
                    <a:lumMod val="75000"/>
                  </a:schemeClr>
                </a:solidFill>
                <a:latin typeface="+mn-lt"/>
              </a:rPr>
              <a:t>So what impact are we making?</a:t>
            </a:r>
            <a:endParaRPr lang="en-GB" sz="3600" dirty="0">
              <a:solidFill>
                <a:schemeClr val="accent1">
                  <a:lumMod val="75000"/>
                </a:schemeClr>
              </a:solidFill>
              <a:latin typeface="+mn-lt"/>
            </a:endParaRPr>
          </a:p>
        </p:txBody>
      </p:sp>
      <p:sp>
        <p:nvSpPr>
          <p:cNvPr id="5" name="6-Point Star 4"/>
          <p:cNvSpPr/>
          <p:nvPr/>
        </p:nvSpPr>
        <p:spPr>
          <a:xfrm>
            <a:off x="9212775" y="127332"/>
            <a:ext cx="2743200" cy="295656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Top 10%  UK Appointment activity</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6-Point Star 9"/>
          <p:cNvSpPr/>
          <p:nvPr/>
        </p:nvSpPr>
        <p:spPr>
          <a:xfrm>
            <a:off x="7167880" y="2138218"/>
            <a:ext cx="2743200" cy="295656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Top 3 in UK for delivery of Covid Vaccination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6-Point Star 10"/>
          <p:cNvSpPr/>
          <p:nvPr/>
        </p:nvSpPr>
        <p:spPr>
          <a:xfrm>
            <a:off x="9254115" y="3962847"/>
            <a:ext cx="2743200" cy="295656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Lowest in UK for A&amp;E attendances that should be seen in primary care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092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399" y="1825625"/>
            <a:ext cx="10605655" cy="4714471"/>
          </a:xfrm>
        </p:spPr>
        <p:txBody>
          <a:bodyPr>
            <a:normAutofit/>
          </a:bodyPr>
          <a:lstStyle/>
          <a:p>
            <a:r>
              <a:rPr lang="en-US" dirty="0"/>
              <a:t>Right place right time</a:t>
            </a:r>
          </a:p>
          <a:p>
            <a:r>
              <a:rPr lang="en-US" dirty="0"/>
              <a:t>Moving upstream towards prevention </a:t>
            </a:r>
          </a:p>
          <a:p>
            <a:r>
              <a:rPr lang="en-US" dirty="0"/>
              <a:t>Health does not have all the answers</a:t>
            </a:r>
          </a:p>
          <a:p>
            <a:r>
              <a:rPr lang="en-US" dirty="0"/>
              <a:t>Integrated neighborhood teams across a geographical needs to include communities</a:t>
            </a:r>
          </a:p>
          <a:p>
            <a:endParaRPr lang="en-US" dirty="0"/>
          </a:p>
          <a:p>
            <a:r>
              <a:rPr lang="en-US" dirty="0"/>
              <a:t>The more we work understand how each other works the more likely we can support each other</a:t>
            </a:r>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4"/>
          <p:cNvSpPr>
            <a:spLocks noChangeArrowheads="1"/>
          </p:cNvSpPr>
          <p:nvPr/>
        </p:nvSpPr>
        <p:spPr bwMode="auto">
          <a:xfrm>
            <a:off x="131135" y="7604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9222935" y="4567145"/>
            <a:ext cx="4730906" cy="5157663"/>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936A824B-D5E8-431B-A120-43C639D08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20" y="113876"/>
            <a:ext cx="2338226" cy="470586"/>
          </a:xfrm>
          <a:prstGeom prst="rect">
            <a:avLst/>
          </a:prstGeom>
        </p:spPr>
      </p:pic>
      <p:sp>
        <p:nvSpPr>
          <p:cNvPr id="9" name="Title 1"/>
          <p:cNvSpPr>
            <a:spLocks noGrp="1"/>
          </p:cNvSpPr>
          <p:nvPr>
            <p:ph type="title"/>
          </p:nvPr>
        </p:nvSpPr>
        <p:spPr>
          <a:xfrm>
            <a:off x="838200" y="500062"/>
            <a:ext cx="10515600" cy="1325563"/>
          </a:xfrm>
        </p:spPr>
        <p:txBody>
          <a:bodyPr>
            <a:normAutofit/>
          </a:bodyPr>
          <a:lstStyle/>
          <a:p>
            <a:r>
              <a:rPr lang="en-US" sz="3600" b="1" dirty="0">
                <a:solidFill>
                  <a:schemeClr val="accent1">
                    <a:lumMod val="75000"/>
                  </a:schemeClr>
                </a:solidFill>
                <a:latin typeface="+mn-lt"/>
              </a:rPr>
              <a:t>Opportunities for General Practice &amp; Community Partnership</a:t>
            </a:r>
            <a:endParaRPr lang="en-GB" sz="3600" dirty="0">
              <a:solidFill>
                <a:schemeClr val="accent1">
                  <a:lumMod val="75000"/>
                </a:schemeClr>
              </a:solidFill>
              <a:latin typeface="+mn-lt"/>
            </a:endParaRPr>
          </a:p>
        </p:txBody>
      </p:sp>
    </p:spTree>
    <p:extLst>
      <p:ext uri="{BB962C8B-B14F-4D97-AF65-F5344CB8AC3E}">
        <p14:creationId xmlns:p14="http://schemas.microsoft.com/office/powerpoint/2010/main" val="2494616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411559" y="122138"/>
            <a:ext cx="11441509" cy="1963614"/>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CC660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rPr>
              <a:t>Integrated Care System Academy – VCSE Faculty</a:t>
            </a:r>
            <a:endParaRPr lang="en-GB" sz="4000" b="1" dirty="0">
              <a:solidFill>
                <a:srgbClr val="CC6600"/>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CC6600"/>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CC6600"/>
              </a:solidFill>
              <a:effectLst>
                <a:outerShdw dist="38100" dir="2700000" algn="tl" rotWithShape="0">
                  <a:srgbClr val="ED7D31"/>
                </a:outerShdw>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9B4357D-7EE4-06D3-5283-CC65015F5F32}"/>
              </a:ext>
            </a:extLst>
          </p:cNvPr>
          <p:cNvSpPr/>
          <p:nvPr/>
        </p:nvSpPr>
        <p:spPr>
          <a:xfrm>
            <a:off x="255192" y="1035439"/>
            <a:ext cx="11681616" cy="1577098"/>
          </a:xfrm>
          <a:prstGeom prst="rect">
            <a:avLst/>
          </a:prstGeom>
          <a:noFill/>
        </p:spPr>
        <p:txBody>
          <a:bodyPr wrap="square" lIns="91440" tIns="45720" rIns="91440" bIns="45720">
            <a:spAutoFit/>
          </a:bodyPr>
          <a:lstStyle/>
          <a:p>
            <a:pPr marL="19050" marR="0" lvl="1" indent="0" defTabSz="914400" rtl="0" eaLnBrk="1" fontAlgn="auto" latinLnBrk="0" hangingPunct="1">
              <a:lnSpc>
                <a:spcPct val="107000"/>
              </a:lnSpc>
              <a:spcBef>
                <a:spcPts val="0"/>
              </a:spcBef>
              <a:spcAft>
                <a:spcPts val="0"/>
              </a:spcAft>
              <a:buClrTx/>
              <a:buSzTx/>
              <a:buFontTx/>
              <a:buNone/>
              <a:tabLst/>
              <a:defRPr/>
            </a:pPr>
            <a:r>
              <a:rPr lang="en-GB" sz="3200" b="1" dirty="0">
                <a:solidFill>
                  <a:srgbClr val="CC6600"/>
                </a:solidFill>
                <a:latin typeface="Calibri body"/>
                <a:ea typeface="Calibri" panose="020F0502020204030204" pitchFamily="34" charset="0"/>
                <a:cs typeface="Times New Roman" panose="02020603050405020304" pitchFamily="18" charset="0"/>
              </a:rPr>
              <a:t>Call to Action: We need a stronger Herefordshire Voice!</a:t>
            </a: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8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sp>
        <p:nvSpPr>
          <p:cNvPr id="6" name="TextBox 4">
            <a:extLst>
              <a:ext uri="{FF2B5EF4-FFF2-40B4-BE49-F238E27FC236}">
                <a16:creationId xmlns:a16="http://schemas.microsoft.com/office/drawing/2014/main" id="{97AFE894-7455-D7AD-506E-473488916132}"/>
              </a:ext>
            </a:extLst>
          </p:cNvPr>
          <p:cNvSpPr txBox="1"/>
          <p:nvPr/>
        </p:nvSpPr>
        <p:spPr>
          <a:xfrm>
            <a:off x="541006" y="1814240"/>
            <a:ext cx="10488944" cy="3693319"/>
          </a:xfrm>
          <a:prstGeom prst="rect">
            <a:avLst/>
          </a:prstGeom>
          <a:solidFill>
            <a:schemeClr val="accent6">
              <a:lumMod val="20000"/>
              <a:lumOff val="8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dirty="0"/>
              <a:t>The ICS VCSE Faculty Task Group is made up of a range of VCSE related organisation providers and support services: voluntary, charitable, social enterprise, supported living and holistic support for CYP, adults and older people.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group meet virtually every 6-8 weeks, chaired by 2 Deputy Chairs representative of our Herefordshire &amp; Worcestershire ‘place’. Esther Passingham, Worcestershire VCSE Alliance Strategic Lead and Christine Price, Chief Officer, Healthwatch Herefordshire.  The Group will also meet face to face every 6 months.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Priorities on next slide will form the basis of a plan for the group; feeding into other structures, e.g., ICS Academy Steering Group, and link into our other interdependent ICS Academy functions: Attraction/Recruitment, Retention, Apprenticeships and Widening Participation, ICS Culture &amp; EDI Thematic Group, as well as the ICS Talent &amp; Leadership and Great Place to Work Thematic Group and the ICS People Board. </a:t>
            </a:r>
          </a:p>
        </p:txBody>
      </p:sp>
      <p:sp>
        <p:nvSpPr>
          <p:cNvPr id="7" name="Rectangle 6">
            <a:extLst>
              <a:ext uri="{FF2B5EF4-FFF2-40B4-BE49-F238E27FC236}">
                <a16:creationId xmlns:a16="http://schemas.microsoft.com/office/drawing/2014/main" id="{C20E62BB-C6A7-DE0D-6427-90361D602DE2}"/>
              </a:ext>
            </a:extLst>
          </p:cNvPr>
          <p:cNvSpPr/>
          <p:nvPr/>
        </p:nvSpPr>
        <p:spPr>
          <a:xfrm>
            <a:off x="223816" y="6057450"/>
            <a:ext cx="11681616" cy="922688"/>
          </a:xfrm>
          <a:prstGeom prst="rect">
            <a:avLst/>
          </a:prstGeom>
          <a:noFill/>
        </p:spPr>
        <p:txBody>
          <a:bodyPr wrap="square" lIns="91440" tIns="45720" rIns="91440" bIns="45720">
            <a:spAutoFit/>
          </a:bodyPr>
          <a:lstStyle/>
          <a:p>
            <a:pPr marL="19050" lvl="1">
              <a:lnSpc>
                <a:spcPct val="107000"/>
              </a:lnSpc>
              <a:defRPr/>
            </a:pPr>
            <a:r>
              <a:rPr lang="en-GB" sz="2800" b="1" dirty="0">
                <a:solidFill>
                  <a:srgbClr val="CC6600"/>
                </a:solidFill>
                <a:latin typeface="Calibri body"/>
                <a:ea typeface="Calibri" panose="020F0502020204030204" pitchFamily="34" charset="0"/>
                <a:cs typeface="Times New Roman" panose="02020603050405020304" pitchFamily="18" charset="0"/>
              </a:rPr>
              <a:t>If you would like to join the VCSE faculty email </a:t>
            </a:r>
            <a:r>
              <a:rPr lang="en-GB" sz="2800" u="sng" dirty="0">
                <a:solidFill>
                  <a:srgbClr val="0563C1"/>
                </a:solidFill>
                <a:effectLst/>
                <a:latin typeface="Calibri" panose="020F0502020204030204" pitchFamily="34" charset="0"/>
                <a:ea typeface="Calibri" panose="020F0502020204030204" pitchFamily="34" charset="0"/>
                <a:hlinkClick r:id="rId2"/>
              </a:rPr>
              <a:t>Edward.cording@nhs.net</a:t>
            </a:r>
            <a:endParaRPr kumimoji="0" lang="en-GB" sz="28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4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67574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74D9FC-E54F-6BAE-C313-67A4950AA31D}"/>
              </a:ext>
            </a:extLst>
          </p:cNvPr>
          <p:cNvSpPr txBox="1"/>
          <p:nvPr/>
        </p:nvSpPr>
        <p:spPr>
          <a:xfrm>
            <a:off x="232969" y="247859"/>
            <a:ext cx="99006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The HGP Board</a:t>
            </a: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1ADC192-EDED-2594-C4BA-8CFE32F62A0D}"/>
              </a:ext>
            </a:extLst>
          </p:cNvPr>
          <p:cNvSpPr txBox="1"/>
          <p:nvPr/>
        </p:nvSpPr>
        <p:spPr>
          <a:xfrm>
            <a:off x="232969" y="832634"/>
            <a:ext cx="111003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Who is on the HGP Board?</a:t>
            </a:r>
            <a:endParaRPr kumimoji="0" lang="en-GB" sz="1800" b="0"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EEEEA6D7-3032-8636-9296-386C56BBC06E}"/>
              </a:ext>
            </a:extLst>
          </p:cNvPr>
          <p:cNvCxnSpPr/>
          <p:nvPr/>
        </p:nvCxnSpPr>
        <p:spPr>
          <a:xfrm>
            <a:off x="317204" y="1307803"/>
            <a:ext cx="11344940" cy="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452211D-2A0D-8AA5-2FE8-5FB984D99CF0}"/>
              </a:ext>
            </a:extLst>
          </p:cNvPr>
          <p:cNvPicPr>
            <a:picLocks noChangeAspect="1"/>
          </p:cNvPicPr>
          <p:nvPr/>
        </p:nvPicPr>
        <p:blipFill>
          <a:blip r:embed="rId2"/>
          <a:stretch>
            <a:fillRect/>
          </a:stretch>
        </p:blipFill>
        <p:spPr>
          <a:xfrm>
            <a:off x="317204" y="1611383"/>
            <a:ext cx="10228306" cy="5267401"/>
          </a:xfrm>
          <a:prstGeom prst="rect">
            <a:avLst/>
          </a:prstGeom>
        </p:spPr>
      </p:pic>
    </p:spTree>
    <p:extLst>
      <p:ext uri="{BB962C8B-B14F-4D97-AF65-F5344CB8AC3E}">
        <p14:creationId xmlns:p14="http://schemas.microsoft.com/office/powerpoint/2010/main" val="29103511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stretch>
            <a:fillRect/>
          </a:stretch>
        </p:blipFill>
        <p:spPr>
          <a:xfrm>
            <a:off x="2666719" y="-219102"/>
            <a:ext cx="6467706" cy="5080790"/>
          </a:xfrm>
          <a:prstGeom prst="rect">
            <a:avLst/>
          </a:prstGeom>
        </p:spPr>
      </p:pic>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4"/>
          <p:cNvSpPr>
            <a:spLocks noChangeArrowheads="1"/>
          </p:cNvSpPr>
          <p:nvPr/>
        </p:nvSpPr>
        <p:spPr bwMode="auto">
          <a:xfrm>
            <a:off x="131135" y="7604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4"/>
          <a:stretch>
            <a:fillRect/>
          </a:stretch>
        </p:blipFill>
        <p:spPr>
          <a:xfrm>
            <a:off x="9222935" y="4567145"/>
            <a:ext cx="4730906" cy="5157663"/>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936A824B-D5E8-431B-A120-43C639D08E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20" y="113876"/>
            <a:ext cx="2338226" cy="470586"/>
          </a:xfrm>
          <a:prstGeom prst="rect">
            <a:avLst/>
          </a:prstGeom>
        </p:spPr>
      </p:pic>
      <p:sp>
        <p:nvSpPr>
          <p:cNvPr id="11" name="TextBox 10"/>
          <p:cNvSpPr txBox="1"/>
          <p:nvPr/>
        </p:nvSpPr>
        <p:spPr>
          <a:xfrm>
            <a:off x="1050840" y="3348734"/>
            <a:ext cx="1035258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solidFill>
                <a:effectLst/>
                <a:uLnTx/>
                <a:uFillTx/>
                <a:latin typeface="Calibri" panose="020F0502020204030204"/>
                <a:ea typeface="+mn-ea"/>
                <a:cs typeface="+mn-cs"/>
              </a:rPr>
              <a:t>Dr Mike Hearne, Managing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hlinkClick r:id="rId6"/>
              </a:rPr>
              <a:t>Mike.hearne@nhs.net</a:t>
            </a: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hlinkClick r:id="rId7"/>
              </a:rPr>
              <a:t>www.herefordshiregeneralpractice.co.uk</a:t>
            </a: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 </a:t>
            </a:r>
            <a:endParaRPr kumimoji="0" lang="en-GB" sz="36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1932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092824" y="415467"/>
            <a:ext cx="5388703" cy="5595763"/>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Will Lindesay </a:t>
            </a:r>
          </a:p>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Chief Executive</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US" sz="32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HVOSS</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US" sz="3200" b="1" dirty="0">
              <a:solidFill>
                <a:srgbClr val="FF5427"/>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US" sz="40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hlinkClick r:id="rId2"/>
              </a:rPr>
              <a:t>Community Sector Confidence Framework</a:t>
            </a:r>
            <a:endParaRPr lang="en-US" sz="40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US" sz="4000" b="1" dirty="0">
              <a:solidFill>
                <a:srgbClr val="FF5427"/>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70E4D73C-6ED7-A835-6328-BA65A3D28E31}"/>
              </a:ext>
            </a:extLst>
          </p:cNvPr>
          <p:cNvPicPr>
            <a:picLocks noChangeAspect="1"/>
          </p:cNvPicPr>
          <p:nvPr/>
        </p:nvPicPr>
        <p:blipFill>
          <a:blip r:embed="rId3"/>
          <a:stretch>
            <a:fillRect/>
          </a:stretch>
        </p:blipFill>
        <p:spPr>
          <a:xfrm>
            <a:off x="4795520" y="4388223"/>
            <a:ext cx="2133600" cy="2133600"/>
          </a:xfrm>
          <a:prstGeom prst="rect">
            <a:avLst/>
          </a:prstGeom>
        </p:spPr>
      </p:pic>
    </p:spTree>
    <p:extLst>
      <p:ext uri="{BB962C8B-B14F-4D97-AF65-F5344CB8AC3E}">
        <p14:creationId xmlns:p14="http://schemas.microsoft.com/office/powerpoint/2010/main" val="2840667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5652060"/>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rPr>
              <a:t>Christine Prince</a:t>
            </a:r>
          </a:p>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rPr>
              <a:t>Chief Officer – Healthwatch Herefordshire</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Community Paradigm…next steps</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658BA1-5D76-225A-26DC-C7A5D6FC5C20}"/>
              </a:ext>
            </a:extLst>
          </p:cNvPr>
          <p:cNvPicPr>
            <a:picLocks noChangeAspect="1"/>
          </p:cNvPicPr>
          <p:nvPr/>
        </p:nvPicPr>
        <p:blipFill>
          <a:blip r:embed="rId2"/>
          <a:stretch>
            <a:fillRect/>
          </a:stretch>
        </p:blipFill>
        <p:spPr>
          <a:xfrm>
            <a:off x="4039767" y="5390440"/>
            <a:ext cx="4381500" cy="1038225"/>
          </a:xfrm>
          <a:prstGeom prst="rect">
            <a:avLst/>
          </a:prstGeom>
        </p:spPr>
      </p:pic>
    </p:spTree>
    <p:extLst>
      <p:ext uri="{BB962C8B-B14F-4D97-AF65-F5344CB8AC3E}">
        <p14:creationId xmlns:p14="http://schemas.microsoft.com/office/powerpoint/2010/main" val="2350019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171449" y="116102"/>
            <a:ext cx="10239375" cy="2622256"/>
          </a:xfrm>
          <a:prstGeom prst="rect">
            <a:avLst/>
          </a:prstGeom>
          <a:noFill/>
        </p:spPr>
        <p:txBody>
          <a:bodyPr wrap="square" lIns="91440" tIns="45720" rIns="91440" bIns="45720">
            <a:spAutoFit/>
          </a:bodyPr>
          <a:lstStyle/>
          <a:p>
            <a:pPr marL="19050" marR="0" lvl="1" indent="0"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Community Paradigm Programme Manager</a:t>
            </a:r>
          </a:p>
          <a:p>
            <a:pPr marL="19050" marR="0" lvl="1" indent="0"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A35A221-A587-D936-799C-1315C2EA4022}"/>
              </a:ext>
            </a:extLst>
          </p:cNvPr>
          <p:cNvSpPr/>
          <p:nvPr/>
        </p:nvSpPr>
        <p:spPr>
          <a:xfrm>
            <a:off x="247648" y="896682"/>
            <a:ext cx="11658602" cy="5868401"/>
          </a:xfrm>
          <a:prstGeom prst="rect">
            <a:avLst/>
          </a:prstGeom>
          <a:noFill/>
        </p:spPr>
        <p:txBody>
          <a:bodyPr wrap="square" lIns="91440" tIns="45720" rIns="91440" bIns="45720">
            <a:spAutoFit/>
          </a:bodyPr>
          <a:lstStyle/>
          <a:p>
            <a:r>
              <a:rPr lang="en-US" sz="2800" b="1" dirty="0">
                <a:solidFill>
                  <a:srgbClr val="CC6600"/>
                </a:solidFill>
                <a:effectLst>
                  <a:outerShdw blurRad="38100" dist="38100" dir="2700000" algn="tl">
                    <a:srgbClr val="000000">
                      <a:alpha val="43137"/>
                    </a:srgbClr>
                  </a:outerShdw>
                </a:effectLst>
              </a:rPr>
              <a:t>New jointly funded 12-month role to </a:t>
            </a:r>
            <a:r>
              <a:rPr lang="en-US" sz="2800" b="1" kern="100" dirty="0">
                <a:solidFill>
                  <a:srgbClr val="CC66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Work with the community sector and public sector partners to establish approaches and implementation plans for the following 6 workstreams.</a:t>
            </a:r>
            <a:endParaRPr lang="en-GB" sz="2800" b="1" kern="100" dirty="0">
              <a:solidFill>
                <a:srgbClr val="CC66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endParaRPr lang="en-US" sz="2800" b="1" dirty="0">
              <a:solidFill>
                <a:srgbClr val="CC6600"/>
              </a:solidFill>
              <a:effectLst>
                <a:outerShdw blurRad="38100" dist="38100" dir="2700000" algn="tl">
                  <a:srgbClr val="000000">
                    <a:alpha val="43137"/>
                  </a:srgbClr>
                </a:outerShdw>
              </a:effectLst>
            </a:endParaRPr>
          </a:p>
          <a:p>
            <a:r>
              <a:rPr lang="en-US" sz="2800" b="1" dirty="0">
                <a:solidFill>
                  <a:srgbClr val="CC6600"/>
                </a:solidFill>
                <a:effectLst>
                  <a:outerShdw blurRad="38100" dist="38100" dir="2700000" algn="tl">
                    <a:srgbClr val="000000">
                      <a:alpha val="43137"/>
                    </a:srgbClr>
                  </a:outerShdw>
                </a:effectLst>
              </a:rPr>
              <a:t>1   An immersive walk-through training experience </a:t>
            </a:r>
            <a:endParaRPr lang="en-GB" sz="2800" b="1" dirty="0">
              <a:solidFill>
                <a:srgbClr val="CC6600"/>
              </a:solidFill>
              <a:effectLst>
                <a:outerShdw blurRad="38100" dist="38100" dir="2700000" algn="tl">
                  <a:srgbClr val="000000">
                    <a:alpha val="43137"/>
                  </a:srgbClr>
                </a:outerShdw>
              </a:effectLst>
            </a:endParaRPr>
          </a:p>
          <a:p>
            <a:pPr marL="19050" lvl="1">
              <a:defRPr/>
            </a:pPr>
            <a:r>
              <a:rPr lang="en-US" sz="2800" b="1" dirty="0">
                <a:solidFill>
                  <a:srgbClr val="CC6600"/>
                </a:solidFill>
                <a:effectLst>
                  <a:outerShdw blurRad="38100" dist="38100" dir="2700000" algn="tl">
                    <a:srgbClr val="000000">
                      <a:alpha val="43137"/>
                    </a:srgbClr>
                  </a:outerShdw>
                </a:effectLst>
              </a:rPr>
              <a:t>2   Community led decision making and action, different voices in different places</a:t>
            </a:r>
            <a:endParaRPr lang="en-GB" sz="2800" b="1" dirty="0">
              <a:solidFill>
                <a:srgbClr val="CC6600"/>
              </a:solidFill>
              <a:effectLst>
                <a:outerShdw blurRad="38100" dist="38100" dir="2700000" algn="tl">
                  <a:srgbClr val="000000">
                    <a:alpha val="43137"/>
                  </a:srgbClr>
                </a:outerShdw>
              </a:effectLst>
            </a:endParaRPr>
          </a:p>
          <a:p>
            <a:pPr marL="19050" lvl="1">
              <a:defRPr/>
            </a:pPr>
            <a:r>
              <a:rPr lang="en-US" sz="2800" b="1" dirty="0">
                <a:solidFill>
                  <a:srgbClr val="CC6600"/>
                </a:solidFill>
                <a:effectLst>
                  <a:outerShdw blurRad="38100" dist="38100" dir="2700000" algn="tl">
                    <a:srgbClr val="000000">
                      <a:alpha val="43137"/>
                    </a:srgbClr>
                  </a:outerShdw>
                </a:effectLst>
              </a:rPr>
              <a:t>3   Developing Community Chest Approach</a:t>
            </a:r>
            <a:endParaRPr lang="en-GB" sz="2800" b="1" dirty="0">
              <a:solidFill>
                <a:srgbClr val="CC6600"/>
              </a:solidFill>
              <a:effectLst>
                <a:outerShdw blurRad="38100" dist="38100" dir="2700000" algn="tl">
                  <a:srgbClr val="000000">
                    <a:alpha val="43137"/>
                  </a:srgbClr>
                </a:outerShdw>
              </a:effectLst>
            </a:endParaRPr>
          </a:p>
          <a:p>
            <a:pPr marL="19050" lvl="1">
              <a:defRPr/>
            </a:pPr>
            <a:r>
              <a:rPr lang="en-US" sz="2800" b="1" dirty="0">
                <a:solidFill>
                  <a:srgbClr val="CC6600"/>
                </a:solidFill>
                <a:effectLst>
                  <a:outerShdw blurRad="38100" dist="38100" dir="2700000" algn="tl">
                    <a:srgbClr val="000000">
                      <a:alpha val="43137"/>
                    </a:srgbClr>
                  </a:outerShdw>
                </a:effectLst>
              </a:rPr>
              <a:t>4   Pilots and initiatives</a:t>
            </a:r>
            <a:endParaRPr lang="en-GB" sz="2800" b="1" dirty="0">
              <a:solidFill>
                <a:srgbClr val="CC6600"/>
              </a:solidFill>
              <a:effectLst>
                <a:outerShdw blurRad="38100" dist="38100" dir="2700000" algn="tl">
                  <a:srgbClr val="000000">
                    <a:alpha val="43137"/>
                  </a:srgbClr>
                </a:outerShdw>
              </a:effectLst>
            </a:endParaRPr>
          </a:p>
          <a:p>
            <a:pPr marL="19050" lvl="1">
              <a:defRPr/>
            </a:pPr>
            <a:r>
              <a:rPr lang="en-US" sz="2800" b="1" dirty="0">
                <a:solidFill>
                  <a:srgbClr val="CC6600"/>
                </a:solidFill>
                <a:effectLst>
                  <a:outerShdw blurRad="38100" dist="38100" dir="2700000" algn="tl">
                    <a:srgbClr val="000000">
                      <a:alpha val="43137"/>
                    </a:srgbClr>
                  </a:outerShdw>
                </a:effectLst>
              </a:rPr>
              <a:t>5   Creating the enabling conditions for thriving communities</a:t>
            </a:r>
            <a:endParaRPr lang="en-GB" sz="2800" b="1" dirty="0">
              <a:solidFill>
                <a:srgbClr val="CC6600"/>
              </a:solidFill>
              <a:effectLst>
                <a:outerShdw blurRad="38100" dist="38100" dir="2700000" algn="tl">
                  <a:srgbClr val="000000">
                    <a:alpha val="43137"/>
                  </a:srgbClr>
                </a:outerShdw>
              </a:effectLst>
            </a:endParaRPr>
          </a:p>
          <a:p>
            <a:pPr marL="19050" lvl="1">
              <a:defRPr/>
            </a:pPr>
            <a:r>
              <a:rPr lang="en-US" sz="2800" b="1" dirty="0">
                <a:solidFill>
                  <a:srgbClr val="CC6600"/>
                </a:solidFill>
                <a:effectLst>
                  <a:outerShdw blurRad="38100" dist="38100" dir="2700000" algn="tl">
                    <a:srgbClr val="000000">
                      <a:alpha val="43137"/>
                    </a:srgbClr>
                  </a:outerShdw>
                </a:effectLst>
              </a:rPr>
              <a:t>6   Build a strong Community Alliance that can sustain and drive this</a:t>
            </a:r>
            <a:endParaRPr lang="en-GB" sz="2800" b="1" dirty="0">
              <a:solidFill>
                <a:srgbClr val="CC6600"/>
              </a:solidFill>
              <a:effectLst>
                <a:outerShdw blurRad="38100" dist="38100" dir="2700000" algn="tl">
                  <a:srgbClr val="000000">
                    <a:alpha val="43137"/>
                  </a:srgbClr>
                </a:outerShdw>
              </a:effectLst>
            </a:endParaRPr>
          </a:p>
          <a:p>
            <a:pPr marL="19050" marR="0" lvl="1" indent="0"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r>
              <a:rPr lang="en-GB" sz="2400" b="1" dirty="0">
                <a:solidFill>
                  <a:srgbClr val="CC660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For information on the opportunity visit www.healthwatchherefordshire.co.uk/work-us</a:t>
            </a:r>
            <a:endParaRPr kumimoji="0" lang="en-US" sz="3600" b="1" i="0" u="none" strike="noStrike" kern="1200" cap="none" spc="0" normalizeH="0" baseline="0" noProof="0" dirty="0">
              <a:ln w="6600">
                <a:solidFill>
                  <a:srgbClr val="ED7D31"/>
                </a:solidFill>
                <a:prstDash val="solid"/>
              </a:ln>
              <a:solidFill>
                <a:srgbClr val="FF5427"/>
              </a:solidFill>
              <a:effectLst>
                <a:outerShdw blurRad="38100" dist="38100" dir="2700000" algn="tl">
                  <a:srgbClr val="000000">
                    <a:alpha val="43137"/>
                  </a:srgbClr>
                </a:outerShdw>
              </a:effectLst>
              <a:uLnTx/>
              <a:uFillTx/>
              <a:latin typeface="Calibri" panose="020F0502020204030204"/>
            </a:endParaRPr>
          </a:p>
        </p:txBody>
      </p:sp>
    </p:spTree>
    <p:extLst>
      <p:ext uri="{BB962C8B-B14F-4D97-AF65-F5344CB8AC3E}">
        <p14:creationId xmlns:p14="http://schemas.microsoft.com/office/powerpoint/2010/main" val="3612364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171449" y="116102"/>
            <a:ext cx="10239375" cy="2622256"/>
          </a:xfrm>
          <a:prstGeom prst="rect">
            <a:avLst/>
          </a:prstGeom>
          <a:noFill/>
        </p:spPr>
        <p:txBody>
          <a:bodyPr wrap="square" lIns="91440" tIns="45720" rIns="91440" bIns="45720">
            <a:spAutoFit/>
          </a:bodyPr>
          <a:lstStyle/>
          <a:p>
            <a:pPr marL="19050" marR="0" lvl="1" indent="0"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Community Chest</a:t>
            </a:r>
          </a:p>
          <a:p>
            <a:pPr marL="19050" marR="0" lvl="1" indent="0"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pic>
        <p:nvPicPr>
          <p:cNvPr id="6" name="Picture 5" descr="A screenshot of a cell phone&#10;&#10;Description automatically generated">
            <a:extLst>
              <a:ext uri="{FF2B5EF4-FFF2-40B4-BE49-F238E27FC236}">
                <a16:creationId xmlns:a16="http://schemas.microsoft.com/office/drawing/2014/main" id="{E08456EC-4C02-DE17-3C2C-3CCF88D96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4697" y="116102"/>
            <a:ext cx="4848606" cy="6657975"/>
          </a:xfrm>
          <a:prstGeom prst="rect">
            <a:avLst/>
          </a:prstGeom>
        </p:spPr>
      </p:pic>
      <p:pic>
        <p:nvPicPr>
          <p:cNvPr id="1026" name="Picture 2">
            <a:extLst>
              <a:ext uri="{FF2B5EF4-FFF2-40B4-BE49-F238E27FC236}">
                <a16:creationId xmlns:a16="http://schemas.microsoft.com/office/drawing/2014/main" id="{2FA49C13-4E94-B46A-39F9-63731D63A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01198">
            <a:off x="692754" y="1330011"/>
            <a:ext cx="149542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4759D0C5-21A9-9BCA-2152-AE978D247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52021">
            <a:off x="304652" y="3475170"/>
            <a:ext cx="149542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4780A585-5D28-8CBC-2E0B-FB9E889AA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87439">
            <a:off x="1745361" y="4249310"/>
            <a:ext cx="149542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44B1DC8-CF40-2AC4-7289-A5313776A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12113">
            <a:off x="2338581" y="1059721"/>
            <a:ext cx="1495425"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4882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52" name="Picture 4">
            <a:extLst>
              <a:ext uri="{FF2B5EF4-FFF2-40B4-BE49-F238E27FC236}">
                <a16:creationId xmlns:a16="http://schemas.microsoft.com/office/drawing/2014/main" id="{5D7E6A4E-24AE-E5A6-5FB4-DCDE2DE6B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61"/>
            <a:ext cx="12300625" cy="69191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36140FE-9477-4D16-B81E-07968DA8C46E}"/>
              </a:ext>
            </a:extLst>
          </p:cNvPr>
          <p:cNvSpPr/>
          <p:nvPr/>
        </p:nvSpPr>
        <p:spPr>
          <a:xfrm>
            <a:off x="7261900" y="796085"/>
            <a:ext cx="5209770" cy="3498458"/>
          </a:xfrm>
          <a:prstGeom prst="rect">
            <a:avLst/>
          </a:prstGeom>
          <a:noFill/>
        </p:spPr>
        <p:txBody>
          <a:bodyPr wrap="square" lIns="91440" tIns="45720" rIns="91440" bIns="45720">
            <a:spAutoFit/>
          </a:bodyPr>
          <a:lstStyle/>
          <a:p>
            <a:pPr marL="19050" marR="0" lvl="1" indent="0" defTabSz="914400" rtl="0" eaLnBrk="1" fontAlgn="auto" latinLnBrk="0" hangingPunct="1">
              <a:lnSpc>
                <a:spcPct val="107000"/>
              </a:lnSpc>
              <a:spcBef>
                <a:spcPts val="0"/>
              </a:spcBef>
              <a:spcAft>
                <a:spcPts val="0"/>
              </a:spcAft>
              <a:buClrTx/>
              <a:buSzTx/>
              <a:buFontTx/>
              <a:buNone/>
              <a:tabLst/>
              <a:defRPr/>
            </a:pPr>
            <a:r>
              <a:rPr lang="en-GB" sz="5400" b="1" dirty="0">
                <a:solidFill>
                  <a:schemeClr val="bg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Next Time ?</a:t>
            </a:r>
          </a:p>
          <a:p>
            <a:pPr marL="19050" marR="0" lvl="1" indent="0" defTabSz="914400" rtl="0" eaLnBrk="1" fontAlgn="auto" latinLnBrk="0" hangingPunct="1">
              <a:lnSpc>
                <a:spcPct val="107000"/>
              </a:lnSpc>
              <a:spcBef>
                <a:spcPts val="0"/>
              </a:spcBef>
              <a:spcAft>
                <a:spcPts val="0"/>
              </a:spcAft>
              <a:buClrTx/>
              <a:buSzTx/>
              <a:buFontTx/>
              <a:buNone/>
              <a:tabLst/>
              <a:defRPr/>
            </a:pPr>
            <a:endParaRPr lang="en-GB" sz="5400" b="1" dirty="0">
              <a:solidFill>
                <a:schemeClr val="bg1"/>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5400" b="1" i="0" u="none" strike="noStrike" kern="1200" cap="none" spc="0" normalizeH="0" baseline="0" noProof="0" dirty="0">
              <a:ln>
                <a:noFill/>
              </a:ln>
              <a:solidFill>
                <a:schemeClr val="bg1"/>
              </a:solidFill>
              <a:effectLst/>
              <a:uLnTx/>
              <a:uFillTx/>
              <a:latin typeface="Calibri body"/>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600"/>
              </a:spcAft>
              <a:buClrTx/>
              <a:buSzTx/>
              <a:buFontTx/>
              <a:buNone/>
              <a:tabLst/>
              <a:defRPr/>
            </a:pPr>
            <a:endParaRPr kumimoji="0" lang="en-US" sz="4800" b="1" i="0" u="none" strike="noStrike" kern="1200" cap="none" spc="0" normalizeH="0" baseline="0" noProof="0" dirty="0">
              <a:ln w="6600">
                <a:solidFill>
                  <a:srgbClr val="ED7D31"/>
                </a:solidFill>
                <a:prstDash val="solid"/>
              </a:ln>
              <a:solidFill>
                <a:schemeClr val="bg1"/>
              </a:solidFill>
              <a:effectLst>
                <a:outerShdw dist="38100" dir="2700000" algn="tl" rotWithShape="0">
                  <a:srgbClr val="ED7D31"/>
                </a:outerShdw>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06EFB3C-D538-8C60-12A6-B7ABD9EA2035}"/>
                  </a:ext>
                </a:extLst>
              </p14:cNvPr>
              <p14:cNvContentPartPr/>
              <p14:nvPr/>
            </p14:nvContentPartPr>
            <p14:xfrm>
              <a:off x="5550570" y="4114515"/>
              <a:ext cx="593640" cy="441360"/>
            </p14:xfrm>
          </p:contentPart>
        </mc:Choice>
        <mc:Fallback xmlns="">
          <p:pic>
            <p:nvPicPr>
              <p:cNvPr id="2" name="Ink 1">
                <a:extLst>
                  <a:ext uri="{FF2B5EF4-FFF2-40B4-BE49-F238E27FC236}">
                    <a16:creationId xmlns:a16="http://schemas.microsoft.com/office/drawing/2014/main" id="{306EFB3C-D538-8C60-12A6-B7ABD9EA2035}"/>
                  </a:ext>
                </a:extLst>
              </p:cNvPr>
              <p:cNvPicPr/>
              <p:nvPr/>
            </p:nvPicPr>
            <p:blipFill>
              <a:blip r:embed="rId4"/>
              <a:stretch>
                <a:fillRect/>
              </a:stretch>
            </p:blipFill>
            <p:spPr>
              <a:xfrm>
                <a:off x="5541570" y="4105515"/>
                <a:ext cx="611280" cy="459000"/>
              </a:xfrm>
              <a:prstGeom prst="rect">
                <a:avLst/>
              </a:prstGeom>
            </p:spPr>
          </p:pic>
        </mc:Fallback>
      </mc:AlternateContent>
    </p:spTree>
    <p:extLst>
      <p:ext uri="{BB962C8B-B14F-4D97-AF65-F5344CB8AC3E}">
        <p14:creationId xmlns:p14="http://schemas.microsoft.com/office/powerpoint/2010/main" val="21615894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GB" sz="1400" dirty="0"/>
          </a:p>
        </p:txBody>
      </p:sp>
      <p:pic>
        <p:nvPicPr>
          <p:cNvPr id="7" name="Picture 6" descr="Qr code&#10;&#10;Description automatically generated">
            <a:extLst>
              <a:ext uri="{FF2B5EF4-FFF2-40B4-BE49-F238E27FC236}">
                <a16:creationId xmlns:a16="http://schemas.microsoft.com/office/drawing/2014/main" id="{9D6F4B1D-CB1E-1834-CA61-5BACDF1C2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17" y="0"/>
            <a:ext cx="5383529" cy="6858000"/>
          </a:xfrm>
          <a:prstGeom prst="rect">
            <a:avLst/>
          </a:prstGeom>
        </p:spPr>
      </p:pic>
      <p:sp>
        <p:nvSpPr>
          <p:cNvPr id="2" name="TextBox 1">
            <a:extLst>
              <a:ext uri="{FF2B5EF4-FFF2-40B4-BE49-F238E27FC236}">
                <a16:creationId xmlns:a16="http://schemas.microsoft.com/office/drawing/2014/main" id="{0AE3311A-999A-41F8-95C5-A254974FF46F}"/>
              </a:ext>
            </a:extLst>
          </p:cNvPr>
          <p:cNvSpPr txBox="1"/>
          <p:nvPr/>
        </p:nvSpPr>
        <p:spPr>
          <a:xfrm>
            <a:off x="5733779" y="961054"/>
            <a:ext cx="6341471" cy="4708981"/>
          </a:xfrm>
          <a:prstGeom prst="rect">
            <a:avLst/>
          </a:prstGeom>
          <a:noFill/>
        </p:spPr>
        <p:txBody>
          <a:bodyPr wrap="square" rtlCol="0">
            <a:spAutoFit/>
          </a:bodyPr>
          <a:lstStyle/>
          <a:p>
            <a:r>
              <a:rPr lang="en-GB" sz="3600" b="1" dirty="0">
                <a:solidFill>
                  <a:srgbClr val="EE7B31"/>
                </a:solidFill>
                <a:effectLst>
                  <a:outerShdw blurRad="38100" dist="38100" dir="2700000" algn="tl">
                    <a:srgbClr val="000000">
                      <a:alpha val="43137"/>
                    </a:srgbClr>
                  </a:outerShdw>
                </a:effectLst>
              </a:rPr>
              <a:t>Networking &amp; Light Lunch</a:t>
            </a:r>
          </a:p>
          <a:p>
            <a:endParaRPr lang="en-GB" sz="3600" dirty="0"/>
          </a:p>
          <a:p>
            <a:r>
              <a:rPr lang="en-GB" sz="3600" dirty="0"/>
              <a:t>Join us at the next Community Partnership Event on Wednesday 31</a:t>
            </a:r>
            <a:r>
              <a:rPr lang="en-GB" sz="3600" baseline="30000" dirty="0"/>
              <a:t>st</a:t>
            </a:r>
            <a:r>
              <a:rPr lang="en-GB" sz="3600" dirty="0"/>
              <a:t> January 2024.</a:t>
            </a:r>
          </a:p>
          <a:p>
            <a:endParaRPr lang="en-GB" sz="3600" dirty="0"/>
          </a:p>
          <a:p>
            <a:r>
              <a:rPr lang="en-GB" sz="2800" b="1" dirty="0">
                <a:solidFill>
                  <a:srgbClr val="EE7B31"/>
                </a:solidFill>
                <a:effectLst>
                  <a:outerShdw blurRad="38100" dist="38100" dir="2700000" algn="tl">
                    <a:srgbClr val="000000">
                      <a:alpha val="43137"/>
                    </a:srgbClr>
                  </a:outerShdw>
                </a:effectLst>
              </a:rPr>
              <a:t>Community Partnership enquiries to:</a:t>
            </a:r>
          </a:p>
          <a:p>
            <a:endParaRPr lang="en-GB" sz="2800" b="1" dirty="0">
              <a:solidFill>
                <a:srgbClr val="EE7B31"/>
              </a:solidFill>
              <a:effectLst>
                <a:outerShdw blurRad="38100" dist="38100" dir="2700000" algn="tl">
                  <a:srgbClr val="000000">
                    <a:alpha val="43137"/>
                  </a:srgbClr>
                </a:outerShdw>
              </a:effectLst>
            </a:endParaRPr>
          </a:p>
          <a:p>
            <a:r>
              <a:rPr lang="en-GB" sz="2800" b="1" dirty="0">
                <a:solidFill>
                  <a:srgbClr val="EE7B31"/>
                </a:solidFill>
                <a:effectLst>
                  <a:outerShdw blurRad="38100" dist="38100" dir="2700000" algn="tl">
                    <a:srgbClr val="000000">
                      <a:alpha val="43137"/>
                    </a:srgbClr>
                  </a:outerShdw>
                </a:effectLst>
              </a:rPr>
              <a:t>sam@healthwatchherefordshire.co.uk</a:t>
            </a:r>
          </a:p>
        </p:txBody>
      </p:sp>
    </p:spTree>
    <p:extLst>
      <p:ext uri="{BB962C8B-B14F-4D97-AF65-F5344CB8AC3E}">
        <p14:creationId xmlns:p14="http://schemas.microsoft.com/office/powerpoint/2010/main" val="34401530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B13590-69C8-8CDD-09AE-4EFB8BCF1881}"/>
              </a:ext>
            </a:extLst>
          </p:cNvPr>
          <p:cNvPicPr>
            <a:picLocks noChangeAspect="1"/>
          </p:cNvPicPr>
          <p:nvPr/>
        </p:nvPicPr>
        <p:blipFill>
          <a:blip r:embed="rId2"/>
          <a:stretch>
            <a:fillRect/>
          </a:stretch>
        </p:blipFill>
        <p:spPr>
          <a:xfrm>
            <a:off x="1152525" y="106243"/>
            <a:ext cx="9877425" cy="6651927"/>
          </a:xfrm>
          <a:prstGeom prst="rect">
            <a:avLst/>
          </a:prstGeom>
        </p:spPr>
      </p:pic>
    </p:spTree>
    <p:extLst>
      <p:ext uri="{BB962C8B-B14F-4D97-AF65-F5344CB8AC3E}">
        <p14:creationId xmlns:p14="http://schemas.microsoft.com/office/powerpoint/2010/main" val="3051478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CDD06-4ED3-3A4A-B047-3C9B672387E3}"/>
              </a:ext>
            </a:extLst>
          </p:cNvPr>
          <p:cNvSpPr>
            <a:spLocks noGrp="1"/>
          </p:cNvSpPr>
          <p:nvPr>
            <p:ph type="title"/>
          </p:nvPr>
        </p:nvSpPr>
        <p:spPr>
          <a:xfrm>
            <a:off x="390526" y="284162"/>
            <a:ext cx="10515600" cy="844550"/>
          </a:xfrm>
        </p:spPr>
        <p:txBody>
          <a:bodyPr/>
          <a:lstStyle/>
          <a:p>
            <a:r>
              <a:rPr lang="en-US" dirty="0"/>
              <a:t>Stronger together</a:t>
            </a:r>
            <a:endParaRPr lang="en-GB" dirty="0"/>
          </a:p>
        </p:txBody>
      </p:sp>
      <p:sp>
        <p:nvSpPr>
          <p:cNvPr id="3" name="Content Placeholder 2">
            <a:extLst>
              <a:ext uri="{FF2B5EF4-FFF2-40B4-BE49-F238E27FC236}">
                <a16:creationId xmlns:a16="http://schemas.microsoft.com/office/drawing/2014/main" id="{17CA79E0-92ED-2B9D-2498-F0F999CECD01}"/>
              </a:ext>
            </a:extLst>
          </p:cNvPr>
          <p:cNvSpPr>
            <a:spLocks noGrp="1"/>
          </p:cNvSpPr>
          <p:nvPr>
            <p:ph idx="1"/>
          </p:nvPr>
        </p:nvSpPr>
        <p:spPr>
          <a:xfrm>
            <a:off x="628651" y="1133475"/>
            <a:ext cx="10448924" cy="4595813"/>
          </a:xfrm>
        </p:spPr>
        <p:txBody>
          <a:bodyPr>
            <a:normAutofit fontScale="25000" lnSpcReduction="20000"/>
          </a:bodyPr>
          <a:lstStyle/>
          <a:p>
            <a:pPr marL="0" indent="0">
              <a:lnSpc>
                <a:spcPct val="107000"/>
              </a:lnSpc>
              <a:spcBef>
                <a:spcPts val="0"/>
              </a:spcBef>
              <a:buNone/>
            </a:pPr>
            <a:r>
              <a:rPr lang="en-US" sz="9600" b="1" dirty="0"/>
              <a:t>Why should we do this?</a:t>
            </a:r>
          </a:p>
          <a:p>
            <a:pPr marL="0" indent="0">
              <a:lnSpc>
                <a:spcPct val="107000"/>
              </a:lnSpc>
              <a:spcBef>
                <a:spcPts val="0"/>
              </a:spcBef>
              <a:buNone/>
            </a:pPr>
            <a:endParaRPr lang="en-GB" sz="9600" dirty="0"/>
          </a:p>
          <a:p>
            <a:pPr>
              <a:lnSpc>
                <a:spcPct val="107000"/>
              </a:lnSpc>
              <a:spcBef>
                <a:spcPts val="0"/>
              </a:spcBef>
            </a:pPr>
            <a:r>
              <a:rPr lang="en-US" sz="9600" dirty="0"/>
              <a:t>We need to be seen as a significant partner in the system with a clear voice.</a:t>
            </a:r>
            <a:endParaRPr lang="en-GB" sz="9600" dirty="0"/>
          </a:p>
          <a:p>
            <a:pPr>
              <a:lnSpc>
                <a:spcPct val="107000"/>
              </a:lnSpc>
              <a:spcBef>
                <a:spcPts val="0"/>
              </a:spcBef>
            </a:pPr>
            <a:r>
              <a:rPr lang="en-US" sz="9600" dirty="0"/>
              <a:t>We can start to develop the Community Partnership agenda together.</a:t>
            </a:r>
            <a:endParaRPr lang="en-GB" sz="9600" dirty="0"/>
          </a:p>
          <a:p>
            <a:pPr>
              <a:lnSpc>
                <a:spcPct val="107000"/>
              </a:lnSpc>
              <a:spcBef>
                <a:spcPts val="0"/>
              </a:spcBef>
            </a:pPr>
            <a:r>
              <a:rPr lang="en-US" sz="9600" dirty="0"/>
              <a:t>We can use this mechanism to upskill parts of the community sector.</a:t>
            </a:r>
            <a:endParaRPr lang="en-GB" sz="9600" dirty="0"/>
          </a:p>
          <a:p>
            <a:pPr>
              <a:lnSpc>
                <a:spcPct val="107000"/>
              </a:lnSpc>
              <a:spcBef>
                <a:spcPts val="0"/>
              </a:spcBef>
            </a:pPr>
            <a:r>
              <a:rPr lang="en-US" sz="9600" dirty="0"/>
              <a:t>We can identify common issues we need to be consistent and lobby on.</a:t>
            </a:r>
            <a:endParaRPr lang="en-GB" sz="9600" dirty="0"/>
          </a:p>
          <a:p>
            <a:pPr>
              <a:lnSpc>
                <a:spcPct val="107000"/>
              </a:lnSpc>
              <a:spcBef>
                <a:spcPts val="0"/>
              </a:spcBef>
            </a:pPr>
            <a:r>
              <a:rPr lang="en-US" sz="9600" dirty="0"/>
              <a:t>We can develop our Herefordshire VCSE mantra!</a:t>
            </a:r>
            <a:endParaRPr lang="en-GB" sz="9600" dirty="0"/>
          </a:p>
          <a:p>
            <a:pPr marL="0" indent="0">
              <a:lnSpc>
                <a:spcPct val="107000"/>
              </a:lnSpc>
              <a:spcBef>
                <a:spcPts val="0"/>
              </a:spcBef>
              <a:buNone/>
            </a:pPr>
            <a:endParaRPr lang="en-GB" sz="9600" dirty="0"/>
          </a:p>
          <a:p>
            <a:pPr marL="0" indent="0">
              <a:lnSpc>
                <a:spcPct val="107000"/>
              </a:lnSpc>
              <a:spcBef>
                <a:spcPts val="0"/>
              </a:spcBef>
              <a:buNone/>
            </a:pPr>
            <a:r>
              <a:rPr lang="en-US" sz="9600" b="1" dirty="0"/>
              <a:t>What kind of thinking do we need to start telling our reps in this unified approach?</a:t>
            </a:r>
          </a:p>
          <a:p>
            <a:pPr marL="0" indent="0">
              <a:lnSpc>
                <a:spcPct val="107000"/>
              </a:lnSpc>
              <a:spcBef>
                <a:spcPts val="0"/>
              </a:spcBef>
              <a:buNone/>
            </a:pPr>
            <a:endParaRPr lang="en-GB" sz="9600" dirty="0"/>
          </a:p>
          <a:p>
            <a:pPr>
              <a:lnSpc>
                <a:spcPct val="107000"/>
              </a:lnSpc>
              <a:spcBef>
                <a:spcPts val="0"/>
              </a:spcBef>
            </a:pPr>
            <a:r>
              <a:rPr lang="en-US" sz="9600" dirty="0"/>
              <a:t>What are the system issues you want your rep to be raising on behalf of the sector?</a:t>
            </a:r>
            <a:endParaRPr lang="en-GB" sz="9600" dirty="0"/>
          </a:p>
          <a:p>
            <a:pPr>
              <a:lnSpc>
                <a:spcPct val="107000"/>
              </a:lnSpc>
              <a:spcBef>
                <a:spcPts val="0"/>
              </a:spcBef>
            </a:pPr>
            <a:r>
              <a:rPr lang="en-US" sz="9600" dirty="0"/>
              <a:t>What do you want these boards sighted on? (e.g., initiatives happening in the community sector)</a:t>
            </a:r>
            <a:endParaRPr lang="en-GB" sz="9600" dirty="0"/>
          </a:p>
          <a:p>
            <a:pPr>
              <a:lnSpc>
                <a:spcPct val="107000"/>
              </a:lnSpc>
              <a:spcBef>
                <a:spcPts val="0"/>
              </a:spcBef>
            </a:pPr>
            <a:r>
              <a:rPr lang="en-US" sz="9600" dirty="0"/>
              <a:t>What do these boards need to know? (e.g., issues arising in communities, unmet need)</a:t>
            </a:r>
            <a:endParaRPr lang="en-GB" sz="9600" dirty="0"/>
          </a:p>
          <a:p>
            <a:endParaRPr lang="en-GB" sz="2400" dirty="0"/>
          </a:p>
        </p:txBody>
      </p:sp>
    </p:spTree>
    <p:extLst>
      <p:ext uri="{BB962C8B-B14F-4D97-AF65-F5344CB8AC3E}">
        <p14:creationId xmlns:p14="http://schemas.microsoft.com/office/powerpoint/2010/main" val="884390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BDA9C7A-8A88-0BBC-7BB8-3F0E19C27DBD}"/>
              </a:ext>
            </a:extLst>
          </p:cNvPr>
          <p:cNvGraphicFramePr>
            <a:graphicFrameLocks noGrp="1"/>
          </p:cNvGraphicFramePr>
          <p:nvPr>
            <p:extLst>
              <p:ext uri="{D42A27DB-BD31-4B8C-83A1-F6EECF244321}">
                <p14:modId xmlns:p14="http://schemas.microsoft.com/office/powerpoint/2010/main" val="2520943332"/>
              </p:ext>
            </p:extLst>
          </p:nvPr>
        </p:nvGraphicFramePr>
        <p:xfrm>
          <a:off x="112274" y="145372"/>
          <a:ext cx="11967452" cy="6506295"/>
        </p:xfrm>
        <a:graphic>
          <a:graphicData uri="http://schemas.openxmlformats.org/drawingml/2006/table">
            <a:tbl>
              <a:tblPr firstRow="1" bandRow="1">
                <a:tableStyleId>{93296810-A885-4BE3-A3E7-6D5BEEA58F35}</a:tableStyleId>
              </a:tblPr>
              <a:tblGrid>
                <a:gridCol w="640201">
                  <a:extLst>
                    <a:ext uri="{9D8B030D-6E8A-4147-A177-3AD203B41FA5}">
                      <a16:colId xmlns:a16="http://schemas.microsoft.com/office/drawing/2014/main" val="3988930419"/>
                    </a:ext>
                  </a:extLst>
                </a:gridCol>
                <a:gridCol w="11327251">
                  <a:extLst>
                    <a:ext uri="{9D8B030D-6E8A-4147-A177-3AD203B41FA5}">
                      <a16:colId xmlns:a16="http://schemas.microsoft.com/office/drawing/2014/main" val="2446500211"/>
                    </a:ext>
                  </a:extLst>
                </a:gridCol>
              </a:tblGrid>
              <a:tr h="509565">
                <a:tc>
                  <a:txBody>
                    <a:bodyPr/>
                    <a:lstStyle/>
                    <a:p>
                      <a:endParaRPr lang="en-GB" sz="28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mn-lt"/>
                        </a:rPr>
                        <a:t>ICS VCSE Faculty Priorities</a:t>
                      </a:r>
                      <a:endParaRPr lang="en-GB" sz="1600" dirty="0">
                        <a:solidFill>
                          <a:schemeClr val="tx1"/>
                        </a:solidFill>
                      </a:endParaRPr>
                    </a:p>
                  </a:txBody>
                  <a:tcPr/>
                </a:tc>
                <a:extLst>
                  <a:ext uri="{0D108BD9-81ED-4DB2-BD59-A6C34878D82A}">
                    <a16:rowId xmlns:a16="http://schemas.microsoft.com/office/drawing/2014/main" val="3133481777"/>
                  </a:ext>
                </a:extLst>
              </a:tr>
              <a:tr h="394048">
                <a:tc>
                  <a:txBody>
                    <a:bodyPr/>
                    <a:lstStyle/>
                    <a:p>
                      <a:r>
                        <a:rPr lang="en-GB" sz="2000" dirty="0"/>
                        <a:t>1</a:t>
                      </a:r>
                    </a:p>
                  </a:txBody>
                  <a:tcPr/>
                </a:tc>
                <a:tc>
                  <a:txBody>
                    <a:bodyPr/>
                    <a:lstStyle/>
                    <a:p>
                      <a:r>
                        <a:rPr lang="en-GB" sz="1600" b="1" i="0" dirty="0">
                          <a:solidFill>
                            <a:schemeClr val="accent1">
                              <a:lumMod val="75000"/>
                            </a:schemeClr>
                          </a:solidFill>
                        </a:rPr>
                        <a:t>How we ‘Buddy’ between VCSE organisations: how we support ‘together’ via Peer Networks, getting joint plans &amp; resource right </a:t>
                      </a:r>
                    </a:p>
                  </a:txBody>
                  <a:tcPr/>
                </a:tc>
                <a:extLst>
                  <a:ext uri="{0D108BD9-81ED-4DB2-BD59-A6C34878D82A}">
                    <a16:rowId xmlns:a16="http://schemas.microsoft.com/office/drawing/2014/main" val="1761827335"/>
                  </a:ext>
                </a:extLst>
              </a:tr>
              <a:tr h="389667">
                <a:tc>
                  <a:txBody>
                    <a:bodyPr/>
                    <a:lstStyle/>
                    <a:p>
                      <a:r>
                        <a:rPr lang="en-GB" sz="2000" dirty="0"/>
                        <a:t>2</a:t>
                      </a:r>
                    </a:p>
                  </a:txBody>
                  <a:tcPr/>
                </a:tc>
                <a:tc>
                  <a:txBody>
                    <a:bodyPr/>
                    <a:lstStyle/>
                    <a:p>
                      <a:r>
                        <a:rPr lang="en-GB" sz="1600" b="1" i="0" dirty="0">
                          <a:solidFill>
                            <a:schemeClr val="accent1">
                              <a:lumMod val="75000"/>
                            </a:schemeClr>
                          </a:solidFill>
                        </a:rPr>
                        <a:t>What do we sign up to as part of the Faculty ?</a:t>
                      </a:r>
                    </a:p>
                  </a:txBody>
                  <a:tcPr/>
                </a:tc>
                <a:extLst>
                  <a:ext uri="{0D108BD9-81ED-4DB2-BD59-A6C34878D82A}">
                    <a16:rowId xmlns:a16="http://schemas.microsoft.com/office/drawing/2014/main" val="4127704964"/>
                  </a:ext>
                </a:extLst>
              </a:tr>
              <a:tr h="389667">
                <a:tc>
                  <a:txBody>
                    <a:bodyPr/>
                    <a:lstStyle/>
                    <a:p>
                      <a:r>
                        <a:rPr lang="en-GB" sz="2000" dirty="0"/>
                        <a:t>3</a:t>
                      </a:r>
                    </a:p>
                  </a:txBody>
                  <a:tcPr/>
                </a:tc>
                <a:tc>
                  <a:txBody>
                    <a:bodyPr/>
                    <a:lstStyle/>
                    <a:p>
                      <a:r>
                        <a:rPr lang="en-GB" sz="1600" b="1" i="0" dirty="0">
                          <a:solidFill>
                            <a:schemeClr val="accent1">
                              <a:lumMod val="75000"/>
                            </a:schemeClr>
                          </a:solidFill>
                        </a:rPr>
                        <a:t>Trustee Education re: Thinking &amp; Acting Differently</a:t>
                      </a:r>
                    </a:p>
                  </a:txBody>
                  <a:tcPr/>
                </a:tc>
                <a:extLst>
                  <a:ext uri="{0D108BD9-81ED-4DB2-BD59-A6C34878D82A}">
                    <a16:rowId xmlns:a16="http://schemas.microsoft.com/office/drawing/2014/main" val="1456256804"/>
                  </a:ext>
                </a:extLst>
              </a:tr>
              <a:tr h="389667">
                <a:tc>
                  <a:txBody>
                    <a:bodyPr/>
                    <a:lstStyle/>
                    <a:p>
                      <a:r>
                        <a:rPr lang="en-GB" sz="2000" dirty="0"/>
                        <a:t>4</a:t>
                      </a:r>
                    </a:p>
                  </a:txBody>
                  <a:tcPr/>
                </a:tc>
                <a:tc>
                  <a:txBody>
                    <a:bodyPr/>
                    <a:lstStyle/>
                    <a:p>
                      <a:r>
                        <a:rPr lang="en-GB" sz="1600" b="1" i="0" dirty="0">
                          <a:solidFill>
                            <a:schemeClr val="accent1">
                              <a:lumMod val="75000"/>
                            </a:schemeClr>
                          </a:solidFill>
                        </a:rPr>
                        <a:t>Safe Development Space: to have difficult conversations, peer support and trouble shoot</a:t>
                      </a:r>
                    </a:p>
                  </a:txBody>
                  <a:tcPr/>
                </a:tc>
                <a:extLst>
                  <a:ext uri="{0D108BD9-81ED-4DB2-BD59-A6C34878D82A}">
                    <a16:rowId xmlns:a16="http://schemas.microsoft.com/office/drawing/2014/main" val="2221755622"/>
                  </a:ext>
                </a:extLst>
              </a:tr>
              <a:tr h="389667">
                <a:tc>
                  <a:txBody>
                    <a:bodyPr/>
                    <a:lstStyle/>
                    <a:p>
                      <a:r>
                        <a:rPr lang="en-GB" sz="2000" dirty="0"/>
                        <a:t>5</a:t>
                      </a:r>
                    </a:p>
                  </a:txBody>
                  <a:tcPr/>
                </a:tc>
                <a:tc>
                  <a:txBody>
                    <a:bodyPr/>
                    <a:lstStyle/>
                    <a:p>
                      <a:r>
                        <a:rPr lang="en-GB" sz="1600" b="1" i="0" dirty="0">
                          <a:solidFill>
                            <a:schemeClr val="accent1">
                              <a:lumMod val="75000"/>
                            </a:schemeClr>
                          </a:solidFill>
                        </a:rPr>
                        <a:t>VCSE Development Pathways, Secondments and Stretch Projects into ICS work</a:t>
                      </a:r>
                    </a:p>
                  </a:txBody>
                  <a:tcPr/>
                </a:tc>
                <a:extLst>
                  <a:ext uri="{0D108BD9-81ED-4DB2-BD59-A6C34878D82A}">
                    <a16:rowId xmlns:a16="http://schemas.microsoft.com/office/drawing/2014/main" val="1968919587"/>
                  </a:ext>
                </a:extLst>
              </a:tr>
              <a:tr h="394048">
                <a:tc>
                  <a:txBody>
                    <a:bodyPr/>
                    <a:lstStyle/>
                    <a:p>
                      <a:endParaRPr lang="en-GB" sz="2000" b="1" dirty="0"/>
                    </a:p>
                  </a:txBody>
                  <a:tcPr>
                    <a:solidFill>
                      <a:schemeClr val="accent6"/>
                    </a:solidFill>
                  </a:tcPr>
                </a:tc>
                <a:tc>
                  <a:txBody>
                    <a:bodyPr/>
                    <a:lstStyle/>
                    <a:p>
                      <a:r>
                        <a:rPr lang="en-GB" sz="2000" b="1" dirty="0">
                          <a:solidFill>
                            <a:schemeClr val="bg1"/>
                          </a:solidFill>
                        </a:rPr>
                        <a:t>Other Priorities</a:t>
                      </a:r>
                    </a:p>
                  </a:txBody>
                  <a:tcPr>
                    <a:solidFill>
                      <a:schemeClr val="accent6"/>
                    </a:solidFill>
                  </a:tcPr>
                </a:tc>
                <a:extLst>
                  <a:ext uri="{0D108BD9-81ED-4DB2-BD59-A6C34878D82A}">
                    <a16:rowId xmlns:a16="http://schemas.microsoft.com/office/drawing/2014/main" val="3426087726"/>
                  </a:ext>
                </a:extLst>
              </a:tr>
              <a:tr h="394048">
                <a:tc>
                  <a:txBody>
                    <a:bodyPr/>
                    <a:lstStyle/>
                    <a:p>
                      <a:r>
                        <a:rPr lang="en-GB" sz="2000" dirty="0"/>
                        <a:t>6</a:t>
                      </a:r>
                    </a:p>
                  </a:txBody>
                  <a:tcPr/>
                </a:tc>
                <a:tc>
                  <a:txBody>
                    <a:bodyPr/>
                    <a:lstStyle/>
                    <a:p>
                      <a:r>
                        <a:rPr lang="en-GB" sz="1600" b="1" dirty="0">
                          <a:solidFill>
                            <a:srgbClr val="2F5597"/>
                          </a:solidFill>
                        </a:rPr>
                        <a:t>Statutory &amp; Mandatory training offer, courses Online: linked to VCSE Staff Passport</a:t>
                      </a:r>
                    </a:p>
                  </a:txBody>
                  <a:tcPr/>
                </a:tc>
                <a:extLst>
                  <a:ext uri="{0D108BD9-81ED-4DB2-BD59-A6C34878D82A}">
                    <a16:rowId xmlns:a16="http://schemas.microsoft.com/office/drawing/2014/main" val="531986096"/>
                  </a:ext>
                </a:extLst>
              </a:tr>
              <a:tr h="433155">
                <a:tc>
                  <a:txBody>
                    <a:bodyPr/>
                    <a:lstStyle/>
                    <a:p>
                      <a:r>
                        <a:rPr lang="en-GB" sz="2000" dirty="0"/>
                        <a:t>7</a:t>
                      </a:r>
                    </a:p>
                  </a:txBody>
                  <a:tcPr/>
                </a:tc>
                <a:tc>
                  <a:txBody>
                    <a:bodyPr/>
                    <a:lstStyle/>
                    <a:p>
                      <a:r>
                        <a:rPr lang="en-GB" sz="1600" b="1" dirty="0">
                          <a:solidFill>
                            <a:srgbClr val="2F5597"/>
                          </a:solidFill>
                        </a:rPr>
                        <a:t>Asset Based Utilisation: NOT in competition, but in joint partnership, learning and joint commissioning applications</a:t>
                      </a:r>
                    </a:p>
                  </a:txBody>
                  <a:tcPr/>
                </a:tc>
                <a:extLst>
                  <a:ext uri="{0D108BD9-81ED-4DB2-BD59-A6C34878D82A}">
                    <a16:rowId xmlns:a16="http://schemas.microsoft.com/office/drawing/2014/main" val="470903740"/>
                  </a:ext>
                </a:extLst>
              </a:tr>
              <a:tr h="394048">
                <a:tc>
                  <a:txBody>
                    <a:bodyPr/>
                    <a:lstStyle/>
                    <a:p>
                      <a:r>
                        <a:rPr lang="en-GB" sz="2000" dirty="0"/>
                        <a:t>8</a:t>
                      </a:r>
                    </a:p>
                  </a:txBody>
                  <a:tcPr/>
                </a:tc>
                <a:tc>
                  <a:txBody>
                    <a:bodyPr/>
                    <a:lstStyle/>
                    <a:p>
                      <a:r>
                        <a:rPr lang="en-GB" sz="1600" b="1" dirty="0">
                          <a:solidFill>
                            <a:srgbClr val="2F5597"/>
                          </a:solidFill>
                        </a:rPr>
                        <a:t>Recruitment into vacancies: advertise posts and secondments in 1 place via ICS website/campaigns</a:t>
                      </a:r>
                    </a:p>
                  </a:txBody>
                  <a:tcPr/>
                </a:tc>
                <a:extLst>
                  <a:ext uri="{0D108BD9-81ED-4DB2-BD59-A6C34878D82A}">
                    <a16:rowId xmlns:a16="http://schemas.microsoft.com/office/drawing/2014/main" val="3232559072"/>
                  </a:ext>
                </a:extLst>
              </a:tr>
              <a:tr h="403860">
                <a:tc>
                  <a:txBody>
                    <a:bodyPr/>
                    <a:lstStyle/>
                    <a:p>
                      <a:r>
                        <a:rPr lang="en-GB" sz="2000" dirty="0"/>
                        <a:t>9</a:t>
                      </a:r>
                    </a:p>
                  </a:txBody>
                  <a:tcPr/>
                </a:tc>
                <a:tc>
                  <a:txBody>
                    <a:bodyPr/>
                    <a:lstStyle/>
                    <a:p>
                      <a:r>
                        <a:rPr lang="en-GB" sz="1600" b="1" dirty="0">
                          <a:solidFill>
                            <a:srgbClr val="2F5597"/>
                          </a:solidFill>
                        </a:rPr>
                        <a:t>Skills Matrix Guide about the VCSE sector we have, inc. skills of our workforce</a:t>
                      </a:r>
                    </a:p>
                  </a:txBody>
                  <a:tcPr/>
                </a:tc>
                <a:extLst>
                  <a:ext uri="{0D108BD9-81ED-4DB2-BD59-A6C34878D82A}">
                    <a16:rowId xmlns:a16="http://schemas.microsoft.com/office/drawing/2014/main" val="2768560310"/>
                  </a:ext>
                </a:extLst>
              </a:tr>
              <a:tr h="394048">
                <a:tc>
                  <a:txBody>
                    <a:bodyPr/>
                    <a:lstStyle/>
                    <a:p>
                      <a:r>
                        <a:rPr lang="en-GB" sz="2000" dirty="0"/>
                        <a:t>10</a:t>
                      </a:r>
                    </a:p>
                  </a:txBody>
                  <a:tcPr/>
                </a:tc>
                <a:tc>
                  <a:txBody>
                    <a:bodyPr/>
                    <a:lstStyle/>
                    <a:p>
                      <a:r>
                        <a:rPr lang="en-GB" sz="1600" b="1" dirty="0">
                          <a:solidFill>
                            <a:srgbClr val="2F5597"/>
                          </a:solidFill>
                        </a:rPr>
                        <a:t>Sharing Info: Systems &amp; Processes</a:t>
                      </a:r>
                    </a:p>
                  </a:txBody>
                  <a:tcPr/>
                </a:tc>
                <a:extLst>
                  <a:ext uri="{0D108BD9-81ED-4DB2-BD59-A6C34878D82A}">
                    <a16:rowId xmlns:a16="http://schemas.microsoft.com/office/drawing/2014/main" val="2033552511"/>
                  </a:ext>
                </a:extLst>
              </a:tr>
              <a:tr h="394048">
                <a:tc>
                  <a:txBody>
                    <a:bodyPr/>
                    <a:lstStyle/>
                    <a:p>
                      <a:r>
                        <a:rPr lang="en-GB" sz="2000" dirty="0"/>
                        <a:t>11</a:t>
                      </a:r>
                    </a:p>
                  </a:txBody>
                  <a:tcPr/>
                </a:tc>
                <a:tc>
                  <a:txBody>
                    <a:bodyPr/>
                    <a:lstStyle/>
                    <a:p>
                      <a:r>
                        <a:rPr lang="en-GB" sz="1600" b="1" dirty="0">
                          <a:solidFill>
                            <a:srgbClr val="2F5597"/>
                          </a:solidFill>
                        </a:rPr>
                        <a:t>Reciprocal Training &amp; Education: utilise what we already have as a H&amp;W VCSE sector: share with each other, join up!</a:t>
                      </a:r>
                    </a:p>
                  </a:txBody>
                  <a:tcPr/>
                </a:tc>
                <a:extLst>
                  <a:ext uri="{0D108BD9-81ED-4DB2-BD59-A6C34878D82A}">
                    <a16:rowId xmlns:a16="http://schemas.microsoft.com/office/drawing/2014/main" val="3414947745"/>
                  </a:ext>
                </a:extLst>
              </a:tr>
              <a:tr h="394048">
                <a:tc>
                  <a:txBody>
                    <a:bodyPr/>
                    <a:lstStyle/>
                    <a:p>
                      <a:r>
                        <a:rPr lang="en-GB" sz="2000" dirty="0"/>
                        <a:t>12</a:t>
                      </a:r>
                    </a:p>
                  </a:txBody>
                  <a:tcPr/>
                </a:tc>
                <a:tc>
                  <a:txBody>
                    <a:bodyPr/>
                    <a:lstStyle/>
                    <a:p>
                      <a:r>
                        <a:rPr lang="en-GB" sz="1600" b="1" dirty="0">
                          <a:solidFill>
                            <a:srgbClr val="2F5597"/>
                          </a:solidFill>
                        </a:rPr>
                        <a:t>Retention &amp; Development Pathways: what do we have, what can we offer; via ICS Academy Exchange</a:t>
                      </a:r>
                    </a:p>
                  </a:txBody>
                  <a:tcPr/>
                </a:tc>
                <a:extLst>
                  <a:ext uri="{0D108BD9-81ED-4DB2-BD59-A6C34878D82A}">
                    <a16:rowId xmlns:a16="http://schemas.microsoft.com/office/drawing/2014/main" val="190808152"/>
                  </a:ext>
                </a:extLst>
              </a:tr>
              <a:tr h="394048">
                <a:tc>
                  <a:txBody>
                    <a:bodyPr/>
                    <a:lstStyle/>
                    <a:p>
                      <a:r>
                        <a:rPr lang="en-GB" sz="2000" dirty="0"/>
                        <a:t>13</a:t>
                      </a:r>
                    </a:p>
                  </a:txBody>
                  <a:tcPr/>
                </a:tc>
                <a:tc>
                  <a:txBody>
                    <a:bodyPr/>
                    <a:lstStyle/>
                    <a:p>
                      <a:r>
                        <a:rPr lang="en-GB" sz="1600" b="1" dirty="0">
                          <a:solidFill>
                            <a:srgbClr val="2F5597"/>
                          </a:solidFill>
                        </a:rPr>
                        <a:t>Recruitment: job descriptions &amp; person specifications, Roles, creative advertising</a:t>
                      </a:r>
                    </a:p>
                  </a:txBody>
                  <a:tcPr/>
                </a:tc>
                <a:extLst>
                  <a:ext uri="{0D108BD9-81ED-4DB2-BD59-A6C34878D82A}">
                    <a16:rowId xmlns:a16="http://schemas.microsoft.com/office/drawing/2014/main" val="3590687983"/>
                  </a:ext>
                </a:extLst>
              </a:tr>
              <a:tr h="394048">
                <a:tc>
                  <a:txBody>
                    <a:bodyPr/>
                    <a:lstStyle/>
                    <a:p>
                      <a:r>
                        <a:rPr lang="en-GB" sz="2000" dirty="0"/>
                        <a:t>14</a:t>
                      </a:r>
                    </a:p>
                  </a:txBody>
                  <a:tcPr/>
                </a:tc>
                <a:tc>
                  <a:txBody>
                    <a:bodyPr/>
                    <a:lstStyle/>
                    <a:p>
                      <a:r>
                        <a:rPr lang="en-GB" sz="1600" b="1" dirty="0">
                          <a:solidFill>
                            <a:srgbClr val="2F5597"/>
                          </a:solidFill>
                        </a:rPr>
                        <a:t>Social Entrepreneurial Bootcamps: training, peer support, leadership</a:t>
                      </a:r>
                    </a:p>
                  </a:txBody>
                  <a:tcPr/>
                </a:tc>
                <a:extLst>
                  <a:ext uri="{0D108BD9-81ED-4DB2-BD59-A6C34878D82A}">
                    <a16:rowId xmlns:a16="http://schemas.microsoft.com/office/drawing/2014/main" val="2030691239"/>
                  </a:ext>
                </a:extLst>
              </a:tr>
            </a:tbl>
          </a:graphicData>
        </a:graphic>
      </p:graphicFrame>
    </p:spTree>
    <p:extLst>
      <p:ext uri="{BB962C8B-B14F-4D97-AF65-F5344CB8AC3E}">
        <p14:creationId xmlns:p14="http://schemas.microsoft.com/office/powerpoint/2010/main" val="3335597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198042" y="189720"/>
            <a:ext cx="6959550" cy="2622256"/>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rPr>
              <a:t>ICS Academy Training Exchange</a:t>
            </a:r>
            <a:endParaRPr lang="en-GB" sz="4000" b="1"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EE7B31"/>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CC6600"/>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CC6600"/>
              </a:solidFill>
              <a:effectLst>
                <a:outerShdw dist="38100" dir="2700000" algn="tl" rotWithShape="0">
                  <a:srgbClr val="ED7D31"/>
                </a:outerShdw>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9B4357D-7EE4-06D3-5283-CC65015F5F32}"/>
              </a:ext>
            </a:extLst>
          </p:cNvPr>
          <p:cNvSpPr/>
          <p:nvPr/>
        </p:nvSpPr>
        <p:spPr>
          <a:xfrm>
            <a:off x="312343" y="1064014"/>
            <a:ext cx="11681616" cy="5232458"/>
          </a:xfrm>
          <a:prstGeom prst="rect">
            <a:avLst/>
          </a:prstGeom>
          <a:noFill/>
        </p:spPr>
        <p:txBody>
          <a:bodyPr wrap="square" lIns="91440" tIns="45720" rIns="91440" bIns="45720">
            <a:spAutoFit/>
          </a:bodyPr>
          <a:lstStyle/>
          <a:p>
            <a:pPr marL="19050" marR="0" lvl="1" indent="0" defTabSz="914400" rtl="0" eaLnBrk="1" fontAlgn="auto" latinLnBrk="0" hangingPunct="1">
              <a:lnSpc>
                <a:spcPct val="107000"/>
              </a:lnSpc>
              <a:spcBef>
                <a:spcPts val="0"/>
              </a:spcBef>
              <a:spcAft>
                <a:spcPts val="0"/>
              </a:spcAft>
              <a:buClrTx/>
              <a:buSzTx/>
              <a:buFontTx/>
              <a:buNone/>
              <a:tabLst/>
              <a:defRPr/>
            </a:pPr>
            <a:r>
              <a:rPr lang="en-GB" sz="2800" dirty="0">
                <a:solidFill>
                  <a:srgbClr val="EE7B31"/>
                </a:solidFill>
                <a:effectLst/>
                <a:latin typeface="Calibri" panose="020F0502020204030204" pitchFamily="34" charset="0"/>
                <a:ea typeface="Calibri" panose="020F0502020204030204" pitchFamily="34" charset="0"/>
              </a:rPr>
              <a:t>A one-stop-shop digital learning &amp; development platform, featuring </a:t>
            </a:r>
            <a:r>
              <a:rPr lang="en-GB" sz="2800" b="1" dirty="0">
                <a:solidFill>
                  <a:srgbClr val="EE7B31"/>
                </a:solidFill>
                <a:effectLst/>
                <a:latin typeface="Calibri" panose="020F0502020204030204" pitchFamily="34" charset="0"/>
                <a:ea typeface="Calibri" panose="020F0502020204030204" pitchFamily="34" charset="0"/>
              </a:rPr>
              <a:t>Resource Library</a:t>
            </a:r>
            <a:r>
              <a:rPr lang="en-GB" sz="2800" dirty="0">
                <a:solidFill>
                  <a:srgbClr val="EE7B31"/>
                </a:solidFill>
                <a:effectLst/>
                <a:latin typeface="Calibri" panose="020F0502020204030204" pitchFamily="34" charset="0"/>
                <a:ea typeface="Calibri" panose="020F0502020204030204" pitchFamily="34" charset="0"/>
              </a:rPr>
              <a:t> and the 1st set of </a:t>
            </a:r>
            <a:r>
              <a:rPr lang="en-GB" sz="2800" b="1" dirty="0">
                <a:solidFill>
                  <a:srgbClr val="EE7B31"/>
                </a:solidFill>
                <a:effectLst/>
                <a:latin typeface="Calibri" panose="020F0502020204030204" pitchFamily="34" charset="0"/>
                <a:ea typeface="Calibri" panose="020F0502020204030204" pitchFamily="34" charset="0"/>
              </a:rPr>
              <a:t>System-wide Training &amp; Education Development Programmes</a:t>
            </a:r>
            <a:r>
              <a:rPr lang="en-GB" sz="2800" dirty="0">
                <a:solidFill>
                  <a:srgbClr val="EE7B31"/>
                </a:solidFill>
                <a:effectLst/>
                <a:latin typeface="Calibri" panose="020F0502020204030204" pitchFamily="34" charset="0"/>
                <a:ea typeface="Calibri" panose="020F0502020204030204" pitchFamily="34" charset="0"/>
              </a:rPr>
              <a:t>. </a:t>
            </a: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b="1" i="0" u="none" strike="noStrike" kern="1200" cap="none" spc="0" normalizeH="0" baseline="0" noProof="0" dirty="0">
              <a:ln>
                <a:noFill/>
              </a:ln>
              <a:solidFill>
                <a:srgbClr val="EE7B31"/>
              </a:solidFill>
              <a:uLnTx/>
              <a:uFillTx/>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endParaRPr>
          </a:p>
          <a:p>
            <a:pPr marL="19050" marR="0" lvl="1" indent="0" defTabSz="914400" rtl="0" eaLnBrk="1" fontAlgn="auto" latinLnBrk="0" hangingPunct="1">
              <a:lnSpc>
                <a:spcPct val="107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https://icsacademyexchange.hubkencore.com/login/index.php</a:t>
            </a:r>
            <a:endParaRPr kumimoji="0" lang="en-GB" sz="32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3200" b="1"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a:p>
            <a:pPr marL="19050" lvl="1">
              <a:lnSpc>
                <a:spcPct val="107000"/>
              </a:lnSpc>
              <a:defRPr/>
            </a:pPr>
            <a:r>
              <a:rPr lang="en-GB" sz="2800" dirty="0">
                <a:solidFill>
                  <a:srgbClr val="EE7B31"/>
                </a:solidFill>
                <a:effectLst/>
                <a:latin typeface="Calibri" panose="020F0502020204030204" pitchFamily="34" charset="0"/>
                <a:ea typeface="Calibri" panose="020F0502020204030204" pitchFamily="34" charset="0"/>
              </a:rPr>
              <a:t>Academy Exchange User Group if you wish to join this, please inform Ed Cording, </a:t>
            </a:r>
            <a:r>
              <a:rPr lang="en-GB" sz="2800" u="sng" dirty="0">
                <a:solidFill>
                  <a:srgbClr val="EE7B31"/>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Edward.cording@nhs.net</a:t>
            </a:r>
            <a:r>
              <a:rPr lang="en-GB" sz="2800" dirty="0">
                <a:solidFill>
                  <a:srgbClr val="EE7B31"/>
                </a:solidFill>
                <a:effectLst/>
                <a:latin typeface="Calibri" panose="020F0502020204030204" pitchFamily="34" charset="0"/>
                <a:ea typeface="Calibri" panose="020F0502020204030204" pitchFamily="34" charset="0"/>
              </a:rPr>
              <a:t> </a:t>
            </a:r>
          </a:p>
          <a:p>
            <a:pPr marL="19050" marR="0" lvl="1" indent="0" defTabSz="914400" rtl="0" eaLnBrk="1" fontAlgn="auto" latinLnBrk="0" hangingPunct="1">
              <a:lnSpc>
                <a:spcPct val="107000"/>
              </a:lnSpc>
              <a:spcBef>
                <a:spcPts val="0"/>
              </a:spcBef>
              <a:spcAft>
                <a:spcPts val="0"/>
              </a:spcAft>
              <a:buClrTx/>
              <a:buSzTx/>
              <a:buFontTx/>
              <a:buNone/>
              <a:tabLst/>
              <a:defRPr/>
            </a:pPr>
            <a:endParaRPr lang="en-GB" sz="3200" b="1" dirty="0">
              <a:solidFill>
                <a:srgbClr val="EE7B31"/>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EE7B31"/>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8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13609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092824" y="693592"/>
            <a:ext cx="5771258" cy="5125121"/>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rPr>
              <a:t>Lisa Makin</a:t>
            </a:r>
          </a:p>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rPr>
              <a:t>Teacher/Practitioner </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3200" b="1"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St Michaels Hospice</a:t>
            </a:r>
            <a:endParaRPr kumimoji="0" lang="en-GB" sz="40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All about St Michaels</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pic>
        <p:nvPicPr>
          <p:cNvPr id="1026" name="Picture 2" descr="St Michael's Hospice (Hereford) - JustGiving">
            <a:extLst>
              <a:ext uri="{FF2B5EF4-FFF2-40B4-BE49-F238E27FC236}">
                <a16:creationId xmlns:a16="http://schemas.microsoft.com/office/drawing/2014/main" id="{93A2BB59-22D2-8B62-309C-06ACE8655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5003" y="4430229"/>
            <a:ext cx="18669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310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descr="A picture containing different, variety, several&#10;&#10;Description automatically generated">
            <a:extLst>
              <a:ext uri="{FF2B5EF4-FFF2-40B4-BE49-F238E27FC236}">
                <a16:creationId xmlns:a16="http://schemas.microsoft.com/office/drawing/2014/main" id="{67AA3E72-D0C6-E008-72EE-4B45D9908BF4}"/>
              </a:ext>
            </a:extLst>
          </p:cNvPr>
          <p:cNvPicPr>
            <a:picLocks noChangeAspect="1"/>
          </p:cNvPicPr>
          <p:nvPr/>
        </p:nvPicPr>
        <p:blipFill rotWithShape="1">
          <a:blip r:embed="rId2"/>
          <a:srcRect l="2459" r="4" b="4"/>
          <a:stretch/>
        </p:blipFill>
        <p:spPr>
          <a:xfrm>
            <a:off x="6156324" y="10"/>
            <a:ext cx="4511676"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4" name="Picture 4" descr="A picture containing floor, indoor, wood&#10;&#10;Description automatically generated">
            <a:extLst>
              <a:ext uri="{FF2B5EF4-FFF2-40B4-BE49-F238E27FC236}">
                <a16:creationId xmlns:a16="http://schemas.microsoft.com/office/drawing/2014/main" id="{EBD6C2DA-24A8-D767-8DDB-727B9D7247DD}"/>
              </a:ext>
            </a:extLst>
          </p:cNvPr>
          <p:cNvPicPr>
            <a:picLocks noChangeAspect="1"/>
          </p:cNvPicPr>
          <p:nvPr/>
        </p:nvPicPr>
        <p:blipFill rotWithShape="1">
          <a:blip r:embed="rId3"/>
          <a:srcRect r="4" b="19038"/>
          <a:stretch/>
        </p:blipFill>
        <p:spPr>
          <a:xfrm>
            <a:off x="1524020" y="4069977"/>
            <a:ext cx="2651478" cy="2788023"/>
          </a:xfrm>
          <a:prstGeom prst="rect">
            <a:avLst/>
          </a:prstGeom>
        </p:spPr>
      </p:pic>
      <p:pic>
        <p:nvPicPr>
          <p:cNvPr id="6" name="Picture 6" descr="A picture containing outdoor, sky, grass, tree&#10;&#10;Description automatically generated">
            <a:extLst>
              <a:ext uri="{FF2B5EF4-FFF2-40B4-BE49-F238E27FC236}">
                <a16:creationId xmlns:a16="http://schemas.microsoft.com/office/drawing/2014/main" id="{43D4C91E-5849-2CE8-80D5-F21BA5652814}"/>
              </a:ext>
            </a:extLst>
          </p:cNvPr>
          <p:cNvPicPr>
            <a:picLocks noChangeAspect="1"/>
          </p:cNvPicPr>
          <p:nvPr/>
        </p:nvPicPr>
        <p:blipFill rotWithShape="1">
          <a:blip r:embed="rId4"/>
          <a:srcRect r="266" b="49275"/>
          <a:stretch/>
        </p:blipFill>
        <p:spPr>
          <a:xfrm>
            <a:off x="4305714" y="4118014"/>
            <a:ext cx="3582198" cy="2679263"/>
          </a:xfrm>
          <a:prstGeom prst="rect">
            <a:avLst/>
          </a:prstGeom>
        </p:spPr>
      </p:pic>
      <p:pic>
        <p:nvPicPr>
          <p:cNvPr id="7" name="Picture 7" descr="A picture containing outdoor, grass, sky, house&#10;&#10;Description automatically generated">
            <a:extLst>
              <a:ext uri="{FF2B5EF4-FFF2-40B4-BE49-F238E27FC236}">
                <a16:creationId xmlns:a16="http://schemas.microsoft.com/office/drawing/2014/main" id="{2ECA8F5F-124D-65FB-6425-117B2A4DCBC7}"/>
              </a:ext>
            </a:extLst>
          </p:cNvPr>
          <p:cNvPicPr>
            <a:picLocks noChangeAspect="1"/>
          </p:cNvPicPr>
          <p:nvPr/>
        </p:nvPicPr>
        <p:blipFill rotWithShape="1">
          <a:blip r:embed="rId5"/>
          <a:srcRect l="7799" r="8185" b="2"/>
          <a:stretch/>
        </p:blipFill>
        <p:spPr>
          <a:xfrm>
            <a:off x="1638798" y="10"/>
            <a:ext cx="4511656"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5" name="Picture 5" descr="A picture containing grass, sky, outdoor, lush&#10;&#10;Description automatically generated">
            <a:extLst>
              <a:ext uri="{FF2B5EF4-FFF2-40B4-BE49-F238E27FC236}">
                <a16:creationId xmlns:a16="http://schemas.microsoft.com/office/drawing/2014/main" id="{DA4A3150-B145-8DED-C5A1-CAA1BC8A7B02}"/>
              </a:ext>
            </a:extLst>
          </p:cNvPr>
          <p:cNvPicPr>
            <a:picLocks noChangeAspect="1"/>
          </p:cNvPicPr>
          <p:nvPr/>
        </p:nvPicPr>
        <p:blipFill rotWithShape="1">
          <a:blip r:embed="rId6"/>
          <a:srcRect l="16747" r="13861" b="2"/>
          <a:stretch/>
        </p:blipFill>
        <p:spPr>
          <a:xfrm>
            <a:off x="8008620" y="4069976"/>
            <a:ext cx="2659380" cy="2788024"/>
          </a:xfrm>
          <a:prstGeom prst="rect">
            <a:avLst/>
          </a:prstGeom>
        </p:spPr>
      </p:pic>
      <p:sp>
        <p:nvSpPr>
          <p:cNvPr id="2" name="TextBox 1">
            <a:extLst>
              <a:ext uri="{FF2B5EF4-FFF2-40B4-BE49-F238E27FC236}">
                <a16:creationId xmlns:a16="http://schemas.microsoft.com/office/drawing/2014/main" id="{3CE4C9CC-BA46-CA1B-9BF0-4506D190EFA9}"/>
              </a:ext>
            </a:extLst>
          </p:cNvPr>
          <p:cNvSpPr txBox="1"/>
          <p:nvPr/>
        </p:nvSpPr>
        <p:spPr>
          <a:xfrm>
            <a:off x="4307372" y="3240095"/>
            <a:ext cx="35294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3" name="Picture 2" descr="Blue text on a white background&#10;&#10;Description automatically generated">
            <a:extLst>
              <a:ext uri="{FF2B5EF4-FFF2-40B4-BE49-F238E27FC236}">
                <a16:creationId xmlns:a16="http://schemas.microsoft.com/office/drawing/2014/main" id="{3C7C582A-4097-BE4D-8072-5A6234E7CA99}"/>
              </a:ext>
            </a:extLst>
          </p:cNvPr>
          <p:cNvPicPr>
            <a:picLocks noChangeAspect="1"/>
          </p:cNvPicPr>
          <p:nvPr/>
        </p:nvPicPr>
        <p:blipFill>
          <a:blip r:embed="rId7"/>
          <a:stretch>
            <a:fillRect/>
          </a:stretch>
        </p:blipFill>
        <p:spPr>
          <a:xfrm>
            <a:off x="4696178" y="3180576"/>
            <a:ext cx="2743200" cy="891961"/>
          </a:xfrm>
          <a:prstGeom prst="rect">
            <a:avLst/>
          </a:prstGeom>
        </p:spPr>
      </p:pic>
    </p:spTree>
    <p:extLst>
      <p:ext uri="{BB962C8B-B14F-4D97-AF65-F5344CB8AC3E}">
        <p14:creationId xmlns:p14="http://schemas.microsoft.com/office/powerpoint/2010/main" val="1476828863"/>
      </p:ext>
    </p:extLst>
  </p:cSld>
  <p:clrMapOvr>
    <a:masterClrMapping/>
  </p:clrMapOvr>
</p:sld>
</file>

<file path=ppt/theme/_rels/theme8.xml.rels><?xml version="1.0" encoding="UTF-8" standalone="yes"?>
<Relationships xmlns="http://schemas.openxmlformats.org/package/2006/relationships"><Relationship Id="rId1" Type="http://schemas.openxmlformats.org/officeDocument/2006/relationships/image" Target="../media/image2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CC All Colour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evern Wye Blue Slate 2020">
  <a:themeElements>
    <a:clrScheme name="Severn Wye 2020">
      <a:dk1>
        <a:srgbClr val="2D2926"/>
      </a:dk1>
      <a:lt1>
        <a:sysClr val="window" lastClr="FFFFFF"/>
      </a:lt1>
      <a:dk2>
        <a:srgbClr val="445159"/>
      </a:dk2>
      <a:lt2>
        <a:srgbClr val="F0F0F0"/>
      </a:lt2>
      <a:accent1>
        <a:srgbClr val="29AAE2"/>
      </a:accent1>
      <a:accent2>
        <a:srgbClr val="F4B739"/>
      </a:accent2>
      <a:accent3>
        <a:srgbClr val="C6195A"/>
      </a:accent3>
      <a:accent4>
        <a:srgbClr val="8DC640"/>
      </a:accent4>
      <a:accent5>
        <a:srgbClr val="EC6535"/>
      </a:accent5>
      <a:accent6>
        <a:srgbClr val="3C5954"/>
      </a:accent6>
      <a:hlink>
        <a:srgbClr val="29AAE2"/>
      </a:hlink>
      <a:folHlink>
        <a:srgbClr val="29AAE2"/>
      </a:folHlink>
    </a:clrScheme>
    <a:fontScheme name="Severn Wye Inhouse">
      <a:majorFont>
        <a:latin typeface="Aria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sz="2000" dirty="0" smtClean="0"/>
        </a:defPPr>
      </a:lstStyle>
    </a:txDef>
  </a:objectDefaults>
  <a:extraClrSchemeLst/>
  <a:extLst>
    <a:ext uri="{05A4C25C-085E-4340-85A3-A5531E510DB2}">
      <thm15:themeFamily xmlns:thm15="http://schemas.microsoft.com/office/thememl/2012/main" name="Powerpoint 2020 Template" id="{3F32FEB7-9DD7-6942-B7F1-8E19430E38B1}" vid="{35E10CD1-85AD-1A49-9337-8A450D19817F}"/>
    </a:ext>
  </a:extLst>
</a:theme>
</file>

<file path=ppt/theme/theme4.xml><?xml version="1.0" encoding="utf-8"?>
<a:theme xmlns:a="http://schemas.openxmlformats.org/drawingml/2006/main" name="Severn Wye White-Blue 2020">
  <a:themeElements>
    <a:clrScheme name="Severn Wye 2020">
      <a:dk1>
        <a:srgbClr val="2D2926"/>
      </a:dk1>
      <a:lt1>
        <a:sysClr val="window" lastClr="FFFFFF"/>
      </a:lt1>
      <a:dk2>
        <a:srgbClr val="445159"/>
      </a:dk2>
      <a:lt2>
        <a:srgbClr val="F0F0F0"/>
      </a:lt2>
      <a:accent1>
        <a:srgbClr val="29AAE2"/>
      </a:accent1>
      <a:accent2>
        <a:srgbClr val="F4B739"/>
      </a:accent2>
      <a:accent3>
        <a:srgbClr val="C6195A"/>
      </a:accent3>
      <a:accent4>
        <a:srgbClr val="8DC640"/>
      </a:accent4>
      <a:accent5>
        <a:srgbClr val="EC6535"/>
      </a:accent5>
      <a:accent6>
        <a:srgbClr val="3C5954"/>
      </a:accent6>
      <a:hlink>
        <a:srgbClr val="29AAE2"/>
      </a:hlink>
      <a:folHlink>
        <a:srgbClr val="29AA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sz="2000" dirty="0" smtClean="0"/>
        </a:defPPr>
      </a:lstStyle>
    </a:txDef>
  </a:objectDefaults>
  <a:extraClrSchemeLst/>
  <a:extLst>
    <a:ext uri="{05A4C25C-085E-4340-85A3-A5531E510DB2}">
      <thm15:themeFamily xmlns:thm15="http://schemas.microsoft.com/office/thememl/2012/main" name="Powerpoint 2020 Template" id="{3F32FEB7-9DD7-6942-B7F1-8E19430E38B1}" vid="{352DB8A2-4DD4-B949-AC15-A94570EC2F0A}"/>
    </a:ext>
  </a:extLst>
</a:theme>
</file>

<file path=ppt/theme/theme5.xml><?xml version="1.0" encoding="utf-8"?>
<a:theme xmlns:a="http://schemas.openxmlformats.org/drawingml/2006/main" name="6_Office Theme">
  <a:themeElements>
    <a:clrScheme name="Herefordshire Council 2018">
      <a:dk1>
        <a:srgbClr val="282E2B"/>
      </a:dk1>
      <a:lt1>
        <a:srgbClr val="FFFFFF"/>
      </a:lt1>
      <a:dk2>
        <a:srgbClr val="FFC937"/>
      </a:dk2>
      <a:lt2>
        <a:srgbClr val="FFFFFF"/>
      </a:lt2>
      <a:accent1>
        <a:srgbClr val="FFC937"/>
      </a:accent1>
      <a:accent2>
        <a:srgbClr val="FFFFFF"/>
      </a:accent2>
      <a:accent3>
        <a:srgbClr val="A7216D"/>
      </a:accent3>
      <a:accent4>
        <a:srgbClr val="F16A37"/>
      </a:accent4>
      <a:accent5>
        <a:srgbClr val="282E2B"/>
      </a:accent5>
      <a:accent6>
        <a:srgbClr val="EC2048"/>
      </a:accent6>
      <a:hlink>
        <a:srgbClr val="0099CB"/>
      </a:hlink>
      <a:folHlink>
        <a:srgbClr val="F16A3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widescreen template" id="{309E2F68-04EF-48DD-8D87-E5C86D0B1C5F}" vid="{E7228724-AF4F-4576-9ED6-65C7A9E23CA1}"/>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147BD1"/>
      </a:accent1>
      <a:accent2>
        <a:srgbClr val="2BA542"/>
      </a:accent2>
      <a:accent3>
        <a:srgbClr val="7030A0"/>
      </a:accent3>
      <a:accent4>
        <a:srgbClr val="489FDF"/>
      </a:accent4>
      <a:accent5>
        <a:srgbClr val="B3D0EB"/>
      </a:accent5>
      <a:accent6>
        <a:srgbClr val="CDE4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2621</TotalTime>
  <Words>3247</Words>
  <Application>Microsoft Office PowerPoint</Application>
  <PresentationFormat>Widescreen</PresentationFormat>
  <Paragraphs>473</Paragraphs>
  <Slides>59</Slides>
  <Notes>5</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59</vt:i4>
      </vt:variant>
    </vt:vector>
  </HeadingPairs>
  <TitlesOfParts>
    <vt:vector size="80" baseType="lpstr">
      <vt:lpstr>Arial</vt:lpstr>
      <vt:lpstr>Arial Nova</vt:lpstr>
      <vt:lpstr>Calibri</vt:lpstr>
      <vt:lpstr>Calibri body</vt:lpstr>
      <vt:lpstr>Calibri Light</vt:lpstr>
      <vt:lpstr>Century Gothic</vt:lpstr>
      <vt:lpstr>Effra</vt:lpstr>
      <vt:lpstr>Sapiens</vt:lpstr>
      <vt:lpstr>System Font Regular</vt:lpstr>
      <vt:lpstr>Times</vt:lpstr>
      <vt:lpstr>Wingdings 3</vt:lpstr>
      <vt:lpstr>Office Theme</vt:lpstr>
      <vt:lpstr>WCC All Colours</vt:lpstr>
      <vt:lpstr>Severn Wye Blue Slate 2020</vt:lpstr>
      <vt:lpstr>Severn Wye White-Blue 2020</vt:lpstr>
      <vt:lpstr>6_Office Theme</vt:lpstr>
      <vt:lpstr>1_office theme</vt:lpstr>
      <vt:lpstr>2_Office Theme</vt:lpstr>
      <vt:lpstr>Ion</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palliative care       end of life care  </vt:lpstr>
      <vt:lpstr>        Palliative Care is an approach that improves the quality of life of patient's families facing the problems associated with life threatening illness, through the prevention and relief of suffering by means of early identification and impeccable assessment and treatment of pain and other problems, physical, psychosocial and spiritual.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Herefordshire General Practice</vt:lpstr>
      <vt:lpstr>PowerPoint Presentation</vt:lpstr>
      <vt:lpstr>PowerPoint Presentation</vt:lpstr>
      <vt:lpstr>PowerPoint Presentation</vt:lpstr>
      <vt:lpstr>Our Delivery Model</vt:lpstr>
      <vt:lpstr>PowerPoint Presentation</vt:lpstr>
      <vt:lpstr>PowerPoint Presentation</vt:lpstr>
      <vt:lpstr>PowerPoint Presentation</vt:lpstr>
      <vt:lpstr>How does general practice link into the ICS?</vt:lpstr>
      <vt:lpstr>What are the challenges facing  Herefordshire General Practice? </vt:lpstr>
      <vt:lpstr>What is Herefordshire General Practice doing to address these challenges? (continued)</vt:lpstr>
      <vt:lpstr>Key principles of our model across 24/7:</vt:lpstr>
      <vt:lpstr>Next Steps: Access “Recovery” Program</vt:lpstr>
      <vt:lpstr>Herefordshire Remote Health (HRH)</vt:lpstr>
      <vt:lpstr>Talk Wellbeing </vt:lpstr>
      <vt:lpstr>Purpose </vt:lpstr>
      <vt:lpstr>Outcomes (total appointments: 202)  </vt:lpstr>
      <vt:lpstr>So what impact are we making?</vt:lpstr>
      <vt:lpstr>Opportunities for General Practice &amp; Community Partnership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Stronger together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price</dc:creator>
  <cp:lastModifiedBy>christine price</cp:lastModifiedBy>
  <cp:revision>19</cp:revision>
  <cp:lastPrinted>2022-11-22T14:07:53Z</cp:lastPrinted>
  <dcterms:created xsi:type="dcterms:W3CDTF">2022-03-22T18:23:21Z</dcterms:created>
  <dcterms:modified xsi:type="dcterms:W3CDTF">2023-11-27T10:08:25Z</dcterms:modified>
</cp:coreProperties>
</file>